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2" r:id="rId5"/>
  </p:sldMasterIdLst>
  <p:notesMasterIdLst>
    <p:notesMasterId r:id="rId14"/>
  </p:notesMasterIdLst>
  <p:handoutMasterIdLst>
    <p:handoutMasterId r:id="rId15"/>
  </p:handoutMasterIdLst>
  <p:sldIdLst>
    <p:sldId id="399" r:id="rId6"/>
    <p:sldId id="394" r:id="rId7"/>
    <p:sldId id="386" r:id="rId8"/>
    <p:sldId id="395" r:id="rId9"/>
    <p:sldId id="402" r:id="rId10"/>
    <p:sldId id="397" r:id="rId11"/>
    <p:sldId id="398" r:id="rId12"/>
    <p:sldId id="401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CC3"/>
    <a:srgbClr val="E66000"/>
    <a:srgbClr val="FF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 autoAdjust="0"/>
    <p:restoredTop sz="87805" autoAdjust="0"/>
  </p:normalViewPr>
  <p:slideViewPr>
    <p:cSldViewPr>
      <p:cViewPr varScale="1">
        <p:scale>
          <a:sx n="102" d="100"/>
          <a:sy n="102" d="100"/>
        </p:scale>
        <p:origin x="1098" y="13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01/20/2018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hat-is-kubernet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Today,</a:t>
            </a:r>
            <a:r>
              <a:rPr lang="en-US" baseline="0" dirty="0" smtClean="0"/>
              <a:t> we’re talking about the HPE Reference Configuration for d</a:t>
            </a:r>
            <a:r>
              <a:rPr lang="en-US" dirty="0" smtClean="0"/>
              <a:t>eploying Aqua Container Security</a:t>
            </a:r>
            <a:r>
              <a:rPr lang="en-US" baseline="0" dirty="0" smtClean="0"/>
              <a:t> Platform </a:t>
            </a:r>
            <a:r>
              <a:rPr lang="en-US" dirty="0" smtClean="0"/>
              <a:t>with HPE Synergy.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reference architecture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help you secure container-based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 for production deployment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8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Shape 3734"/>
          <p:cNvSpPr>
            <a:spLocks noGrp="1" noRot="1" noChangeAspect="1"/>
          </p:cNvSpPr>
          <p:nvPr>
            <p:ph type="sldImg" idx="2"/>
          </p:nvPr>
        </p:nvSpPr>
        <p:spPr>
          <a:xfrm>
            <a:off x="160338" y="412750"/>
            <a:ext cx="4967287" cy="2795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35" name="Shape 3735"/>
          <p:cNvSpPr txBox="1">
            <a:spLocks noGrp="1"/>
          </p:cNvSpPr>
          <p:nvPr>
            <p:ph type="body" idx="1"/>
          </p:nvPr>
        </p:nvSpPr>
        <p:spPr>
          <a:xfrm>
            <a:off x="377646" y="3392144"/>
            <a:ext cx="6042378" cy="57914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lang="en-US" sz="1100" b="0" i="0" kern="1200" dirty="0" smtClean="0">
              <a:solidFill>
                <a:schemeClr val="tx1"/>
              </a:solidFill>
              <a:effectLst/>
              <a:latin typeface="MetricHPE" panose="020B0503030202060203" pitchFamily="34" charset="0"/>
              <a:ea typeface="+mn-ea"/>
              <a:cs typeface="+mn-cs"/>
            </a:endParaRPr>
          </a:p>
          <a:p>
            <a:pPr fontAlgn="ctr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  <a:hlinkClick r:id="rId3"/>
              </a:rPr>
              <a:t>Kubernetes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 is an open-source system for automating deployment, scaling, and management of containerized applications</a:t>
            </a:r>
          </a:p>
          <a:p>
            <a:pPr fontAlgn="ctr"/>
            <a:endParaRPr lang="en-US" sz="1100" b="0" i="0" kern="1200" dirty="0" smtClean="0">
              <a:solidFill>
                <a:schemeClr val="tx1"/>
              </a:solidFill>
              <a:effectLst/>
              <a:latin typeface="MetricHPE" panose="020B0503030202060203" pitchFamily="34" charset="0"/>
              <a:ea typeface="+mn-ea"/>
              <a:cs typeface="+mn-cs"/>
            </a:endParaRP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Features: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Automatic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binpacking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, 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Self-healing, 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Horizontal scaling, 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Service discovery and load balancing, 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Automated rollouts and rollbacks, </a:t>
            </a:r>
          </a:p>
          <a:p>
            <a:pPr fontAlgn="ctr"/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MetricHPE" panose="020B0503030202060203" pitchFamily="34" charset="0"/>
                <a:ea typeface="+mn-ea"/>
                <a:cs typeface="+mn-cs"/>
              </a:rPr>
              <a:t>Secret and configuration management</a:t>
            </a:r>
          </a:p>
          <a:p>
            <a:pPr marL="45720" marR="0" lvl="0" indent="-4572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orchestration</a:t>
            </a:r>
          </a:p>
          <a:p>
            <a:pPr marL="45720" marR="0" lvl="0" indent="-4572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execution</a:t>
            </a:r>
          </a:p>
          <a:p>
            <a:pPr marL="45720" marR="0" lvl="0" indent="-4572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Shape 3736"/>
          <p:cNvSpPr txBox="1">
            <a:spLocks noGrp="1"/>
          </p:cNvSpPr>
          <p:nvPr>
            <p:ph type="sldNum" idx="12"/>
          </p:nvPr>
        </p:nvSpPr>
        <p:spPr>
          <a:xfrm>
            <a:off x="5815789" y="9431814"/>
            <a:ext cx="604237" cy="246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43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4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2651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768" indent="-171450">
              <a:buFontTx/>
              <a:buChar char="-"/>
            </a:pPr>
            <a:r>
              <a:rPr lang="en-US" dirty="0" smtClean="0"/>
              <a:t>User triggers</a:t>
            </a:r>
            <a:r>
              <a:rPr lang="en-US" baseline="0" dirty="0" smtClean="0"/>
              <a:t> </a:t>
            </a:r>
            <a:r>
              <a:rPr lang="en-US" dirty="0" smtClean="0"/>
              <a:t>ansible playbook to provision worker nodes. Ansible talk to OneView to</a:t>
            </a:r>
            <a:r>
              <a:rPr lang="en-US" baseline="0" dirty="0" smtClean="0"/>
              <a:t> provision physical server with OS deployment.</a:t>
            </a:r>
          </a:p>
          <a:p>
            <a:pPr marL="180768" indent="-171450">
              <a:buFontTx/>
              <a:buChar char="-"/>
            </a:pPr>
            <a:r>
              <a:rPr lang="en-US" baseline="0" dirty="0" smtClean="0"/>
              <a:t>OS deployment happens through Image Streamer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497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6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26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3937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7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7326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412750"/>
            <a:ext cx="4965700" cy="2794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648-4C11-4328-89F8-03FCC4AEB807}" type="datetime4">
              <a:rPr lang="en-US" smtClean="0">
                <a:solidFill>
                  <a:prstClr val="white"/>
                </a:solidFill>
              </a:rPr>
              <a:pPr/>
              <a:t>20 January, 2018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HPE Confidential | For Training Purposes Only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5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2FD-97CD-42A2-A14B-5D56C7105A57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2A79-B6F0-441C-9E8D-0E31743AA60D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4FB0-238A-4C68-AFCB-BC5C91AA08EB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1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9CC5-AF27-447C-B9E9-0176BA42A394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D35A41-AE04-4198-B81C-E24CB8F16723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5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22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908866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825925" y="6642478"/>
            <a:ext cx="2366075" cy="185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HP Confidential –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826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 with Do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pic>
        <p:nvPicPr>
          <p:cNvPr id="10" name="Shape 82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983472" y="6227326"/>
            <a:ext cx="609599" cy="504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826"/>
          <p:cNvCxnSpPr/>
          <p:nvPr userDrawn="1"/>
        </p:nvCxnSpPr>
        <p:spPr>
          <a:xfrm>
            <a:off x="1752600" y="6248471"/>
            <a:ext cx="0" cy="387943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0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CF1CC87-9C4B-4D13-B529-5EAF641302E2}" type="datetime4">
              <a:rPr lang="en-US" smtClean="0"/>
              <a:pPr/>
              <a:t>20 January,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EFA413A-E630-4377-B30C-3545E98CC867}" type="datetime4">
              <a:rPr lang="en-US" smtClean="0"/>
              <a:pPr/>
              <a:t>20 January,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/>
              <a:pPr/>
              <a:t>20 January,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/>
              <a:pPr/>
              <a:t>20 January,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/>
              <a:pPr/>
              <a:t>20 January,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B395617-A7D9-4AE8-82B6-3D0A191CDCBE}" type="datetime4">
              <a:rPr lang="en-US" smtClean="0"/>
              <a:t>20 January, 2018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7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bg bwMode="lt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ltGray">
          <a:xfrm>
            <a:off x="0" y="2438400"/>
            <a:ext cx="12192000" cy="381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0000">
                <a:schemeClr val="bg1">
                  <a:alpha val="21000"/>
                </a:schemeClr>
              </a:gs>
              <a:gs pos="71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328196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7046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AD46-ED28-40E6-BF28-43D9AE445334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632979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8" r:id="rId3"/>
    <p:sldLayoutId id="2147483654" r:id="rId4"/>
    <p:sldLayoutId id="2147483679" r:id="rId5"/>
    <p:sldLayoutId id="2147483656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EE2A6E7-379E-4F0F-968D-6C34D1BFCD3A}" type="datetime4">
              <a:rPr lang="en-US" smtClean="0">
                <a:solidFill>
                  <a:prstClr val="black"/>
                </a:solidFill>
              </a:rPr>
              <a:pPr/>
              <a:t>20 January, 2018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 |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7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hyperlink" Target="https://h20195.www2.hpe.com/V2/GetDocument.aspx?docname=a00039700enw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ortworx.com/use-case/persistent-storage-dcos/" TargetMode="External"/><Relationship Id="rId5" Type="http://schemas.openxmlformats.org/officeDocument/2006/relationships/hyperlink" Target="https://portworx.com/use-case/docker-persistent-storage/" TargetMode="External"/><Relationship Id="rId4" Type="http://schemas.openxmlformats.org/officeDocument/2006/relationships/hyperlink" Target="https://portworx.com/use-case/kubernetes-stor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46482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27000">
                <a:schemeClr val="bg1">
                  <a:alpha val="9500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Reference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Kubernetes, Portworx PX-Enterprise on HPE Synergy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November 2017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0272" y="495796"/>
            <a:ext cx="1510864" cy="608609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14274" y="503217"/>
            <a:ext cx="0" cy="593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16818" y="503217"/>
            <a:ext cx="0" cy="593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53000" y="521208"/>
            <a:ext cx="747113" cy="557784"/>
            <a:chOff x="6705600" y="2971800"/>
            <a:chExt cx="4029075" cy="2876550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705600" y="2971800"/>
              <a:ext cx="4029075" cy="2876550"/>
            </a:xfrm>
            <a:custGeom>
              <a:avLst/>
              <a:gdLst>
                <a:gd name="T0" fmla="*/ 123 w 258"/>
                <a:gd name="T1" fmla="*/ 160 h 183"/>
                <a:gd name="T2" fmla="*/ 16 w 258"/>
                <a:gd name="T3" fmla="*/ 119 h 183"/>
                <a:gd name="T4" fmla="*/ 32 w 258"/>
                <a:gd name="T5" fmla="*/ 68 h 183"/>
                <a:gd name="T6" fmla="*/ 32 w 258"/>
                <a:gd name="T7" fmla="*/ 61 h 183"/>
                <a:gd name="T8" fmla="*/ 7 w 258"/>
                <a:gd name="T9" fmla="*/ 129 h 183"/>
                <a:gd name="T10" fmla="*/ 126 w 258"/>
                <a:gd name="T11" fmla="*/ 177 h 183"/>
                <a:gd name="T12" fmla="*/ 211 w 258"/>
                <a:gd name="T13" fmla="*/ 152 h 183"/>
                <a:gd name="T14" fmla="*/ 211 w 258"/>
                <a:gd name="T15" fmla="*/ 133 h 183"/>
                <a:gd name="T16" fmla="*/ 123 w 258"/>
                <a:gd name="T17" fmla="*/ 160 h 183"/>
                <a:gd name="T18" fmla="*/ 252 w 258"/>
                <a:gd name="T19" fmla="*/ 61 h 183"/>
                <a:gd name="T20" fmla="*/ 59 w 258"/>
                <a:gd name="T21" fmla="*/ 44 h 183"/>
                <a:gd name="T22" fmla="*/ 59 w 258"/>
                <a:gd name="T23" fmla="*/ 48 h 183"/>
                <a:gd name="T24" fmla="*/ 240 w 258"/>
                <a:gd name="T25" fmla="*/ 64 h 183"/>
                <a:gd name="T26" fmla="*/ 216 w 258"/>
                <a:gd name="T27" fmla="*/ 110 h 183"/>
                <a:gd name="T28" fmla="*/ 216 w 258"/>
                <a:gd name="T29" fmla="*/ 124 h 183"/>
                <a:gd name="T30" fmla="*/ 252 w 258"/>
                <a:gd name="T3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8" h="183">
                  <a:moveTo>
                    <a:pt x="123" y="160"/>
                  </a:moveTo>
                  <a:cubicBezTo>
                    <a:pt x="74" y="165"/>
                    <a:pt x="23" y="157"/>
                    <a:pt x="16" y="119"/>
                  </a:cubicBezTo>
                  <a:cubicBezTo>
                    <a:pt x="12" y="100"/>
                    <a:pt x="21" y="80"/>
                    <a:pt x="32" y="6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12" y="79"/>
                    <a:pt x="0" y="102"/>
                    <a:pt x="7" y="129"/>
                  </a:cubicBezTo>
                  <a:cubicBezTo>
                    <a:pt x="15" y="163"/>
                    <a:pt x="59" y="183"/>
                    <a:pt x="126" y="177"/>
                  </a:cubicBezTo>
                  <a:cubicBezTo>
                    <a:pt x="152" y="174"/>
                    <a:pt x="187" y="165"/>
                    <a:pt x="211" y="152"/>
                  </a:cubicBezTo>
                  <a:cubicBezTo>
                    <a:pt x="211" y="133"/>
                    <a:pt x="211" y="133"/>
                    <a:pt x="211" y="133"/>
                  </a:cubicBezTo>
                  <a:cubicBezTo>
                    <a:pt x="189" y="146"/>
                    <a:pt x="153" y="157"/>
                    <a:pt x="123" y="160"/>
                  </a:cubicBezTo>
                  <a:close/>
                  <a:moveTo>
                    <a:pt x="252" y="61"/>
                  </a:moveTo>
                  <a:cubicBezTo>
                    <a:pt x="240" y="4"/>
                    <a:pt x="130" y="0"/>
                    <a:pt x="59" y="4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130" y="12"/>
                    <a:pt x="231" y="12"/>
                    <a:pt x="240" y="64"/>
                  </a:cubicBezTo>
                  <a:cubicBezTo>
                    <a:pt x="243" y="82"/>
                    <a:pt x="233" y="100"/>
                    <a:pt x="216" y="110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37" y="116"/>
                    <a:pt x="258" y="91"/>
                    <a:pt x="252" y="61"/>
                  </a:cubicBez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736137" y="3789362"/>
              <a:ext cx="201613" cy="1116013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0 h 71"/>
                <a:gd name="T4" fmla="*/ 0 w 13"/>
                <a:gd name="T5" fmla="*/ 58 h 71"/>
                <a:gd name="T6" fmla="*/ 13 w 13"/>
                <a:gd name="T7" fmla="*/ 71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3" y="70"/>
                    <a:pt x="13" y="7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345362" y="4119562"/>
              <a:ext cx="203200" cy="801688"/>
            </a:xfrm>
            <a:custGeom>
              <a:avLst/>
              <a:gdLst>
                <a:gd name="T0" fmla="*/ 13 w 13"/>
                <a:gd name="T1" fmla="*/ 0 h 51"/>
                <a:gd name="T2" fmla="*/ 0 w 13"/>
                <a:gd name="T3" fmla="*/ 0 h 51"/>
                <a:gd name="T4" fmla="*/ 0 w 13"/>
                <a:gd name="T5" fmla="*/ 38 h 51"/>
                <a:gd name="T6" fmla="*/ 13 w 13"/>
                <a:gd name="T7" fmla="*/ 51 h 51"/>
                <a:gd name="T8" fmla="*/ 13 w 1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1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4"/>
                    <a:pt x="3" y="50"/>
                    <a:pt x="13" y="5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345362" y="3821112"/>
              <a:ext cx="203200" cy="188913"/>
            </a:xfrm>
            <a:prstGeom prst="rect">
              <a:avLst/>
            </a:pr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516937" y="3916362"/>
              <a:ext cx="344488" cy="1004888"/>
            </a:xfrm>
            <a:custGeom>
              <a:avLst/>
              <a:gdLst>
                <a:gd name="T0" fmla="*/ 15 w 22"/>
                <a:gd name="T1" fmla="*/ 64 h 64"/>
                <a:gd name="T2" fmla="*/ 0 w 22"/>
                <a:gd name="T3" fmla="*/ 49 h 64"/>
                <a:gd name="T4" fmla="*/ 0 w 22"/>
                <a:gd name="T5" fmla="*/ 0 h 64"/>
                <a:gd name="T6" fmla="*/ 13 w 22"/>
                <a:gd name="T7" fmla="*/ 0 h 64"/>
                <a:gd name="T8" fmla="*/ 13 w 22"/>
                <a:gd name="T9" fmla="*/ 13 h 64"/>
                <a:gd name="T10" fmla="*/ 22 w 22"/>
                <a:gd name="T11" fmla="*/ 13 h 64"/>
                <a:gd name="T12" fmla="*/ 22 w 22"/>
                <a:gd name="T13" fmla="*/ 24 h 64"/>
                <a:gd name="T14" fmla="*/ 13 w 22"/>
                <a:gd name="T15" fmla="*/ 24 h 64"/>
                <a:gd name="T16" fmla="*/ 13 w 22"/>
                <a:gd name="T17" fmla="*/ 48 h 64"/>
                <a:gd name="T18" fmla="*/ 17 w 22"/>
                <a:gd name="T19" fmla="*/ 53 h 64"/>
                <a:gd name="T20" fmla="*/ 22 w 22"/>
                <a:gd name="T21" fmla="*/ 53 h 64"/>
                <a:gd name="T22" fmla="*/ 22 w 22"/>
                <a:gd name="T23" fmla="*/ 64 h 64"/>
                <a:gd name="T24" fmla="*/ 15 w 22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64">
                  <a:moveTo>
                    <a:pt x="15" y="64"/>
                  </a:moveTo>
                  <a:cubicBezTo>
                    <a:pt x="5" y="64"/>
                    <a:pt x="0" y="56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51"/>
                    <a:pt x="14" y="53"/>
                    <a:pt x="17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5" y="64"/>
                    <a:pt x="15" y="64"/>
                    <a:pt x="15" y="64"/>
                  </a:cubicBezTo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923337" y="4103687"/>
              <a:ext cx="703263" cy="817563"/>
            </a:xfrm>
            <a:custGeom>
              <a:avLst/>
              <a:gdLst>
                <a:gd name="T0" fmla="*/ 12 w 45"/>
                <a:gd name="T1" fmla="*/ 30 h 52"/>
                <a:gd name="T2" fmla="*/ 24 w 45"/>
                <a:gd name="T3" fmla="*/ 42 h 52"/>
                <a:gd name="T4" fmla="*/ 35 w 45"/>
                <a:gd name="T5" fmla="*/ 37 h 52"/>
                <a:gd name="T6" fmla="*/ 43 w 45"/>
                <a:gd name="T7" fmla="*/ 44 h 52"/>
                <a:gd name="T8" fmla="*/ 24 w 45"/>
                <a:gd name="T9" fmla="*/ 52 h 52"/>
                <a:gd name="T10" fmla="*/ 0 w 45"/>
                <a:gd name="T11" fmla="*/ 26 h 52"/>
                <a:gd name="T12" fmla="*/ 23 w 45"/>
                <a:gd name="T13" fmla="*/ 0 h 52"/>
                <a:gd name="T14" fmla="*/ 45 w 45"/>
                <a:gd name="T15" fmla="*/ 26 h 52"/>
                <a:gd name="T16" fmla="*/ 45 w 45"/>
                <a:gd name="T17" fmla="*/ 30 h 52"/>
                <a:gd name="T18" fmla="*/ 12 w 45"/>
                <a:gd name="T19" fmla="*/ 30 h 52"/>
                <a:gd name="T20" fmla="*/ 23 w 45"/>
                <a:gd name="T21" fmla="*/ 11 h 52"/>
                <a:gd name="T22" fmla="*/ 14 w 45"/>
                <a:gd name="T23" fmla="*/ 16 h 52"/>
                <a:gd name="T24" fmla="*/ 12 w 45"/>
                <a:gd name="T25" fmla="*/ 22 h 52"/>
                <a:gd name="T26" fmla="*/ 32 w 45"/>
                <a:gd name="T27" fmla="*/ 22 h 52"/>
                <a:gd name="T28" fmla="*/ 23 w 45"/>
                <a:gd name="T2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2">
                  <a:moveTo>
                    <a:pt x="12" y="30"/>
                  </a:moveTo>
                  <a:cubicBezTo>
                    <a:pt x="12" y="37"/>
                    <a:pt x="16" y="42"/>
                    <a:pt x="24" y="42"/>
                  </a:cubicBezTo>
                  <a:cubicBezTo>
                    <a:pt x="29" y="42"/>
                    <a:pt x="32" y="40"/>
                    <a:pt x="35" y="37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8" y="49"/>
                    <a:pt x="33" y="52"/>
                    <a:pt x="24" y="52"/>
                  </a:cubicBezTo>
                  <a:cubicBezTo>
                    <a:pt x="11" y="52"/>
                    <a:pt x="0" y="46"/>
                    <a:pt x="0" y="26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7" y="0"/>
                    <a:pt x="45" y="11"/>
                    <a:pt x="45" y="26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12" y="30"/>
                    <a:pt x="12" y="30"/>
                    <a:pt x="12" y="30"/>
                  </a:cubicBezTo>
                  <a:moveTo>
                    <a:pt x="23" y="11"/>
                  </a:moveTo>
                  <a:cubicBezTo>
                    <a:pt x="18" y="11"/>
                    <a:pt x="15" y="13"/>
                    <a:pt x="14" y="16"/>
                  </a:cubicBezTo>
                  <a:cubicBezTo>
                    <a:pt x="13" y="18"/>
                    <a:pt x="12" y="19"/>
                    <a:pt x="1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16"/>
                    <a:pt x="29" y="11"/>
                    <a:pt x="23" y="11"/>
                  </a:cubicBez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720012" y="4119562"/>
              <a:ext cx="657225" cy="801688"/>
            </a:xfrm>
            <a:custGeom>
              <a:avLst/>
              <a:gdLst>
                <a:gd name="T0" fmla="*/ 24 w 42"/>
                <a:gd name="T1" fmla="*/ 11 h 51"/>
                <a:gd name="T2" fmla="*/ 29 w 42"/>
                <a:gd name="T3" fmla="*/ 15 h 51"/>
                <a:gd name="T4" fmla="*/ 29 w 42"/>
                <a:gd name="T5" fmla="*/ 51 h 51"/>
                <a:gd name="T6" fmla="*/ 42 w 42"/>
                <a:gd name="T7" fmla="*/ 51 h 51"/>
                <a:gd name="T8" fmla="*/ 42 w 42"/>
                <a:gd name="T9" fmla="*/ 15 h 51"/>
                <a:gd name="T10" fmla="*/ 27 w 42"/>
                <a:gd name="T11" fmla="*/ 0 h 51"/>
                <a:gd name="T12" fmla="*/ 0 w 42"/>
                <a:gd name="T13" fmla="*/ 0 h 51"/>
                <a:gd name="T14" fmla="*/ 0 w 42"/>
                <a:gd name="T15" fmla="*/ 51 h 51"/>
                <a:gd name="T16" fmla="*/ 13 w 42"/>
                <a:gd name="T17" fmla="*/ 51 h 51"/>
                <a:gd name="T18" fmla="*/ 13 w 42"/>
                <a:gd name="T19" fmla="*/ 11 h 51"/>
                <a:gd name="T20" fmla="*/ 24 w 42"/>
                <a:gd name="T21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1">
                  <a:moveTo>
                    <a:pt x="24" y="11"/>
                  </a:moveTo>
                  <a:cubicBezTo>
                    <a:pt x="27" y="11"/>
                    <a:pt x="29" y="12"/>
                    <a:pt x="29" y="1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8"/>
                    <a:pt x="38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24" y="11"/>
                  </a:ln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0079037" y="3789362"/>
              <a:ext cx="155575" cy="173038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6 h 11"/>
                <a:gd name="T4" fmla="*/ 5 w 10"/>
                <a:gd name="T5" fmla="*/ 0 h 11"/>
                <a:gd name="T6" fmla="*/ 10 w 10"/>
                <a:gd name="T7" fmla="*/ 6 h 11"/>
                <a:gd name="T8" fmla="*/ 5 w 10"/>
                <a:gd name="T9" fmla="*/ 11 h 11"/>
                <a:gd name="T10" fmla="*/ 5 w 10"/>
                <a:gd name="T11" fmla="*/ 1 h 11"/>
                <a:gd name="T12" fmla="*/ 1 w 10"/>
                <a:gd name="T13" fmla="*/ 6 h 11"/>
                <a:gd name="T14" fmla="*/ 5 w 10"/>
                <a:gd name="T15" fmla="*/ 10 h 11"/>
                <a:gd name="T16" fmla="*/ 9 w 10"/>
                <a:gd name="T17" fmla="*/ 6 h 11"/>
                <a:gd name="T18" fmla="*/ 5 w 10"/>
                <a:gd name="T19" fmla="*/ 1 h 11"/>
                <a:gd name="T20" fmla="*/ 7 w 10"/>
                <a:gd name="T21" fmla="*/ 9 h 11"/>
                <a:gd name="T22" fmla="*/ 6 w 10"/>
                <a:gd name="T23" fmla="*/ 9 h 11"/>
                <a:gd name="T24" fmla="*/ 6 w 10"/>
                <a:gd name="T25" fmla="*/ 8 h 11"/>
                <a:gd name="T26" fmla="*/ 5 w 10"/>
                <a:gd name="T27" fmla="*/ 6 h 11"/>
                <a:gd name="T28" fmla="*/ 4 w 10"/>
                <a:gd name="T29" fmla="*/ 6 h 11"/>
                <a:gd name="T30" fmla="*/ 4 w 10"/>
                <a:gd name="T31" fmla="*/ 6 h 11"/>
                <a:gd name="T32" fmla="*/ 4 w 10"/>
                <a:gd name="T33" fmla="*/ 6 h 11"/>
                <a:gd name="T34" fmla="*/ 4 w 10"/>
                <a:gd name="T35" fmla="*/ 8 h 11"/>
                <a:gd name="T36" fmla="*/ 4 w 10"/>
                <a:gd name="T37" fmla="*/ 9 h 11"/>
                <a:gd name="T38" fmla="*/ 3 w 10"/>
                <a:gd name="T39" fmla="*/ 9 h 11"/>
                <a:gd name="T40" fmla="*/ 3 w 10"/>
                <a:gd name="T41" fmla="*/ 8 h 11"/>
                <a:gd name="T42" fmla="*/ 3 w 10"/>
                <a:gd name="T43" fmla="*/ 3 h 11"/>
                <a:gd name="T44" fmla="*/ 3 w 10"/>
                <a:gd name="T45" fmla="*/ 2 h 11"/>
                <a:gd name="T46" fmla="*/ 5 w 10"/>
                <a:gd name="T47" fmla="*/ 2 h 11"/>
                <a:gd name="T48" fmla="*/ 7 w 10"/>
                <a:gd name="T49" fmla="*/ 4 h 11"/>
                <a:gd name="T50" fmla="*/ 7 w 10"/>
                <a:gd name="T51" fmla="*/ 4 h 11"/>
                <a:gd name="T52" fmla="*/ 6 w 10"/>
                <a:gd name="T53" fmla="*/ 6 h 11"/>
                <a:gd name="T54" fmla="*/ 7 w 10"/>
                <a:gd name="T55" fmla="*/ 8 h 11"/>
                <a:gd name="T56" fmla="*/ 7 w 10"/>
                <a:gd name="T57" fmla="*/ 8 h 11"/>
                <a:gd name="T58" fmla="*/ 7 w 10"/>
                <a:gd name="T59" fmla="*/ 9 h 11"/>
                <a:gd name="T60" fmla="*/ 6 w 10"/>
                <a:gd name="T61" fmla="*/ 4 h 11"/>
                <a:gd name="T62" fmla="*/ 5 w 10"/>
                <a:gd name="T63" fmla="*/ 3 h 11"/>
                <a:gd name="T64" fmla="*/ 4 w 10"/>
                <a:gd name="T65" fmla="*/ 3 h 11"/>
                <a:gd name="T66" fmla="*/ 4 w 10"/>
                <a:gd name="T67" fmla="*/ 3 h 11"/>
                <a:gd name="T68" fmla="*/ 4 w 10"/>
                <a:gd name="T69" fmla="*/ 5 h 11"/>
                <a:gd name="T70" fmla="*/ 5 w 10"/>
                <a:gd name="T71" fmla="*/ 5 h 11"/>
                <a:gd name="T72" fmla="*/ 6 w 10"/>
                <a:gd name="T7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10" y="8"/>
                    <a:pt x="8" y="11"/>
                    <a:pt x="5" y="11"/>
                  </a:cubicBezTo>
                  <a:close/>
                  <a:moveTo>
                    <a:pt x="5" y="1"/>
                  </a:moveTo>
                  <a:cubicBezTo>
                    <a:pt x="2" y="1"/>
                    <a:pt x="1" y="3"/>
                    <a:pt x="1" y="6"/>
                  </a:cubicBezTo>
                  <a:cubicBezTo>
                    <a:pt x="1" y="8"/>
                    <a:pt x="2" y="10"/>
                    <a:pt x="5" y="10"/>
                  </a:cubicBezTo>
                  <a:cubicBezTo>
                    <a:pt x="7" y="10"/>
                    <a:pt x="9" y="8"/>
                    <a:pt x="9" y="6"/>
                  </a:cubicBezTo>
                  <a:cubicBezTo>
                    <a:pt x="9" y="3"/>
                    <a:pt x="7" y="1"/>
                    <a:pt x="5" y="1"/>
                  </a:cubicBezTo>
                  <a:close/>
                  <a:moveTo>
                    <a:pt x="7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lose/>
                  <a:moveTo>
                    <a:pt x="6" y="4"/>
                  </a:moveTo>
                  <a:cubicBezTo>
                    <a:pt x="6" y="4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lose/>
                </a:path>
              </a:pathLst>
            </a:custGeom>
            <a:solidFill>
              <a:srgbClr val="007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90" y="419603"/>
            <a:ext cx="1740585" cy="7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 txBox="1">
            <a:spLocks noGrp="1"/>
          </p:cNvSpPr>
          <p:nvPr>
            <p:ph type="title"/>
          </p:nvPr>
        </p:nvSpPr>
        <p:spPr>
          <a:xfrm>
            <a:off x="609601" y="304800"/>
            <a:ext cx="10969623" cy="41274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Deploying Docker Containers at Scale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1" name="Shape 3741"/>
          <p:cNvSpPr/>
          <p:nvPr/>
        </p:nvSpPr>
        <p:spPr>
          <a:xfrm>
            <a:off x="3733800" y="990600"/>
            <a:ext cx="8153400" cy="412343"/>
          </a:xfrm>
          <a:prstGeom prst="rect">
            <a:avLst/>
          </a:prstGeom>
          <a:solidFill>
            <a:srgbClr val="01A98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00" tIns="45700" rIns="91400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ct val="25000"/>
            </a:pPr>
            <a:r>
              <a:rPr lang="en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HPE Synergy</a:t>
            </a:r>
          </a:p>
        </p:txBody>
      </p:sp>
      <p:sp>
        <p:nvSpPr>
          <p:cNvPr id="3742" name="Shape 3742"/>
          <p:cNvSpPr/>
          <p:nvPr/>
        </p:nvSpPr>
        <p:spPr>
          <a:xfrm>
            <a:off x="3758406" y="2590800"/>
            <a:ext cx="3861594" cy="41234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00" tIns="45700" rIns="91400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ct val="25000"/>
            </a:pPr>
            <a:r>
              <a:rPr lang="en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Kubernetes </a:t>
            </a:r>
            <a:endParaRPr lang="en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5" name="Shape 3745"/>
          <p:cNvSpPr/>
          <p:nvPr/>
        </p:nvSpPr>
        <p:spPr>
          <a:xfrm>
            <a:off x="3733800" y="3149341"/>
            <a:ext cx="3886200" cy="1812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Orchestration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container placement across a cluster of servers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availability is managed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Services and Load Balancing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like IP addressing, DNS, and Load-balancing provided into apps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Self-healing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 replaced and rescheduled based on server and app-level checks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524000"/>
            <a:ext cx="3021496" cy="98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Composable Infrastructure</a:t>
            </a: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and Storage 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9360084" y="6027242"/>
            <a:ext cx="1355717" cy="803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4967" y="6215251"/>
            <a:ext cx="2244881" cy="332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6090556"/>
            <a:ext cx="599740" cy="5819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75012" y="1524000"/>
            <a:ext cx="3886200" cy="98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image-based deployment</a:t>
            </a: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Composer with embedded OneView</a:t>
            </a: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Streamer</a:t>
            </a: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5012" y="3124200"/>
            <a:ext cx="4264588" cy="29546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indent="-1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Container Storage</a:t>
            </a:r>
            <a:endParaRPr lang="en-US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number of </a:t>
            </a:r>
            <a:r>
              <a:rPr lang="en-US" sz="14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</a:t>
            </a: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containers per server (example Cassandra rings) 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HA for any </a:t>
            </a:r>
            <a:r>
              <a:rPr 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Data Lifecycle Management</a:t>
            </a:r>
          </a:p>
          <a:p>
            <a:pPr marL="285739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Volumes automatically get snapshots, encryption, and backup to object stores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Scheduler-complete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ntegration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storage provisioning with automatic hyper-convergence</a:t>
            </a:r>
          </a:p>
        </p:txBody>
      </p:sp>
      <p:sp>
        <p:nvSpPr>
          <p:cNvPr id="26" name="Shape 3742"/>
          <p:cNvSpPr/>
          <p:nvPr/>
        </p:nvSpPr>
        <p:spPr>
          <a:xfrm>
            <a:off x="7775012" y="2590801"/>
            <a:ext cx="4112188" cy="412343"/>
          </a:xfrm>
          <a:prstGeom prst="rect">
            <a:avLst/>
          </a:prstGeom>
          <a:solidFill>
            <a:srgbClr val="E66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00" tIns="45700" rIns="91400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ct val="25000"/>
            </a:pPr>
            <a:r>
              <a:rPr lang="en-US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Portworx</a:t>
            </a:r>
            <a:endParaRPr lang="en" b="1" i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02"/>
          <p:cNvSpPr/>
          <p:nvPr/>
        </p:nvSpPr>
        <p:spPr>
          <a:xfrm rot="16200000">
            <a:off x="363303" y="3073352"/>
            <a:ext cx="5072251" cy="1211547"/>
          </a:xfrm>
          <a:prstGeom prst="trapezoid">
            <a:avLst>
              <a:gd name="adj" fmla="val 31744"/>
            </a:avLst>
          </a:prstGeom>
          <a:gradFill>
            <a:gsLst>
              <a:gs pos="0">
                <a:srgbClr val="9CC2E5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99" y="1187684"/>
            <a:ext cx="2045336" cy="5360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431"/>
          <a:stretch/>
        </p:blipFill>
        <p:spPr>
          <a:xfrm>
            <a:off x="8763000" y="6131128"/>
            <a:ext cx="597084" cy="6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9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12456" y="479603"/>
            <a:ext cx="11579544" cy="450434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Kubernetes and Portworx setup configuration diagram on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HPE Synergy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6" y="1207699"/>
            <a:ext cx="9377732" cy="53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5" y="1580763"/>
            <a:ext cx="5322562" cy="2145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5594" y="291063"/>
            <a:ext cx="10969943" cy="381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Bootstrapping the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Deployment of Kubernetes HA Master Nodes on Virtual Machines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04029" y="3896700"/>
            <a:ext cx="635394" cy="73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4030" y="4049021"/>
            <a:ext cx="27425" cy="2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607" y="4737252"/>
            <a:ext cx="5126070" cy="13501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999" b="1" dirty="0" smtClean="0">
                <a:solidFill>
                  <a:prstClr val="black"/>
                </a:solidFill>
              </a:rPr>
              <a:t>Script VM</a:t>
            </a:r>
            <a:endParaRPr lang="en-US" sz="1999" b="1" dirty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Bootstraps Kubernetes HA master nodes using </a:t>
            </a:r>
            <a:r>
              <a:rPr lang="en-US" sz="1400" dirty="0">
                <a:solidFill>
                  <a:prstClr val="black"/>
                </a:solidFill>
              </a:rPr>
              <a:t>A</a:t>
            </a:r>
            <a:r>
              <a:rPr lang="en-US" sz="1400" dirty="0" smtClean="0">
                <a:solidFill>
                  <a:prstClr val="black"/>
                </a:solidFill>
              </a:rPr>
              <a:t>nsible playbooks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HP Simplified" pitchFamily="34" charset="0"/>
              <a:cs typeface="HP Simplified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68267" y="2895600"/>
            <a:ext cx="111833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8230" y="1956904"/>
            <a:ext cx="1391143" cy="760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Automates master nodes deployment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16280" y="3962400"/>
            <a:ext cx="3575140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sz="1999" b="1" dirty="0" smtClean="0">
                <a:solidFill>
                  <a:srgbClr val="000000"/>
                </a:solidFill>
              </a:rPr>
              <a:t>Kubernetes HA Master </a:t>
            </a:r>
            <a:r>
              <a:rPr lang="en-US" sz="1999" b="1" dirty="0">
                <a:solidFill>
                  <a:srgbClr val="000000"/>
                </a:solidFill>
              </a:rPr>
              <a:t>N</a:t>
            </a:r>
            <a:r>
              <a:rPr lang="en-US" sz="1999" b="1" dirty="0" smtClean="0">
                <a:solidFill>
                  <a:srgbClr val="000000"/>
                </a:solidFill>
              </a:rPr>
              <a:t>odes</a:t>
            </a:r>
            <a:endParaRPr lang="en-US" sz="1999" b="1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Ansible bootstraps master nodes, configures </a:t>
            </a:r>
            <a:r>
              <a:rPr lang="en-US" sz="1400" dirty="0">
                <a:solidFill>
                  <a:prstClr val="black"/>
                </a:solidFill>
              </a:rPr>
              <a:t>D</a:t>
            </a:r>
            <a:r>
              <a:rPr lang="en-US" sz="1400" dirty="0" smtClean="0">
                <a:solidFill>
                  <a:prstClr val="black"/>
                </a:solidFill>
              </a:rPr>
              <a:t>ocker and </a:t>
            </a:r>
            <a:r>
              <a:rPr lang="en-US" sz="1400" dirty="0">
                <a:solidFill>
                  <a:prstClr val="black"/>
                </a:solidFill>
              </a:rPr>
              <a:t>K</a:t>
            </a:r>
            <a:r>
              <a:rPr lang="en-US" sz="1400" dirty="0" smtClean="0">
                <a:solidFill>
                  <a:prstClr val="black"/>
                </a:solidFill>
              </a:rPr>
              <a:t>ubernetes services. Configures load balancer and dashboard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45820" y="3073460"/>
            <a:ext cx="1294985" cy="6866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tx1"/>
                </a:solidFill>
              </a:rPr>
              <a:t>Configures </a:t>
            </a:r>
            <a:r>
              <a:rPr lang="en-US" sz="1600" i="1" dirty="0" smtClean="0">
                <a:solidFill>
                  <a:schemeClr val="tx1"/>
                </a:solidFill>
              </a:rPr>
              <a:t> Docker and Kubernetes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 bwMode="ltGray">
          <a:xfrm>
            <a:off x="2667000" y="1023757"/>
            <a:ext cx="2270130" cy="365751"/>
          </a:xfrm>
          <a:prstGeom prst="wedgeRoundRectCallout">
            <a:avLst>
              <a:gd name="adj1" fmla="val -72530"/>
              <a:gd name="adj2" fmla="val 106218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Script VM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 bwMode="ltGray">
          <a:xfrm>
            <a:off x="3075730" y="4260405"/>
            <a:ext cx="2346330" cy="463995"/>
          </a:xfrm>
          <a:prstGeom prst="wedgeRoundRectCallout">
            <a:avLst>
              <a:gd name="adj1" fmla="val -71437"/>
              <a:gd name="adj2" fmla="val -178831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Ansible bootstrap master nodes</a:t>
            </a:r>
            <a:endParaRPr lang="en-US" dirty="0"/>
          </a:p>
        </p:txBody>
      </p:sp>
      <p:sp>
        <p:nvSpPr>
          <p:cNvPr id="22" name="Shape 72"/>
          <p:cNvSpPr txBox="1"/>
          <p:nvPr/>
        </p:nvSpPr>
        <p:spPr>
          <a:xfrm>
            <a:off x="9531546" y="1896072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</p:txBody>
      </p:sp>
      <p:sp>
        <p:nvSpPr>
          <p:cNvPr id="27" name="Shape 73"/>
          <p:cNvSpPr txBox="1"/>
          <p:nvPr/>
        </p:nvSpPr>
        <p:spPr>
          <a:xfrm>
            <a:off x="9531546" y="2577797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" sz="1400" kern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75"/>
          <p:cNvSpPr txBox="1"/>
          <p:nvPr/>
        </p:nvSpPr>
        <p:spPr>
          <a:xfrm>
            <a:off x="10748821" y="2639400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59101" y="1331551"/>
            <a:ext cx="4090133" cy="2210757"/>
            <a:chOff x="7548819" y="1345765"/>
            <a:chExt cx="4090133" cy="22107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Shape 64"/>
            <p:cNvSpPr/>
            <p:nvPr/>
          </p:nvSpPr>
          <p:spPr>
            <a:xfrm>
              <a:off x="7548819" y="1345765"/>
              <a:ext cx="4090133" cy="2210757"/>
            </a:xfrm>
            <a:prstGeom prst="rect">
              <a:avLst/>
            </a:prstGeom>
            <a:solidFill>
              <a:srgbClr val="F3F3F3"/>
            </a:solidFill>
            <a:ln w="28575" cap="flat" cmpd="sng">
              <a:solidFill>
                <a:srgbClr val="8E7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65"/>
            <p:cNvSpPr/>
            <p:nvPr/>
          </p:nvSpPr>
          <p:spPr>
            <a:xfrm>
              <a:off x="7548819" y="3135147"/>
              <a:ext cx="4090133" cy="4197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  <a:effectLst/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rial" charset="0"/>
                </a:rPr>
                <a:t>Portworx + Kubernetes worker</a:t>
              </a:r>
              <a:endParaRPr lang="en-US" sz="1200" dirty="0"/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rial" charset="0"/>
                </a:rPr>
                <a:t>(bare-metal on HPE Synergy 480 Gen10</a:t>
              </a:r>
              <a:r>
                <a:rPr lang="en-US" sz="1200" dirty="0" smtClean="0">
                  <a:solidFill>
                    <a:srgbClr val="FFFFFF"/>
                  </a:solidFill>
                  <a:latin typeface="Arial" charset="0"/>
                </a:rPr>
                <a:t>)</a:t>
              </a:r>
              <a:endParaRPr lang="en-US" sz="1200" dirty="0"/>
            </a:p>
          </p:txBody>
        </p:sp>
      </p:grpSp>
      <p:sp>
        <p:nvSpPr>
          <p:cNvPr id="44" name="Shape 72"/>
          <p:cNvSpPr txBox="1"/>
          <p:nvPr/>
        </p:nvSpPr>
        <p:spPr>
          <a:xfrm>
            <a:off x="9418111" y="2044422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</p:txBody>
      </p:sp>
      <p:sp>
        <p:nvSpPr>
          <p:cNvPr id="45" name="Shape 73"/>
          <p:cNvSpPr txBox="1"/>
          <p:nvPr/>
        </p:nvSpPr>
        <p:spPr>
          <a:xfrm>
            <a:off x="9418111" y="2726147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" sz="1400" kern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75"/>
          <p:cNvSpPr txBox="1"/>
          <p:nvPr/>
        </p:nvSpPr>
        <p:spPr>
          <a:xfrm>
            <a:off x="10635386" y="2787750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49953" y="1572657"/>
            <a:ext cx="4090133" cy="2253280"/>
            <a:chOff x="7429019" y="1461480"/>
            <a:chExt cx="4090133" cy="225328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Shape 64"/>
            <p:cNvSpPr/>
            <p:nvPr/>
          </p:nvSpPr>
          <p:spPr>
            <a:xfrm>
              <a:off x="7429019" y="1461480"/>
              <a:ext cx="4090133" cy="2253280"/>
            </a:xfrm>
            <a:prstGeom prst="rect">
              <a:avLst/>
            </a:prstGeom>
            <a:solidFill>
              <a:srgbClr val="F3F3F3"/>
            </a:solidFill>
            <a:ln w="28575" cap="flat" cmpd="sng">
              <a:solidFill>
                <a:srgbClr val="8E7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65"/>
            <p:cNvSpPr/>
            <p:nvPr/>
          </p:nvSpPr>
          <p:spPr>
            <a:xfrm>
              <a:off x="7434250" y="3293385"/>
              <a:ext cx="4084902" cy="4197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  <a:effectLst/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rial" charset="0"/>
                </a:rPr>
                <a:t>Kubernetes Master Node</a:t>
              </a:r>
              <a:endParaRPr lang="en-US" sz="1200" dirty="0"/>
            </a:p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Arial" charset="0"/>
                </a:rPr>
                <a:t>(HA VMs on </a:t>
              </a:r>
              <a:r>
                <a:rPr lang="en-US" sz="1200" dirty="0">
                  <a:solidFill>
                    <a:srgbClr val="FFFFFF"/>
                  </a:solidFill>
                  <a:latin typeface="Arial" charset="0"/>
                </a:rPr>
                <a:t>480 Gen10</a:t>
              </a:r>
              <a:r>
                <a:rPr lang="en-US" sz="1200" dirty="0" smtClean="0">
                  <a:solidFill>
                    <a:srgbClr val="FFFFFF"/>
                  </a:solidFill>
                  <a:latin typeface="Arial" charset="0"/>
                </a:rPr>
                <a:t>)</a:t>
              </a:r>
              <a:endParaRPr lang="en-US" sz="1200" dirty="0"/>
            </a:p>
          </p:txBody>
        </p:sp>
      </p:grpSp>
      <p:sp>
        <p:nvSpPr>
          <p:cNvPr id="53" name="Shape 66"/>
          <p:cNvSpPr/>
          <p:nvPr/>
        </p:nvSpPr>
        <p:spPr>
          <a:xfrm>
            <a:off x="7929773" y="1989519"/>
            <a:ext cx="1345506" cy="291739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67"/>
          <p:cNvSpPr/>
          <p:nvPr/>
        </p:nvSpPr>
        <p:spPr>
          <a:xfrm>
            <a:off x="9334018" y="2325050"/>
            <a:ext cx="1690911" cy="455028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400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ontroller 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68"/>
          <p:cNvSpPr/>
          <p:nvPr/>
        </p:nvSpPr>
        <p:spPr>
          <a:xfrm>
            <a:off x="7935211" y="2338923"/>
            <a:ext cx="1342848" cy="438199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 master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70"/>
          <p:cNvSpPr/>
          <p:nvPr/>
        </p:nvSpPr>
        <p:spPr>
          <a:xfrm>
            <a:off x="7929773" y="2969848"/>
            <a:ext cx="1345505" cy="287712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70"/>
          <p:cNvSpPr/>
          <p:nvPr/>
        </p:nvSpPr>
        <p:spPr>
          <a:xfrm>
            <a:off x="9344030" y="2969848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6"/>
          <p:cNvSpPr/>
          <p:nvPr/>
        </p:nvSpPr>
        <p:spPr>
          <a:xfrm>
            <a:off x="9344030" y="1981200"/>
            <a:ext cx="1680900" cy="291739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6"/>
          <p:cNvSpPr/>
          <p:nvPr/>
        </p:nvSpPr>
        <p:spPr>
          <a:xfrm>
            <a:off x="8524320" y="1631634"/>
            <a:ext cx="1647899" cy="291739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9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3" y="1118520"/>
            <a:ext cx="4184439" cy="3172274"/>
          </a:xfrm>
          <a:prstGeom prst="rect">
            <a:avLst/>
          </a:prstGeom>
          <a:ln w="57150">
            <a:solidFill>
              <a:srgbClr val="425563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5594" y="291063"/>
            <a:ext cx="10969943" cy="381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Bootstrapping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the deployment of Kubernetes worker nodes on HPE Synergy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82537" y="3578225"/>
            <a:ext cx="765955" cy="69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4029" y="3896700"/>
            <a:ext cx="635394" cy="73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4030" y="4049021"/>
            <a:ext cx="27425" cy="2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607" y="4737252"/>
            <a:ext cx="3241394" cy="13501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999" b="1" dirty="0" smtClean="0">
                <a:solidFill>
                  <a:prstClr val="black"/>
                </a:solidFill>
              </a:rPr>
              <a:t>Ansible</a:t>
            </a:r>
            <a:endParaRPr lang="en-US" sz="1999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User triggers the ansible playbook 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HP Simplified" pitchFamily="34" charset="0"/>
              <a:cs typeface="HP Simplified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13565" y="2974050"/>
            <a:ext cx="765049" cy="178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05142" y="4750138"/>
            <a:ext cx="4434058" cy="13501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1999" b="1" dirty="0">
                <a:solidFill>
                  <a:prstClr val="black"/>
                </a:solidFill>
              </a:rPr>
              <a:t>HPE </a:t>
            </a:r>
            <a:r>
              <a:rPr lang="en-US" sz="1999" b="1" dirty="0" smtClean="0">
                <a:solidFill>
                  <a:prstClr val="black"/>
                </a:solidFill>
              </a:rPr>
              <a:t>Synergy Image </a:t>
            </a:r>
            <a:r>
              <a:rPr lang="en-US" sz="1999" b="1" dirty="0">
                <a:solidFill>
                  <a:prstClr val="black"/>
                </a:solidFill>
              </a:rPr>
              <a:t>Streamer</a:t>
            </a:r>
          </a:p>
          <a:p>
            <a:r>
              <a:rPr lang="en-US" sz="1400" dirty="0">
                <a:solidFill>
                  <a:prstClr val="black"/>
                </a:solidFill>
              </a:rPr>
              <a:t>Creates bootable OS </a:t>
            </a:r>
            <a:r>
              <a:rPr lang="en-US" sz="1400" dirty="0" smtClean="0">
                <a:solidFill>
                  <a:prstClr val="black"/>
                </a:solidFill>
              </a:rPr>
              <a:t>baked with Kubernetes services and Docker engine. Personalizes OS, Kubernetes and Docker </a:t>
            </a:r>
            <a:r>
              <a:rPr lang="en-US" sz="1400" dirty="0">
                <a:solidFill>
                  <a:prstClr val="black"/>
                </a:solidFill>
              </a:rPr>
              <a:t>per deployment plan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00119" y="2205013"/>
            <a:ext cx="2617697" cy="1821358"/>
            <a:chOff x="6447919" y="3088933"/>
            <a:chExt cx="2617697" cy="18213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919" y="3088933"/>
              <a:ext cx="2307916" cy="165304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5032" y="3258132"/>
              <a:ext cx="2310584" cy="1652159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4663164" y="1811024"/>
            <a:ext cx="1391143" cy="760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tx1"/>
                </a:solidFill>
              </a:rPr>
              <a:t>Initiates deployment plan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13531" y="4677109"/>
            <a:ext cx="2416469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sz="1999" b="1" dirty="0">
                <a:solidFill>
                  <a:srgbClr val="000000"/>
                </a:solidFill>
              </a:rPr>
              <a:t>HPE </a:t>
            </a:r>
            <a:r>
              <a:rPr lang="en-US" sz="1999" b="1" dirty="0" smtClean="0">
                <a:solidFill>
                  <a:srgbClr val="000000"/>
                </a:solidFill>
              </a:rPr>
              <a:t>Synergy Compute and Storage </a:t>
            </a:r>
            <a:endParaRPr lang="en-US" sz="1999" b="1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Compute node boots directly into a running </a:t>
            </a:r>
            <a:r>
              <a:rPr lang="en-US" sz="1400" dirty="0" smtClean="0">
                <a:solidFill>
                  <a:prstClr val="black"/>
                </a:solidFill>
              </a:rPr>
              <a:t>OS. Node joins automatically to Kubernetes and Portworx cluster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39236" y="3142175"/>
            <a:ext cx="1857475" cy="990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11" y="2286000"/>
            <a:ext cx="966489" cy="283219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904370" y="3539199"/>
            <a:ext cx="1294985" cy="6866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tx1"/>
                </a:solidFill>
              </a:rPr>
              <a:t>Configures 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boot image </a:t>
            </a:r>
          </a:p>
        </p:txBody>
      </p:sp>
      <p:sp>
        <p:nvSpPr>
          <p:cNvPr id="34" name="Rounded Rectangular Callout 33"/>
          <p:cNvSpPr/>
          <p:nvPr/>
        </p:nvSpPr>
        <p:spPr bwMode="ltGray">
          <a:xfrm>
            <a:off x="4343729" y="955624"/>
            <a:ext cx="2346330" cy="463995"/>
          </a:xfrm>
          <a:prstGeom prst="wedgeRoundRectCallout">
            <a:avLst>
              <a:gd name="adj1" fmla="val -72530"/>
              <a:gd name="adj2" fmla="val 106218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OS Image to Deploy</a:t>
            </a:r>
          </a:p>
        </p:txBody>
      </p:sp>
      <p:sp>
        <p:nvSpPr>
          <p:cNvPr id="35" name="Rounded Rectangular Callout 34"/>
          <p:cNvSpPr/>
          <p:nvPr/>
        </p:nvSpPr>
        <p:spPr bwMode="ltGray">
          <a:xfrm>
            <a:off x="3303453" y="3738686"/>
            <a:ext cx="2346330" cy="463995"/>
          </a:xfrm>
          <a:prstGeom prst="wedgeRoundRectCallout">
            <a:avLst>
              <a:gd name="adj1" fmla="val -71437"/>
              <a:gd name="adj2" fmla="val -178831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System </a:t>
            </a:r>
            <a:r>
              <a:rPr lang="en-US" dirty="0"/>
              <a:t>configuration settings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55302"/>
            <a:ext cx="2338046" cy="16242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53018" y="841262"/>
            <a:ext cx="1681381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Block storage is presented to compute nodes. Portworx manages disks presented to nodes and provides container volume for running stateful apps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982200" y="1905000"/>
            <a:ext cx="1" cy="4692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935521" y="1836131"/>
            <a:ext cx="2416469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HPE Synergy D3940 Storage Module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7787" y="5425196"/>
            <a:ext cx="3241394" cy="13501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999" b="1" dirty="0" smtClean="0">
                <a:solidFill>
                  <a:prstClr val="black"/>
                </a:solidFill>
              </a:rPr>
              <a:t>HPE OneView</a:t>
            </a:r>
            <a:endParaRPr lang="en-US" sz="1999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Selects a deployment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Sets personalization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Provisions physical infrastructure</a:t>
            </a: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HP Simplified" pitchFamily="34" charset="0"/>
              <a:cs typeface="HP Simplified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9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29" grpId="0"/>
      <p:bldP spid="21" grpId="0"/>
      <p:bldP spid="30" grpId="0"/>
      <p:bldP spid="34" grpId="0" animBg="1"/>
      <p:bldP spid="35" grpId="0" animBg="1"/>
      <p:bldP spid="27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5594" y="291063"/>
            <a:ext cx="10969943" cy="381000"/>
          </a:xfrm>
        </p:spPr>
        <p:txBody>
          <a:bodyPr/>
          <a:lstStyle/>
          <a:p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Automating the 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Deployment of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Portworx on HPE 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Synergy</a:t>
            </a:r>
            <a:endParaRPr lang="en-US" sz="28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82537" y="3578225"/>
            <a:ext cx="765955" cy="69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4029" y="3896700"/>
            <a:ext cx="635394" cy="73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4030" y="4049021"/>
            <a:ext cx="27425" cy="2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606" y="4737252"/>
            <a:ext cx="4155793" cy="13501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999" b="1" dirty="0" smtClean="0">
                <a:solidFill>
                  <a:prstClr val="black"/>
                </a:solidFill>
              </a:rPr>
              <a:t>Script VM</a:t>
            </a:r>
            <a:endParaRPr lang="en-US" sz="1999" b="1" dirty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Bootstraps Portworx using </a:t>
            </a:r>
            <a:r>
              <a:rPr lang="en-US" sz="1400" dirty="0">
                <a:solidFill>
                  <a:prstClr val="black"/>
                </a:solidFill>
              </a:rPr>
              <a:t>A</a:t>
            </a:r>
            <a:r>
              <a:rPr lang="en-US" sz="1400" dirty="0" smtClean="0">
                <a:solidFill>
                  <a:prstClr val="black"/>
                </a:solidFill>
              </a:rPr>
              <a:t>nsible playbooks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HP Simplified" pitchFamily="34" charset="0"/>
              <a:cs typeface="HP Simplified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91200" y="2895600"/>
            <a:ext cx="111833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8230" y="1956904"/>
            <a:ext cx="1391143" cy="760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Automates installation of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i="1" dirty="0" smtClean="0">
                <a:solidFill>
                  <a:schemeClr val="tx1"/>
                </a:solidFill>
              </a:rPr>
              <a:t>ortworx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68761" y="4551181"/>
            <a:ext cx="3657600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sz="1999" b="1" dirty="0" smtClean="0">
                <a:solidFill>
                  <a:srgbClr val="000000"/>
                </a:solidFill>
              </a:rPr>
              <a:t>Kubernetes Worker </a:t>
            </a:r>
            <a:r>
              <a:rPr lang="en-US" sz="1999" b="1" dirty="0">
                <a:solidFill>
                  <a:srgbClr val="000000"/>
                </a:solidFill>
              </a:rPr>
              <a:t>N</a:t>
            </a:r>
            <a:r>
              <a:rPr lang="en-US" sz="1999" b="1" dirty="0" smtClean="0">
                <a:solidFill>
                  <a:srgbClr val="000000"/>
                </a:solidFill>
              </a:rPr>
              <a:t>odes</a:t>
            </a:r>
            <a:endParaRPr lang="en-US" sz="1999" b="1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Nodes are assigned with disks from D3940.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Ansible bootstraps </a:t>
            </a:r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ortworx installation.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Portworx fingerprints the disks and creates the </a:t>
            </a:r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ortworx volume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45820" y="3073460"/>
            <a:ext cx="1294985" cy="6866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tx1"/>
                </a:solidFill>
              </a:rPr>
              <a:t>Configures </a:t>
            </a:r>
            <a:r>
              <a:rPr lang="en-US" sz="1600" i="1" dirty="0" smtClean="0">
                <a:solidFill>
                  <a:schemeClr val="tx1"/>
                </a:solidFill>
              </a:rPr>
              <a:t> hardware for Portworx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 bwMode="ltGray">
          <a:xfrm>
            <a:off x="2636836" y="866385"/>
            <a:ext cx="2346330" cy="463995"/>
          </a:xfrm>
          <a:prstGeom prst="wedgeRoundRectCallout">
            <a:avLst>
              <a:gd name="adj1" fmla="val -72530"/>
              <a:gd name="adj2" fmla="val 106218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Script VM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 bwMode="ltGray">
          <a:xfrm>
            <a:off x="3075730" y="4260405"/>
            <a:ext cx="2346330" cy="463995"/>
          </a:xfrm>
          <a:prstGeom prst="wedgeRoundRectCallout">
            <a:avLst>
              <a:gd name="adj1" fmla="val -71437"/>
              <a:gd name="adj2" fmla="val -178831"/>
              <a:gd name="adj3" fmla="val 16667"/>
            </a:avLst>
          </a:prstGeom>
          <a:solidFill>
            <a:srgbClr val="425563"/>
          </a:solidFill>
          <a:ln w="19050">
            <a:solidFill>
              <a:srgbClr val="42556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Ansible installs Portworx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89" y="1546904"/>
            <a:ext cx="5422060" cy="2259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249" y="1564271"/>
            <a:ext cx="966489" cy="28321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269" y="1837369"/>
            <a:ext cx="966489" cy="2832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9513" y="2085469"/>
            <a:ext cx="966489" cy="2832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9246" y="866385"/>
            <a:ext cx="2338046" cy="162422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900918" y="1975698"/>
            <a:ext cx="994291" cy="124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45438" y="991422"/>
            <a:ext cx="2416469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HPE Synergy D3940 Storage Module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88434" y="2262277"/>
            <a:ext cx="1681381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Block storage is presented to computes nodes. Portworx manages disk presented to nodes and provides container volume for running stateful apps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21" grpId="0"/>
      <p:bldP spid="30" grpId="0"/>
      <p:bldP spid="34" grpId="0" animBg="1"/>
      <p:bldP spid="35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5594" y="291063"/>
            <a:ext cx="10969943" cy="381000"/>
          </a:xfrm>
        </p:spPr>
        <p:txBody>
          <a:bodyPr/>
          <a:lstStyle/>
          <a:p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Deploying Cassandra with Kubernetes and Automating Persistent Volumes with Portworx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77836" y="5084852"/>
            <a:ext cx="3904564" cy="13159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sz="1999" b="1" dirty="0" smtClean="0">
                <a:solidFill>
                  <a:srgbClr val="000000"/>
                </a:solidFill>
              </a:rPr>
              <a:t>Kubernetes Worker </a:t>
            </a:r>
            <a:r>
              <a:rPr lang="en-US" sz="1999" b="1" dirty="0">
                <a:solidFill>
                  <a:srgbClr val="000000"/>
                </a:solidFill>
              </a:rPr>
              <a:t>N</a:t>
            </a:r>
            <a:r>
              <a:rPr lang="en-US" sz="1999" b="1" dirty="0" smtClean="0">
                <a:solidFill>
                  <a:srgbClr val="000000"/>
                </a:solidFill>
              </a:rPr>
              <a:t>odes</a:t>
            </a:r>
            <a:endParaRPr lang="en-US" sz="1999" b="1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Every server is capable of running many Cassandra </a:t>
            </a:r>
            <a:r>
              <a:rPr lang="en-US" sz="1400" dirty="0">
                <a:solidFill>
                  <a:prstClr val="black"/>
                </a:solidFill>
              </a:rPr>
              <a:t>rings with </a:t>
            </a:r>
            <a:r>
              <a:rPr lang="en-US" sz="1400" dirty="0" smtClean="0">
                <a:solidFill>
                  <a:prstClr val="black"/>
                </a:solidFill>
              </a:rPr>
              <a:t>compute containerization by Kubernetes and storage containerization by Portworx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Shape 64"/>
          <p:cNvSpPr/>
          <p:nvPr/>
        </p:nvSpPr>
        <p:spPr>
          <a:xfrm>
            <a:off x="3052635" y="4275912"/>
            <a:ext cx="4346400" cy="2046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65"/>
          <p:cNvSpPr/>
          <p:nvPr/>
        </p:nvSpPr>
        <p:spPr>
          <a:xfrm>
            <a:off x="3052635" y="5901437"/>
            <a:ext cx="4346400" cy="4197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 charset="0"/>
              </a:rPr>
              <a:t>Portworx + Kubernetes worker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Arial" charset="0"/>
              </a:rPr>
              <a:t>(bare-metal on HPE Synergy 480 Gen10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200" dirty="0"/>
          </a:p>
        </p:txBody>
      </p:sp>
      <p:sp>
        <p:nvSpPr>
          <p:cNvPr id="100" name="Shape 66"/>
          <p:cNvSpPr/>
          <p:nvPr/>
        </p:nvSpPr>
        <p:spPr>
          <a:xfrm>
            <a:off x="3206660" y="4704412"/>
            <a:ext cx="7836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kublet</a:t>
            </a:r>
          </a:p>
        </p:txBody>
      </p:sp>
      <p:sp>
        <p:nvSpPr>
          <p:cNvPr id="101" name="Shape 67"/>
          <p:cNvSpPr/>
          <p:nvPr/>
        </p:nvSpPr>
        <p:spPr>
          <a:xfrm>
            <a:off x="3206660" y="5042698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kube-proxy</a:t>
            </a:r>
          </a:p>
        </p:txBody>
      </p:sp>
      <p:sp>
        <p:nvSpPr>
          <p:cNvPr id="102" name="Shape 68"/>
          <p:cNvSpPr/>
          <p:nvPr/>
        </p:nvSpPr>
        <p:spPr>
          <a:xfrm>
            <a:off x="4044860" y="4704412"/>
            <a:ext cx="8427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</a:p>
        </p:txBody>
      </p:sp>
      <p:sp>
        <p:nvSpPr>
          <p:cNvPr id="103" name="Shape 69"/>
          <p:cNvSpPr/>
          <p:nvPr/>
        </p:nvSpPr>
        <p:spPr>
          <a:xfrm>
            <a:off x="3122310" y="4424962"/>
            <a:ext cx="2727300" cy="972175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70"/>
          <p:cNvSpPr/>
          <p:nvPr/>
        </p:nvSpPr>
        <p:spPr>
          <a:xfrm>
            <a:off x="3206660" y="5457162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E66000"/>
          </a:solidFill>
          <a:ln w="28575" cap="flat" cmpd="sng">
            <a:solidFill>
              <a:srgbClr val="E6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PX-Enterprise</a:t>
            </a:r>
          </a:p>
        </p:txBody>
      </p:sp>
      <p:sp>
        <p:nvSpPr>
          <p:cNvPr id="105" name="Shape 71"/>
          <p:cNvSpPr/>
          <p:nvPr/>
        </p:nvSpPr>
        <p:spPr>
          <a:xfrm>
            <a:off x="3122310" y="5395062"/>
            <a:ext cx="2727300" cy="4197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72"/>
          <p:cNvSpPr txBox="1"/>
          <p:nvPr/>
        </p:nvSpPr>
        <p:spPr>
          <a:xfrm>
            <a:off x="4921927" y="4810712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</p:txBody>
      </p:sp>
      <p:sp>
        <p:nvSpPr>
          <p:cNvPr id="107" name="Shape 73"/>
          <p:cNvSpPr txBox="1"/>
          <p:nvPr/>
        </p:nvSpPr>
        <p:spPr>
          <a:xfrm>
            <a:off x="4921927" y="5492437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" sz="1400" kern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74"/>
          <p:cNvSpPr/>
          <p:nvPr/>
        </p:nvSpPr>
        <p:spPr>
          <a:xfrm>
            <a:off x="5849735" y="4426637"/>
            <a:ext cx="1429500" cy="13881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75"/>
          <p:cNvSpPr txBox="1"/>
          <p:nvPr/>
        </p:nvSpPr>
        <p:spPr>
          <a:xfrm>
            <a:off x="6139202" y="5554040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</a:p>
        </p:txBody>
      </p:sp>
      <p:sp>
        <p:nvSpPr>
          <p:cNvPr id="110" name="Shape 76"/>
          <p:cNvSpPr/>
          <p:nvPr/>
        </p:nvSpPr>
        <p:spPr>
          <a:xfrm>
            <a:off x="5957896" y="4628212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Cassandra-1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77"/>
          <p:cNvSpPr/>
          <p:nvPr/>
        </p:nvSpPr>
        <p:spPr>
          <a:xfrm>
            <a:off x="5958121" y="4959037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78"/>
          <p:cNvSpPr/>
          <p:nvPr/>
        </p:nvSpPr>
        <p:spPr>
          <a:xfrm>
            <a:off x="5958221" y="5293537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Cassandra-3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64"/>
          <p:cNvSpPr/>
          <p:nvPr/>
        </p:nvSpPr>
        <p:spPr>
          <a:xfrm>
            <a:off x="2939200" y="4424262"/>
            <a:ext cx="4346400" cy="2046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65"/>
          <p:cNvSpPr/>
          <p:nvPr/>
        </p:nvSpPr>
        <p:spPr>
          <a:xfrm>
            <a:off x="2939200" y="6049787"/>
            <a:ext cx="4346400" cy="4197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 charset="0"/>
              </a:rPr>
              <a:t>Portworx + Kubernetes worker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Arial" charset="0"/>
              </a:rPr>
              <a:t>(bare-metal on HPE Synergy 480 Gen10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200" dirty="0"/>
          </a:p>
        </p:txBody>
      </p:sp>
      <p:sp>
        <p:nvSpPr>
          <p:cNvPr id="115" name="Shape 66"/>
          <p:cNvSpPr/>
          <p:nvPr/>
        </p:nvSpPr>
        <p:spPr>
          <a:xfrm>
            <a:off x="3093225" y="4852762"/>
            <a:ext cx="7836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kublet</a:t>
            </a:r>
          </a:p>
        </p:txBody>
      </p:sp>
      <p:sp>
        <p:nvSpPr>
          <p:cNvPr id="116" name="Shape 67"/>
          <p:cNvSpPr/>
          <p:nvPr/>
        </p:nvSpPr>
        <p:spPr>
          <a:xfrm>
            <a:off x="3093225" y="5191048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kube-proxy</a:t>
            </a:r>
          </a:p>
        </p:txBody>
      </p:sp>
      <p:sp>
        <p:nvSpPr>
          <p:cNvPr id="117" name="Shape 68"/>
          <p:cNvSpPr/>
          <p:nvPr/>
        </p:nvSpPr>
        <p:spPr>
          <a:xfrm>
            <a:off x="3931425" y="4852762"/>
            <a:ext cx="8427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</a:p>
        </p:txBody>
      </p:sp>
      <p:sp>
        <p:nvSpPr>
          <p:cNvPr id="118" name="Shape 69"/>
          <p:cNvSpPr/>
          <p:nvPr/>
        </p:nvSpPr>
        <p:spPr>
          <a:xfrm>
            <a:off x="3008875" y="4573312"/>
            <a:ext cx="2727300" cy="972175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70"/>
          <p:cNvSpPr/>
          <p:nvPr/>
        </p:nvSpPr>
        <p:spPr>
          <a:xfrm>
            <a:off x="3093225" y="5605512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E66000"/>
          </a:solidFill>
          <a:ln w="28575" cap="flat" cmpd="sng">
            <a:solidFill>
              <a:srgbClr val="E6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PX-Enterprise</a:t>
            </a:r>
          </a:p>
        </p:txBody>
      </p:sp>
      <p:sp>
        <p:nvSpPr>
          <p:cNvPr id="120" name="Shape 71"/>
          <p:cNvSpPr/>
          <p:nvPr/>
        </p:nvSpPr>
        <p:spPr>
          <a:xfrm>
            <a:off x="3008875" y="5543412"/>
            <a:ext cx="2727300" cy="4197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72"/>
          <p:cNvSpPr txBox="1"/>
          <p:nvPr/>
        </p:nvSpPr>
        <p:spPr>
          <a:xfrm>
            <a:off x="4808492" y="4959062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</p:txBody>
      </p:sp>
      <p:sp>
        <p:nvSpPr>
          <p:cNvPr id="122" name="Shape 73"/>
          <p:cNvSpPr txBox="1"/>
          <p:nvPr/>
        </p:nvSpPr>
        <p:spPr>
          <a:xfrm>
            <a:off x="4808492" y="5640787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" sz="1400" kern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74"/>
          <p:cNvSpPr/>
          <p:nvPr/>
        </p:nvSpPr>
        <p:spPr>
          <a:xfrm>
            <a:off x="5736300" y="4574987"/>
            <a:ext cx="1429500" cy="13881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75"/>
          <p:cNvSpPr txBox="1"/>
          <p:nvPr/>
        </p:nvSpPr>
        <p:spPr>
          <a:xfrm>
            <a:off x="6025767" y="5702390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</a:p>
        </p:txBody>
      </p:sp>
      <p:sp>
        <p:nvSpPr>
          <p:cNvPr id="125" name="Shape 76"/>
          <p:cNvSpPr/>
          <p:nvPr/>
        </p:nvSpPr>
        <p:spPr>
          <a:xfrm>
            <a:off x="5844461" y="4776562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Cassandra-1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77"/>
          <p:cNvSpPr/>
          <p:nvPr/>
        </p:nvSpPr>
        <p:spPr>
          <a:xfrm>
            <a:off x="5844686" y="5107387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78"/>
          <p:cNvSpPr/>
          <p:nvPr/>
        </p:nvSpPr>
        <p:spPr>
          <a:xfrm>
            <a:off x="5844786" y="5441887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Cassandra-3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64"/>
          <p:cNvSpPr/>
          <p:nvPr/>
        </p:nvSpPr>
        <p:spPr>
          <a:xfrm>
            <a:off x="2819400" y="4582500"/>
            <a:ext cx="4346400" cy="2046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65"/>
          <p:cNvSpPr/>
          <p:nvPr/>
        </p:nvSpPr>
        <p:spPr>
          <a:xfrm>
            <a:off x="2819400" y="6208025"/>
            <a:ext cx="4346400" cy="4197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Worker 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N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odes with Portworx 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+ 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Kubernetes</a:t>
            </a:r>
            <a:endParaRPr lang="en-US" sz="1200" dirty="0"/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(HPE 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Synergy 480 Gen10</a:t>
            </a: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200" dirty="0"/>
          </a:p>
        </p:txBody>
      </p:sp>
      <p:sp>
        <p:nvSpPr>
          <p:cNvPr id="130" name="Shape 66"/>
          <p:cNvSpPr/>
          <p:nvPr/>
        </p:nvSpPr>
        <p:spPr>
          <a:xfrm>
            <a:off x="2973425" y="5011000"/>
            <a:ext cx="7836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kublet</a:t>
            </a:r>
          </a:p>
        </p:txBody>
      </p:sp>
      <p:sp>
        <p:nvSpPr>
          <p:cNvPr id="131" name="Shape 67"/>
          <p:cNvSpPr/>
          <p:nvPr/>
        </p:nvSpPr>
        <p:spPr>
          <a:xfrm>
            <a:off x="2973425" y="5349286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kube-proxy</a:t>
            </a:r>
          </a:p>
        </p:txBody>
      </p:sp>
      <p:sp>
        <p:nvSpPr>
          <p:cNvPr id="132" name="Shape 68"/>
          <p:cNvSpPr/>
          <p:nvPr/>
        </p:nvSpPr>
        <p:spPr>
          <a:xfrm>
            <a:off x="3811625" y="5011000"/>
            <a:ext cx="842700" cy="2751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</a:p>
        </p:txBody>
      </p:sp>
      <p:sp>
        <p:nvSpPr>
          <p:cNvPr id="133" name="Shape 69"/>
          <p:cNvSpPr/>
          <p:nvPr/>
        </p:nvSpPr>
        <p:spPr>
          <a:xfrm>
            <a:off x="2889075" y="4731550"/>
            <a:ext cx="2727300" cy="972175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70"/>
          <p:cNvSpPr/>
          <p:nvPr/>
        </p:nvSpPr>
        <p:spPr>
          <a:xfrm>
            <a:off x="2973425" y="5763750"/>
            <a:ext cx="1680900" cy="275100"/>
          </a:xfrm>
          <a:prstGeom prst="roundRect">
            <a:avLst>
              <a:gd name="adj" fmla="val 16667"/>
            </a:avLst>
          </a:prstGeom>
          <a:solidFill>
            <a:srgbClr val="E66000"/>
          </a:solidFill>
          <a:ln w="28575" cap="flat" cmpd="sng">
            <a:solidFill>
              <a:srgbClr val="E6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PX-Enterprise</a:t>
            </a:r>
          </a:p>
        </p:txBody>
      </p:sp>
      <p:sp>
        <p:nvSpPr>
          <p:cNvPr id="135" name="Shape 71"/>
          <p:cNvSpPr/>
          <p:nvPr/>
        </p:nvSpPr>
        <p:spPr>
          <a:xfrm>
            <a:off x="2889075" y="5701650"/>
            <a:ext cx="2727300" cy="4197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72"/>
          <p:cNvSpPr txBox="1"/>
          <p:nvPr/>
        </p:nvSpPr>
        <p:spPr>
          <a:xfrm>
            <a:off x="4688692" y="5117300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</p:txBody>
      </p:sp>
      <p:sp>
        <p:nvSpPr>
          <p:cNvPr id="137" name="Shape 73"/>
          <p:cNvSpPr txBox="1"/>
          <p:nvPr/>
        </p:nvSpPr>
        <p:spPr>
          <a:xfrm>
            <a:off x="4688692" y="5799025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" sz="1400" kern="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74"/>
          <p:cNvSpPr/>
          <p:nvPr/>
        </p:nvSpPr>
        <p:spPr>
          <a:xfrm>
            <a:off x="5616500" y="4733225"/>
            <a:ext cx="1429500" cy="1388100"/>
          </a:xfrm>
          <a:prstGeom prst="roundRect">
            <a:avLst>
              <a:gd name="adj" fmla="val 6358"/>
            </a:avLst>
          </a:prstGeom>
          <a:noFill/>
          <a:ln w="9525" cap="flat" cmpd="sng">
            <a:solidFill>
              <a:srgbClr val="7F7F7F"/>
            </a:solidFill>
            <a:prstDash val="dash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75"/>
          <p:cNvSpPr txBox="1"/>
          <p:nvPr/>
        </p:nvSpPr>
        <p:spPr>
          <a:xfrm>
            <a:off x="5905967" y="5860628"/>
            <a:ext cx="10047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</a:p>
        </p:txBody>
      </p:sp>
      <p:sp>
        <p:nvSpPr>
          <p:cNvPr id="140" name="Shape 76"/>
          <p:cNvSpPr/>
          <p:nvPr/>
        </p:nvSpPr>
        <p:spPr>
          <a:xfrm>
            <a:off x="5724661" y="4934800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Cassandra-1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77"/>
          <p:cNvSpPr/>
          <p:nvPr/>
        </p:nvSpPr>
        <p:spPr>
          <a:xfrm>
            <a:off x="5724886" y="5265625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78"/>
          <p:cNvSpPr/>
          <p:nvPr/>
        </p:nvSpPr>
        <p:spPr>
          <a:xfrm>
            <a:off x="5724986" y="5600125"/>
            <a:ext cx="1248300" cy="275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Cassandra-3</a:t>
            </a:r>
            <a:endParaRPr lang="en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40053" y="3201563"/>
            <a:ext cx="4570147" cy="760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Cassandra deployed and managed as a </a:t>
            </a:r>
            <a:r>
              <a:rPr lang="en-US" sz="1600" i="1" dirty="0" err="1" smtClean="0">
                <a:solidFill>
                  <a:schemeClr val="tx1"/>
                </a:solidFill>
              </a:rPr>
              <a:t>StatefulSet</a:t>
            </a:r>
            <a:r>
              <a:rPr lang="en-US" sz="1600" i="1" dirty="0" smtClean="0">
                <a:solidFill>
                  <a:schemeClr val="tx1"/>
                </a:solidFill>
              </a:rPr>
              <a:t> and visible in the Kubernetes dashboard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69757" y="3201563"/>
            <a:ext cx="4843115" cy="6866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Portworx volumes dynamically created with application deployments and visible from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the management console</a:t>
            </a:r>
          </a:p>
        </p:txBody>
      </p:sp>
      <p:pic>
        <p:nvPicPr>
          <p:cNvPr id="1026" name="Picture 2" descr="https://lh4.googleusercontent.com/AjR0aL_OI7kz7Y_RUYv_ltL2y2asC2ZQQkp4tzS2QrL9EDYoCaOqTdcm__2lQp0YWd7Q4jg_gM5V7KUdCdyO5BqIsNwoF__Y192FOQJHbg2C5-PguvbW6gTOKpJOrZFoFmIYF2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909" y="1087613"/>
            <a:ext cx="5166691" cy="19209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bridged- Portwor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0161" y="1087613"/>
            <a:ext cx="3498200" cy="196773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0" y="2689178"/>
            <a:ext cx="9526587" cy="28956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443" y="2571970"/>
            <a:ext cx="9960908" cy="9261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0" dirty="0">
              <a:solidFill>
                <a:srgbClr val="01A98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2" y="438533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012" y="2438400"/>
            <a:ext cx="11355388" cy="365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For more information: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HPE Reference Configuration for Kubernetes, Portworx PX-Enterprise on HPE Synergy</a:t>
            </a: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>
                <a:hlinkClick r:id="rId3" tooltip="https://h20195.www2.hpe.com/V2/GetDocument.aspx?docname=a00039700enw"/>
              </a:rPr>
              <a:t>https://h20195.www2.hpe.com/V2/GetDocument.aspx?docname=a00039700enw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Kubernetes </a:t>
            </a:r>
            <a:r>
              <a:rPr lang="en-US" sz="1600" dirty="0"/>
              <a:t>Persistent S</a:t>
            </a:r>
            <a:r>
              <a:rPr lang="en-US" sz="1600" dirty="0" smtClean="0"/>
              <a:t>torage on Portworx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hlinkClick r:id="rId4"/>
              </a:rPr>
              <a:t>https://portworx.com/use-case/kubernetes-storage/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Docker </a:t>
            </a:r>
            <a:r>
              <a:rPr lang="en-US" sz="1600" dirty="0" smtClean="0"/>
              <a:t>Storage on Portworx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hlinkClick r:id="rId5"/>
              </a:rPr>
              <a:t>https://portworx.com/use-case/docker-persistent-storage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Persistent </a:t>
            </a:r>
            <a:r>
              <a:rPr lang="en-US" sz="1600" dirty="0" smtClean="0"/>
              <a:t>Storage </a:t>
            </a:r>
            <a:r>
              <a:rPr lang="en-US" sz="1600" dirty="0"/>
              <a:t>for </a:t>
            </a:r>
            <a:r>
              <a:rPr lang="en-US" sz="1600" dirty="0" smtClean="0"/>
              <a:t>DC/OS on Portworx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hlinkClick r:id="rId6"/>
              </a:rPr>
              <a:t>https://portworx.com/use-case/persistent-storage-dcos/</a:t>
            </a: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8077200" y="262881"/>
            <a:ext cx="2493151" cy="1476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431"/>
          <a:stretch/>
        </p:blipFill>
        <p:spPr>
          <a:xfrm>
            <a:off x="7267771" y="534240"/>
            <a:ext cx="809429" cy="9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2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3_Template_with_Title_Slides" id="{E4D42110-F765-435A-8509-7555054D5064}" vid="{850102E9-C680-465E-9B4A-1FA2A15B7234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3e19f1-bda9-4f9b-b290-e646bbaa2add">
      <UserInfo>
        <DisplayName>Ruegemer, Cullen</DisplayName>
        <AccountId>27</AccountId>
        <AccountType/>
      </UserInfo>
      <UserInfo>
        <DisplayName>Kottolli, Arun</DisplayName>
        <AccountId>28</AccountId>
        <AccountType/>
      </UserInfo>
      <UserInfo>
        <DisplayName>Hildebrandt, Randy</DisplayName>
        <AccountId>25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A813086EC7243A0796028464DA1C3" ma:contentTypeVersion="2" ma:contentTypeDescription="Create a new document." ma:contentTypeScope="" ma:versionID="921ec5f25c73233483b4b00a8a387091">
  <xsd:schema xmlns:xsd="http://www.w3.org/2001/XMLSchema" xmlns:xs="http://www.w3.org/2001/XMLSchema" xmlns:p="http://schemas.microsoft.com/office/2006/metadata/properties" xmlns:ns2="483e19f1-bda9-4f9b-b290-e646bbaa2add" targetNamespace="http://schemas.microsoft.com/office/2006/metadata/properties" ma:root="true" ma:fieldsID="e263ffc21dbde03ebc3805af345ac0b9" ns2:_="">
    <xsd:import namespace="483e19f1-bda9-4f9b-b290-e646bbaa2a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e19f1-bda9-4f9b-b290-e646bbaa2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459E0D-7BA7-4952-AC27-F5B4C1EAF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59EBD3-547D-49A3-BE4F-A6DB8E236688}">
  <ds:schemaRefs>
    <ds:schemaRef ds:uri="http://schemas.openxmlformats.org/package/2006/metadata/core-properties"/>
    <ds:schemaRef ds:uri="483e19f1-bda9-4f9b-b290-e646bbaa2ad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AF1ECE-8F11-42BF-A5F4-EE21CD52B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e19f1-bda9-4f9b-b290-e646bbaa2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HPE_Standard_Metric_16x9_v6</Template>
  <TotalTime>32510</TotalTime>
  <Words>643</Words>
  <Application>Microsoft Office PowerPoint</Application>
  <PresentationFormat>Widescreen</PresentationFormat>
  <Paragraphs>172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HP Simplified</vt:lpstr>
      <vt:lpstr>MetricHPE</vt:lpstr>
      <vt:lpstr>HPE_Standard_Metric_16x9_v6</vt:lpstr>
      <vt:lpstr>1_HPE_Standard_Arial_16x9_v5</vt:lpstr>
      <vt:lpstr>HPE Reference Configuration</vt:lpstr>
      <vt:lpstr>Deploying Docker Containers at Scale</vt:lpstr>
      <vt:lpstr>Kubernetes and Portworx setup configuration diagram on HPE Synergy</vt:lpstr>
      <vt:lpstr>PowerPoint Presentation</vt:lpstr>
      <vt:lpstr>PowerPoint Presentation</vt:lpstr>
      <vt:lpstr>PowerPoint Presentation</vt:lpstr>
      <vt:lpstr>PowerPoint Presentation</vt:lpstr>
      <vt:lpstr>   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Overview</dc:title>
  <dc:creator>DeFolo, Dan (CSL)</dc:creator>
  <cp:lastModifiedBy>Mirji, Prakash (Solutions Engineering)</cp:lastModifiedBy>
  <cp:revision>338</cp:revision>
  <dcterms:created xsi:type="dcterms:W3CDTF">2016-10-21T04:27:20Z</dcterms:created>
  <dcterms:modified xsi:type="dcterms:W3CDTF">2018-01-20T05:27:20Z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0x010100C47A813086EC7243A0796028464DA1C3</vt:lpwstr>
  </property>
</Properties>
</file>