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8" r:id="rId2"/>
  </p:sldMasterIdLst>
  <p:notesMasterIdLst>
    <p:notesMasterId r:id="rId9"/>
  </p:notesMasterIdLst>
  <p:sldIdLst>
    <p:sldId id="262" r:id="rId3"/>
    <p:sldId id="267" r:id="rId4"/>
    <p:sldId id="260" r:id="rId5"/>
    <p:sldId id="268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9AA92-1FC9-42E8-9B8A-9467338D014E}" type="datetimeFigureOut">
              <a:rPr lang="en-GB" smtClean="0"/>
              <a:t>23/10/2017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186DD-8A43-41F0-ACEC-4564AA9381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284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144" indent="0">
              <a:buNone/>
            </a:pPr>
            <a:r>
              <a:rPr lang="en-US" sz="11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Production-ready Docker Container-as-a-Service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9144" indent="0">
              <a:buNone/>
            </a:pP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Accelerate deployment and improve manageability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deploying Docker solutions with HPE Hyper Converged 380, HPE ITOM software, and HPE support—offering greater speed and ease of scalability.</a:t>
            </a:r>
          </a:p>
          <a:p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9144" indent="0">
              <a:buNone/>
            </a:pPr>
            <a:r>
              <a:rPr lang="en-US" sz="11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Docker on HPE Hyper Converged 380?</a:t>
            </a:r>
          </a:p>
          <a:p>
            <a:pPr marL="9144" indent="0">
              <a:buNone/>
            </a:pP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Faster, simpler, more manageable, and affordable containers</a:t>
            </a:r>
          </a:p>
          <a:p>
            <a:pPr marL="45720" lvl="0" indent="-36576">
              <a:buFont typeface="Arial" panose="020B0604020202020204" pitchFamily="34" charset="0"/>
              <a:buChar char="•"/>
            </a:pP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Deployment confidence—Validated and tested on the HPE Hyper Converged 380 appliance, and supported by HPE and Docker </a:t>
            </a:r>
          </a:p>
          <a:p>
            <a:pPr marL="45720" lvl="0" indent="-36576">
              <a:buFont typeface="Arial" panose="020B0604020202020204" pitchFamily="34" charset="0"/>
              <a:buChar char="•"/>
            </a:pP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Simplified IT operations—Integrates multiple tools, automates complex tasks, and integrates lifecycle management; enables IT generalists to deploy and manage the infrastructure </a:t>
            </a:r>
          </a:p>
          <a:p>
            <a:pPr marL="45720" lvl="0" indent="-36576">
              <a:buFont typeface="Arial" panose="020B0604020202020204" pitchFamily="34" charset="0"/>
              <a:buChar char="•"/>
            </a:pP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Reduced CAPEX and OPEX—Includes HPE HC380 software-defined intelligence to reduce the cost of purchasing a Docker infrastructure </a:t>
            </a:r>
          </a:p>
          <a:p>
            <a:pPr marL="45720" lvl="0" indent="-36576">
              <a:buFont typeface="Arial" panose="020B0604020202020204" pitchFamily="34" charset="0"/>
              <a:buChar char="•"/>
            </a:pP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Highly available—Offers industry-leading performance and availability (up to five nines); leverages built-in data protection capabilities of HPE 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StoreVirtual</a:t>
            </a:r>
            <a:endPara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" lvl="0" indent="-36576">
              <a:buFont typeface="Arial" panose="020B0604020202020204" pitchFamily="34" charset="0"/>
              <a:buChar char="•"/>
            </a:pP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Rapid deployment—Quickly deploy the Docker engine to a virtual machine in a few clicks</a:t>
            </a:r>
          </a:p>
          <a:p>
            <a:pPr marL="45720" lvl="0" indent="-36576">
              <a:buFont typeface="Arial" panose="020B0604020202020204" pitchFamily="34" charset="0"/>
              <a:buChar char="•"/>
            </a:pP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Scalable—Enables you to expand your environment by adding capacity with no downtime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5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73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5A0A-F637-42E4-9176-1238287248BF}" type="datetime4">
              <a:rPr lang="en-US" smtClean="0">
                <a:solidFill>
                  <a:prstClr val="black"/>
                </a:solidFill>
              </a:rPr>
              <a:pPr/>
              <a:t>23 October,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63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42BE-A668-4317-AE06-E3FB666FC483}" type="datetime4">
              <a:rPr lang="en-US" smtClean="0">
                <a:solidFill>
                  <a:prstClr val="black"/>
                </a:solidFill>
              </a:rPr>
              <a:pPr/>
              <a:t>23 October,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3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FB75-A42A-4E65-81B9-F23C0AB0439D}" type="datetime4">
              <a:rPr lang="en-US" smtClean="0">
                <a:solidFill>
                  <a:prstClr val="black"/>
                </a:solidFill>
              </a:rPr>
              <a:pPr/>
              <a:t>23 October,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667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B548-9D9C-4EF9-859F-F28E3725DADF}" type="datetime4">
              <a:rPr lang="en-US" smtClean="0">
                <a:solidFill>
                  <a:prstClr val="black"/>
                </a:solidFill>
              </a:rPr>
              <a:pPr/>
              <a:t>23 October,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541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ADC7-E2CC-4600-859B-63FD566FB459}" type="datetime4">
              <a:rPr lang="en-US" smtClean="0">
                <a:solidFill>
                  <a:prstClr val="white"/>
                </a:solidFill>
              </a:rPr>
              <a:pPr/>
              <a:t>23 October, 2017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Private | Confidential | Internal Use Only 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914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4CC4-E04C-4144-B97C-20901E35AA98}" type="datetime4">
              <a:rPr lang="en-US" smtClean="0">
                <a:solidFill>
                  <a:prstClr val="white"/>
                </a:solidFill>
              </a:rPr>
              <a:pPr/>
              <a:t>23 October, 2017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Private | Confidential | Internal Use Only 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098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29184" indent="-329184">
              <a:lnSpc>
                <a:spcPct val="80000"/>
              </a:lnSpc>
              <a:defRPr sz="6000"/>
            </a:lvl1pPr>
          </a:lstStyle>
          <a:p>
            <a:r>
              <a:t>“Click to add quote here. Type quotation marks before and after text.”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t>Click to add quoted person’s name, title,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C88A-9965-4BE1-A139-4B53BF215B7E}" type="datetime4">
              <a:rPr lang="en-US" smtClean="0">
                <a:solidFill>
                  <a:prstClr val="black"/>
                </a:solidFill>
              </a:rPr>
              <a:pPr/>
              <a:t>23 October,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65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29184" indent="-384048">
              <a:lnSpc>
                <a:spcPct val="80000"/>
              </a:lnSpc>
              <a:defRPr sz="6000"/>
            </a:lvl1pPr>
          </a:lstStyle>
          <a:p>
            <a:r>
              <a:t>“Click to add quote here. Type quotation marks before and after text.”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t>Click to add quoted person’s name, title,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0E77-0973-4BFA-B693-163BBE57EFA5}" type="datetime4">
              <a:rPr lang="en-US" smtClean="0">
                <a:solidFill>
                  <a:prstClr val="white"/>
                </a:solidFill>
              </a:rPr>
              <a:pPr/>
              <a:t>23 October, 2017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Private | Confidential | Internal Use Only 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746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2CDF-ADA3-42AA-82A0-9D97BC9E5B29}" type="datetime4">
              <a:rPr lang="en-US" smtClean="0">
                <a:solidFill>
                  <a:prstClr val="black"/>
                </a:solidFill>
              </a:rPr>
              <a:pPr/>
              <a:t>23 October,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51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C4EC-5165-43C1-B165-1586AF7A13FD}" type="datetime4">
              <a:rPr lang="en-US" smtClean="0">
                <a:solidFill>
                  <a:prstClr val="black"/>
                </a:solidFill>
              </a:rPr>
              <a:pPr/>
              <a:t>23 October,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70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ECF1CC87-9C4B-4D13-B529-5EAF641302E2}" type="datetime4">
              <a:rPr lang="en-US" smtClean="0">
                <a:solidFill>
                  <a:prstClr val="black"/>
                </a:solidFill>
              </a:rPr>
              <a:pPr/>
              <a:t>23 October, 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9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F7F7-9FB9-4AEA-B3D9-765688734DED}" type="datetime4">
              <a:rPr lang="en-US" smtClean="0">
                <a:solidFill>
                  <a:prstClr val="black"/>
                </a:solidFill>
              </a:rPr>
              <a:pPr/>
              <a:t>23 October,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83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9439-6699-4840-97FF-5C0C2DDFF465}" type="datetime4">
              <a:rPr lang="en-US" smtClean="0">
                <a:solidFill>
                  <a:prstClr val="black"/>
                </a:solidFill>
              </a:rPr>
              <a:pPr/>
              <a:t>23 October,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16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5330-5D57-498D-BE33-ED836195AB62}" type="datetime4">
              <a:rPr lang="en-US" smtClean="0">
                <a:solidFill>
                  <a:prstClr val="black"/>
                </a:solidFill>
              </a:rPr>
              <a:pPr/>
              <a:t>23 October,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46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E7DD-BC7F-459C-85EC-5F58CF387A7C}" type="datetime4">
              <a:rPr lang="en-US" smtClean="0">
                <a:solidFill>
                  <a:prstClr val="black"/>
                </a:solidFill>
              </a:rPr>
              <a:pPr/>
              <a:t>23 October,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51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0B99-AE9E-4696-87CA-C3B25994B23A}" type="datetime4">
              <a:rPr lang="en-US" smtClean="0">
                <a:solidFill>
                  <a:prstClr val="black"/>
                </a:solidFill>
              </a:rPr>
              <a:pPr/>
              <a:t>23 October,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48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093B-6384-4CE7-982D-310C9113BFB4}" type="datetime4">
              <a:rPr lang="en-US" smtClean="0">
                <a:solidFill>
                  <a:prstClr val="black"/>
                </a:solidFill>
              </a:rPr>
              <a:pPr/>
              <a:t>23 October,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22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5820-76A8-4625-9A60-598B589E6690}" type="datetime4">
              <a:rPr lang="en-US" smtClean="0">
                <a:solidFill>
                  <a:prstClr val="black"/>
                </a:solidFill>
              </a:rPr>
              <a:pPr/>
              <a:t>23 October,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19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F8FF-E6E7-48FA-82AE-BB24467AB00D}" type="datetime4">
              <a:rPr lang="en-US" smtClean="0">
                <a:solidFill>
                  <a:prstClr val="black"/>
                </a:solidFill>
              </a:rPr>
              <a:pPr/>
              <a:t>23 October,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8545-21CA-4F65-A8D4-8D864BBE10CE}" type="datetime4">
              <a:rPr lang="en-US" smtClean="0">
                <a:solidFill>
                  <a:prstClr val="black"/>
                </a:solidFill>
              </a:rPr>
              <a:pPr/>
              <a:t>23 October,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60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DB55-5BB1-49EB-A034-1A69F9FF7076}" type="datetime4">
              <a:rPr lang="en-US" smtClean="0">
                <a:solidFill>
                  <a:prstClr val="black"/>
                </a:solidFill>
              </a:rPr>
              <a:pPr/>
              <a:t>23 October,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74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>
                <a:latin typeface="MetricHPE" panose="020B0503030202060203" pitchFamily="34" charset="0"/>
              </a:defRPr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AEFA413A-E630-4377-B30C-3545E98CC867}" type="datetime4">
              <a:rPr lang="en-US" smtClean="0">
                <a:solidFill>
                  <a:prstClr val="black"/>
                </a:solidFill>
              </a:rPr>
              <a:pPr/>
              <a:t>23 October, 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43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bg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3DDFC-3557-42BC-B23C-F0EF255D625A}" type="datetime4">
              <a:rPr lang="en-US" smtClean="0">
                <a:solidFill>
                  <a:prstClr val="black"/>
                </a:solidFill>
              </a:rPr>
              <a:pPr/>
              <a:t>23 October,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70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16909-FE1C-434E-A2CF-C816E8C3F7B9}" type="datetime4">
              <a:rPr lang="en-US" smtClean="0">
                <a:solidFill>
                  <a:prstClr val="black"/>
                </a:solidFill>
              </a:rPr>
              <a:pPr/>
              <a:t>23 October,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52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A20F-5C9E-40DC-A043-9DE4A4BA9EE2}" type="datetime4">
              <a:rPr lang="en-US" smtClean="0">
                <a:solidFill>
                  <a:prstClr val="black"/>
                </a:solidFill>
              </a:rPr>
              <a:pPr/>
              <a:t>23 October,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5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E15D-E721-4751-8F40-F4183AADCEC0}" type="datetime4">
              <a:rPr lang="en-US" smtClean="0">
                <a:solidFill>
                  <a:prstClr val="black"/>
                </a:solidFill>
              </a:rPr>
              <a:pPr/>
              <a:t>23 October,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4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E99A-6C81-4BC7-9D61-6A4E1D2DBF70}" type="datetime4">
              <a:rPr lang="en-US" smtClean="0">
                <a:solidFill>
                  <a:prstClr val="black"/>
                </a:solidFill>
              </a:rPr>
              <a:pPr/>
              <a:t>23 October,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61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6B4C-CE9C-4A9E-A938-3C387DEF7F4B}" type="datetime4">
              <a:rPr lang="en-US" smtClean="0">
                <a:solidFill>
                  <a:prstClr val="black"/>
                </a:solidFill>
              </a:rPr>
              <a:pPr/>
              <a:t>23 October,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99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1B9F7FF-4741-4E71-A3D1-192B14645A6A}" type="datetime4">
              <a:rPr lang="en-US" smtClean="0">
                <a:solidFill>
                  <a:prstClr val="black"/>
                </a:solidFill>
              </a:rPr>
              <a:pPr/>
              <a:t>23 October,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98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753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4C63-3DFA-44DE-9380-39D405245245}" type="datetime4">
              <a:rPr lang="en-US" smtClean="0">
                <a:solidFill>
                  <a:prstClr val="black"/>
                </a:solidFill>
              </a:rPr>
              <a:pPr/>
              <a:t>23 October,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34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CE67-C43F-446E-9429-6AC122BB6271}" type="datetime4">
              <a:rPr lang="en-US" smtClean="0">
                <a:solidFill>
                  <a:prstClr val="black"/>
                </a:solidFill>
              </a:rPr>
              <a:pPr/>
              <a:t>23 October,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48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26B45FFC-9EEF-4E69-85F5-C8F54747804D}" type="datetime4">
              <a:rPr lang="en-US" smtClean="0">
                <a:solidFill>
                  <a:prstClr val="black"/>
                </a:solidFill>
              </a:rPr>
              <a:pPr/>
              <a:t>23 October, 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68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with Picture">
    <p:bg bwMode="ltGray"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891444" y="4040194"/>
            <a:ext cx="10411556" cy="2055806"/>
          </a:xfrm>
          <a:prstGeom prst="rect">
            <a:avLst/>
          </a:prstGeom>
          <a:noFill/>
          <a:ln w="571500">
            <a:solidFill>
              <a:srgbClr val="00B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3248" y="456997"/>
            <a:ext cx="44831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4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0" y="381000"/>
            <a:ext cx="9296400" cy="3200400"/>
          </a:xfrm>
          <a:prstGeom prst="rect">
            <a:avLst/>
          </a:prstGeom>
          <a:solidFill>
            <a:srgbClr val="425563">
              <a:alpha val="8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defRPr/>
            </a:pPr>
            <a:endParaRPr lang="en-US" sz="900" kern="0" err="1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606422" y="3035749"/>
            <a:ext cx="5641977" cy="5456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prstClr val="white"/>
                </a:solidFill>
                <a:ea typeface="MetricHPE" charset="0"/>
                <a:cs typeface="MetricHPE" charset="0"/>
              </a:rPr>
              <a:t>@</a:t>
            </a:r>
            <a:r>
              <a:rPr lang="en-US" sz="3200" b="1" err="1">
                <a:solidFill>
                  <a:prstClr val="white"/>
                </a:solidFill>
                <a:ea typeface="MetricHPE" charset="0"/>
                <a:cs typeface="MetricHPE" charset="0"/>
              </a:rPr>
              <a:t>HPE_Discover</a:t>
            </a:r>
            <a:r>
              <a:rPr lang="en-US" sz="3200" b="1">
                <a:solidFill>
                  <a:prstClr val="white"/>
                </a:solidFill>
                <a:ea typeface="MetricHPE" charset="0"/>
                <a:cs typeface="MetricHPE" charset="0"/>
              </a:rPr>
              <a:t> </a:t>
            </a:r>
            <a:r>
              <a:rPr lang="en-US" sz="3200">
                <a:solidFill>
                  <a:prstClr val="white"/>
                </a:solidFill>
                <a:ea typeface="MetricHPE" charset="0"/>
                <a:cs typeface="MetricHPE" charset="0"/>
              </a:rPr>
              <a:t>#</a:t>
            </a:r>
            <a:r>
              <a:rPr lang="en-US" sz="3200" err="1">
                <a:solidFill>
                  <a:prstClr val="white"/>
                </a:solidFill>
                <a:ea typeface="MetricHPE" charset="0"/>
                <a:cs typeface="MetricHPE" charset="0"/>
              </a:rPr>
              <a:t>HPEDiscover</a:t>
            </a:r>
            <a:endParaRPr lang="en-US" sz="3200">
              <a:solidFill>
                <a:prstClr val="white"/>
              </a:solidFill>
              <a:ea typeface="MetricHPE" charset="0"/>
              <a:cs typeface="MetricHPE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759" cy="19812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>
              <a:lnSpc>
                <a:spcPts val="4000"/>
              </a:lnSpc>
            </a:pPr>
            <a:endParaRPr lang="en-US" sz="4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8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ltGray">
          <a:xfrm>
            <a:off x="0" y="381000"/>
            <a:ext cx="9296400" cy="3200400"/>
          </a:xfrm>
          <a:prstGeom prst="rect">
            <a:avLst/>
          </a:prstGeom>
          <a:solidFill>
            <a:srgbClr val="425563">
              <a:alpha val="8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defRPr/>
            </a:pPr>
            <a:endParaRPr lang="en-US" sz="900" kern="0" err="1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606422" y="3035749"/>
            <a:ext cx="5641977" cy="5456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prstClr val="white"/>
                </a:solidFill>
                <a:ea typeface="MetricHPE" charset="0"/>
                <a:cs typeface="MetricHPE" charset="0"/>
              </a:rPr>
              <a:t>@</a:t>
            </a:r>
            <a:r>
              <a:rPr lang="en-US" sz="3200" b="1" err="1">
                <a:solidFill>
                  <a:prstClr val="white"/>
                </a:solidFill>
                <a:ea typeface="MetricHPE" charset="0"/>
                <a:cs typeface="MetricHPE" charset="0"/>
              </a:rPr>
              <a:t>HPE_Discover</a:t>
            </a:r>
            <a:r>
              <a:rPr lang="en-US" sz="3200" b="1">
                <a:solidFill>
                  <a:prstClr val="white"/>
                </a:solidFill>
                <a:ea typeface="MetricHPE" charset="0"/>
                <a:cs typeface="MetricHPE" charset="0"/>
              </a:rPr>
              <a:t> </a:t>
            </a:r>
            <a:r>
              <a:rPr lang="en-US" sz="3200">
                <a:solidFill>
                  <a:prstClr val="white"/>
                </a:solidFill>
                <a:ea typeface="MetricHPE" charset="0"/>
                <a:cs typeface="MetricHPE" charset="0"/>
              </a:rPr>
              <a:t>#</a:t>
            </a:r>
            <a:r>
              <a:rPr lang="en-US" sz="3200" err="1">
                <a:solidFill>
                  <a:prstClr val="white"/>
                </a:solidFill>
                <a:ea typeface="MetricHPE" charset="0"/>
                <a:cs typeface="MetricHPE" charset="0"/>
              </a:rPr>
              <a:t>HPEDiscover</a:t>
            </a:r>
            <a:endParaRPr lang="en-US" sz="3200">
              <a:solidFill>
                <a:prstClr val="white"/>
              </a:solidFill>
              <a:ea typeface="MetricHPE" charset="0"/>
              <a:cs typeface="MetricHPE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441" y="685800"/>
            <a:ext cx="8229759" cy="20574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616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ltGray">
          <a:xfrm>
            <a:off x="0" y="381000"/>
            <a:ext cx="9296400" cy="3200400"/>
          </a:xfrm>
          <a:prstGeom prst="rect">
            <a:avLst/>
          </a:prstGeom>
          <a:solidFill>
            <a:srgbClr val="425563">
              <a:alpha val="8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defRPr/>
            </a:pPr>
            <a:endParaRPr lang="en-US" sz="900" kern="0" err="1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606422" y="3035749"/>
            <a:ext cx="5641977" cy="5456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prstClr val="white"/>
                </a:solidFill>
                <a:ea typeface="MetricHPE" charset="0"/>
                <a:cs typeface="MetricHPE" charset="0"/>
              </a:rPr>
              <a:t>@</a:t>
            </a:r>
            <a:r>
              <a:rPr lang="en-US" sz="3200" b="1" err="1">
                <a:solidFill>
                  <a:prstClr val="white"/>
                </a:solidFill>
                <a:ea typeface="MetricHPE" charset="0"/>
                <a:cs typeface="MetricHPE" charset="0"/>
              </a:rPr>
              <a:t>HPE_Discover</a:t>
            </a:r>
            <a:r>
              <a:rPr lang="en-US" sz="3200" b="1">
                <a:solidFill>
                  <a:prstClr val="white"/>
                </a:solidFill>
                <a:ea typeface="MetricHPE" charset="0"/>
                <a:cs typeface="MetricHPE" charset="0"/>
              </a:rPr>
              <a:t> </a:t>
            </a:r>
            <a:r>
              <a:rPr lang="en-US" sz="3200">
                <a:solidFill>
                  <a:prstClr val="white"/>
                </a:solidFill>
                <a:ea typeface="MetricHPE" charset="0"/>
                <a:cs typeface="MetricHPE" charset="0"/>
              </a:rPr>
              <a:t>#</a:t>
            </a:r>
            <a:r>
              <a:rPr lang="en-US" sz="3200" err="1">
                <a:solidFill>
                  <a:prstClr val="white"/>
                </a:solidFill>
                <a:ea typeface="MetricHPE" charset="0"/>
                <a:cs typeface="MetricHPE" charset="0"/>
              </a:rPr>
              <a:t>HPEDiscover</a:t>
            </a:r>
            <a:endParaRPr lang="en-US" sz="3200">
              <a:solidFill>
                <a:prstClr val="white"/>
              </a:solidFill>
              <a:ea typeface="MetricHPE" charset="0"/>
              <a:cs typeface="MetricHP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685800"/>
            <a:ext cx="8229759" cy="20574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925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684E3265-88A3-4C30-AE11-BFDF645909E9}" type="datetime4">
              <a:rPr lang="en-US" smtClean="0">
                <a:solidFill>
                  <a:prstClr val="black"/>
                </a:solidFill>
              </a:rPr>
              <a:pPr/>
              <a:t>23 October, 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45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>
                <a:latin typeface="MetricHPE" panose="020B0503030202060203" pitchFamily="34" charset="0"/>
              </a:defRPr>
            </a:lvl1pPr>
            <a:lvl2pPr>
              <a:defRPr sz="1600">
                <a:latin typeface="MetricHPE" panose="020B0503030202060203" pitchFamily="34" charset="0"/>
              </a:defRPr>
            </a:lvl2pPr>
            <a:lvl3pPr>
              <a:defRPr sz="1400">
                <a:latin typeface="MetricHPE" panose="020B0503030202060203" pitchFamily="34" charset="0"/>
              </a:defRPr>
            </a:lvl3pPr>
            <a:lvl4pPr>
              <a:defRPr sz="1200">
                <a:latin typeface="MetricHPE" panose="020B0503030202060203" pitchFamily="34" charset="0"/>
              </a:defRPr>
            </a:lvl4pPr>
            <a:lvl5pPr>
              <a:defRPr sz="1200">
                <a:latin typeface="MetricHPE" panose="020B050303020206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A6CB1722-4B46-4353-B583-721651D61489}" type="datetime4">
              <a:rPr lang="en-US" smtClean="0">
                <a:solidFill>
                  <a:prstClr val="black"/>
                </a:solidFill>
              </a:rPr>
              <a:pPr/>
              <a:t>23 October, 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8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029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8724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981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32.xml"/><Relationship Id="rId3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7.xml"/><Relationship Id="rId34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9.xml"/><Relationship Id="rId38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35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24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43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31" Type="http://schemas.openxmlformats.org/officeDocument/2006/relationships/slideLayout" Target="../slideLayouts/slideLayout37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33.xml"/><Relationship Id="rId30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632979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0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MetricHPE" panose="020B0503030202060203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C6EEA70A-B91A-470C-B07F-DD0A55D9C1C4}" type="datetime4">
              <a:rPr lang="en-US" smtClean="0">
                <a:solidFill>
                  <a:prstClr val="black"/>
                </a:solidFill>
              </a:rPr>
              <a:pPr/>
              <a:t>23 October,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765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3" r:id="rId25"/>
    <p:sldLayoutId id="2147483694" r:id="rId26"/>
    <p:sldLayoutId id="2147483695" r:id="rId27"/>
    <p:sldLayoutId id="2147483696" r:id="rId28"/>
    <p:sldLayoutId id="2147483697" r:id="rId29"/>
    <p:sldLayoutId id="2147483698" r:id="rId30"/>
    <p:sldLayoutId id="2147483699" r:id="rId31"/>
    <p:sldLayoutId id="2147483700" r:id="rId32"/>
    <p:sldLayoutId id="2147483701" r:id="rId33"/>
    <p:sldLayoutId id="2147483702" r:id="rId34"/>
    <p:sldLayoutId id="2147483703" r:id="rId35"/>
    <p:sldLayoutId id="2147483704" r:id="rId36"/>
    <p:sldLayoutId id="2147483705" r:id="rId3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Kubernetes and </a:t>
            </a:r>
            <a:r>
              <a:rPr lang="en-US" dirty="0" err="1" smtClean="0"/>
              <a:t>Portworx</a:t>
            </a:r>
            <a:r>
              <a:rPr lang="en-US" dirty="0" smtClean="0"/>
              <a:t> on HPE Synergy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Automated k8’s cluster deployment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 err="1" smtClean="0"/>
              <a:t>ansible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Oct-2017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76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Setup Notes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 managements components like Kubernetes masters ( PX components ) , </a:t>
            </a:r>
            <a:r>
              <a:rPr lang="en-US" dirty="0" err="1" smtClean="0"/>
              <a:t>Etcd</a:t>
            </a:r>
            <a:r>
              <a:rPr lang="en-US" dirty="0" smtClean="0"/>
              <a:t> cluster will run on VM</a:t>
            </a:r>
          </a:p>
          <a:p>
            <a:pPr lvl="1"/>
            <a:r>
              <a:rPr lang="en-US" dirty="0" smtClean="0"/>
              <a:t>VM infrastructure runs </a:t>
            </a:r>
            <a:r>
              <a:rPr lang="en-US" dirty="0" smtClean="0"/>
              <a:t>on 3 ESX nodes ( clustered )</a:t>
            </a:r>
          </a:p>
          <a:p>
            <a:pPr lvl="1"/>
            <a:r>
              <a:rPr lang="en-US" dirty="0" smtClean="0"/>
              <a:t>VM </a:t>
            </a:r>
            <a:r>
              <a:rPr lang="en-US" dirty="0" err="1" smtClean="0"/>
              <a:t>Datastore</a:t>
            </a:r>
            <a:r>
              <a:rPr lang="en-US" dirty="0" smtClean="0"/>
              <a:t> created using local disks, managed using VSA</a:t>
            </a:r>
          </a:p>
          <a:p>
            <a:pPr lvl="1"/>
            <a:r>
              <a:rPr lang="en-US" dirty="0" smtClean="0"/>
              <a:t>Optionally – you can use 3PAR if you are already using it your environment</a:t>
            </a:r>
            <a:endParaRPr lang="en-US" dirty="0" smtClean="0"/>
          </a:p>
          <a:p>
            <a:r>
              <a:rPr lang="en-US" dirty="0" smtClean="0"/>
              <a:t>RA setup will have 3 Synergy frames with  2 blades in each frame ( SY 480 G10 )</a:t>
            </a:r>
          </a:p>
          <a:p>
            <a:pPr lvl="1"/>
            <a:r>
              <a:rPr lang="en-US" dirty="0" smtClean="0"/>
              <a:t>Blades will act as </a:t>
            </a:r>
            <a:r>
              <a:rPr lang="en-US" dirty="0" err="1" smtClean="0"/>
              <a:t>kubernetes</a:t>
            </a:r>
            <a:r>
              <a:rPr lang="en-US" dirty="0" smtClean="0"/>
              <a:t> worker nodes</a:t>
            </a:r>
          </a:p>
          <a:p>
            <a:r>
              <a:rPr lang="en-US" dirty="0" smtClean="0"/>
              <a:t>Two frames will have Storage module D3940</a:t>
            </a:r>
          </a:p>
          <a:p>
            <a:r>
              <a:rPr lang="en-US" dirty="0" smtClean="0"/>
              <a:t>PX should </a:t>
            </a:r>
            <a:r>
              <a:rPr lang="en-US" dirty="0" smtClean="0"/>
              <a:t>configure/present </a:t>
            </a:r>
            <a:r>
              <a:rPr lang="en-US" dirty="0" smtClean="0"/>
              <a:t>volumes to </a:t>
            </a:r>
            <a:r>
              <a:rPr lang="en-US" dirty="0" smtClean="0"/>
              <a:t>non storage compute nodes ( nodes in top frame )</a:t>
            </a:r>
            <a:endParaRPr lang="en-US" dirty="0" smtClean="0"/>
          </a:p>
          <a:p>
            <a:r>
              <a:rPr lang="en-US" dirty="0" smtClean="0"/>
              <a:t>Synergy composer and Image Streamer will provision physical server with OS</a:t>
            </a:r>
          </a:p>
          <a:p>
            <a:pPr lvl="1"/>
            <a:r>
              <a:rPr lang="en-US" dirty="0" smtClean="0"/>
              <a:t>Golden image RHEL 7.3 will have Docker EE and Kubernetes components</a:t>
            </a:r>
          </a:p>
          <a:p>
            <a:pPr lvl="1"/>
            <a:r>
              <a:rPr lang="en-US" dirty="0" smtClean="0"/>
              <a:t>Nodes will be provisioned and joined to </a:t>
            </a:r>
            <a:r>
              <a:rPr lang="en-US" dirty="0" err="1" smtClean="0"/>
              <a:t>kubernetes</a:t>
            </a:r>
            <a:r>
              <a:rPr lang="en-US" dirty="0" smtClean="0"/>
              <a:t> master automatically</a:t>
            </a:r>
          </a:p>
          <a:p>
            <a:pPr>
              <a:buFontTx/>
              <a:buChar char="-"/>
            </a:pPr>
            <a:r>
              <a:rPr lang="en-US" dirty="0" smtClean="0"/>
              <a:t>End goal is to simplify the Kubernetes and PX cluster with click of a button</a:t>
            </a:r>
          </a:p>
          <a:p>
            <a:pPr lvl="1">
              <a:buFontTx/>
              <a:buChar char="-"/>
            </a:pPr>
            <a:r>
              <a:rPr lang="en-US" dirty="0" smtClean="0"/>
              <a:t>Scale the cluster on demand with click of a button</a:t>
            </a:r>
          </a:p>
          <a:p>
            <a:pPr lvl="1">
              <a:buFontTx/>
              <a:buChar char="-"/>
            </a:pPr>
            <a:r>
              <a:rPr lang="en-US" dirty="0" smtClean="0"/>
              <a:t>Provide persistent storage for </a:t>
            </a:r>
            <a:r>
              <a:rPr lang="en-US" dirty="0" err="1" smtClean="0"/>
              <a:t>statefull</a:t>
            </a:r>
            <a:r>
              <a:rPr lang="en-US" dirty="0" smtClean="0"/>
              <a:t> containers and apps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Please see the high level block diagram in the next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626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612456" y="479603"/>
            <a:ext cx="10969943" cy="450434"/>
          </a:xfrm>
        </p:spPr>
        <p:txBody>
          <a:bodyPr/>
          <a:lstStyle/>
          <a:p>
            <a:r>
              <a:rPr lang="en-US" sz="2500" dirty="0" smtClean="0"/>
              <a:t>Kubernetes and </a:t>
            </a:r>
            <a:r>
              <a:rPr lang="en-US" sz="2500" dirty="0" err="1" smtClean="0"/>
              <a:t>Portworx</a:t>
            </a:r>
            <a:r>
              <a:rPr lang="en-US" sz="2500" dirty="0" smtClean="0"/>
              <a:t> setup configuration diagram on Synergy ( RA Target </a:t>
            </a:r>
            <a:r>
              <a:rPr lang="en-US" sz="2500" dirty="0" err="1" smtClean="0"/>
              <a:t>Env</a:t>
            </a:r>
            <a:r>
              <a:rPr lang="en-US" sz="2500" dirty="0" smtClean="0"/>
              <a:t> )</a:t>
            </a:r>
            <a:endParaRPr lang="en-US" sz="2500" dirty="0"/>
          </a:p>
        </p:txBody>
      </p:sp>
      <p:sp>
        <p:nvSpPr>
          <p:cNvPr id="38" name="Content Placeholder 1"/>
          <p:cNvSpPr txBox="1">
            <a:spLocks/>
          </p:cNvSpPr>
          <p:nvPr/>
        </p:nvSpPr>
        <p:spPr>
          <a:xfrm>
            <a:off x="4102699" y="989522"/>
            <a:ext cx="7177185" cy="3482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400"/>
              </a:spcBef>
              <a:buClr>
                <a:prstClr val="black"/>
              </a:buClr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ltGray">
          <a:xfrm>
            <a:off x="4128895" y="1443321"/>
            <a:ext cx="2195130" cy="1590672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400"/>
              </a:spcBef>
              <a:buClr>
                <a:prstClr val="black"/>
              </a:buClr>
            </a:pPr>
            <a:r>
              <a:rPr lang="en-US" sz="1400" dirty="0">
                <a:solidFill>
                  <a:prstClr val="black"/>
                </a:solidFill>
              </a:rPr>
              <a:t>Management nodes </a:t>
            </a:r>
            <a:r>
              <a:rPr lang="en-US" sz="1400" dirty="0" smtClean="0">
                <a:solidFill>
                  <a:prstClr val="black"/>
                </a:solidFill>
              </a:rPr>
              <a:t> Gen9 </a:t>
            </a:r>
            <a:endParaRPr lang="en-US" sz="1400" dirty="0">
              <a:solidFill>
                <a:prstClr val="black"/>
              </a:solidFill>
            </a:endParaRPr>
          </a:p>
          <a:p>
            <a:pPr algn="ctr">
              <a:buClr>
                <a:prstClr val="black"/>
              </a:buClr>
            </a:pPr>
            <a:r>
              <a:rPr lang="en-US" sz="1400" dirty="0">
                <a:solidFill>
                  <a:prstClr val="black"/>
                </a:solidFill>
              </a:rPr>
              <a:t>( VMs)</a:t>
            </a:r>
          </a:p>
        </p:txBody>
      </p:sp>
      <p:sp>
        <p:nvSpPr>
          <p:cNvPr id="49" name="Rectangle 48"/>
          <p:cNvSpPr/>
          <p:nvPr/>
        </p:nvSpPr>
        <p:spPr bwMode="ltGray">
          <a:xfrm>
            <a:off x="4170493" y="2329849"/>
            <a:ext cx="2100079" cy="296464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prstClr val="black"/>
                </a:solidFill>
              </a:rPr>
              <a:t>Kubernetes master node comp</a:t>
            </a:r>
          </a:p>
        </p:txBody>
      </p:sp>
      <p:sp>
        <p:nvSpPr>
          <p:cNvPr id="50" name="Rectangle 49"/>
          <p:cNvSpPr/>
          <p:nvPr/>
        </p:nvSpPr>
        <p:spPr bwMode="ltGray">
          <a:xfrm>
            <a:off x="4170493" y="2661454"/>
            <a:ext cx="2093381" cy="296464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prstClr val="black"/>
                </a:solidFill>
              </a:rPr>
              <a:t>Docker Engine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4109654" y="3529932"/>
            <a:ext cx="3124951" cy="1894515"/>
            <a:chOff x="4114800" y="3515685"/>
            <a:chExt cx="3124951" cy="1323582"/>
          </a:xfrm>
        </p:grpSpPr>
        <p:sp>
          <p:nvSpPr>
            <p:cNvPr id="71" name="Rectangle 70"/>
            <p:cNvSpPr/>
            <p:nvPr/>
          </p:nvSpPr>
          <p:spPr bwMode="ltGray">
            <a:xfrm>
              <a:off x="4114800" y="3515685"/>
              <a:ext cx="3124951" cy="132358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1000" dirty="0">
                <a:solidFill>
                  <a:prstClr val="black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4187970" y="3848781"/>
              <a:ext cx="2927295" cy="928845"/>
              <a:chOff x="4076521" y="4473091"/>
              <a:chExt cx="2943977" cy="888752"/>
            </a:xfrm>
          </p:grpSpPr>
          <p:sp>
            <p:nvSpPr>
              <p:cNvPr id="73" name="Rectangle 72"/>
              <p:cNvSpPr/>
              <p:nvPr/>
            </p:nvSpPr>
            <p:spPr bwMode="ltGray">
              <a:xfrm>
                <a:off x="4076521" y="4473091"/>
                <a:ext cx="2943977" cy="888752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 dirty="0">
                    <a:solidFill>
                      <a:prstClr val="black"/>
                    </a:solidFill>
                  </a:rPr>
                  <a:t>Kubernetes Workers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000" dirty="0">
                    <a:solidFill>
                      <a:prstClr val="black"/>
                    </a:solidFill>
                  </a:rPr>
                  <a:t>(Bare-Metal RHEL 7.3 on HPE Synergy </a:t>
                </a:r>
                <a:r>
                  <a:rPr lang="en-US" sz="1000">
                    <a:solidFill>
                      <a:prstClr val="black"/>
                    </a:solidFill>
                  </a:rPr>
                  <a:t>480 </a:t>
                </a:r>
                <a:r>
                  <a:rPr lang="en-US" sz="1000" smtClean="0">
                    <a:solidFill>
                      <a:prstClr val="black"/>
                    </a:solidFill>
                  </a:rPr>
                  <a:t>Gen10 </a:t>
                </a:r>
                <a:r>
                  <a:rPr lang="en-US" sz="1000" dirty="0">
                    <a:solidFill>
                      <a:prstClr val="black"/>
                    </a:solidFill>
                  </a:rPr>
                  <a:t>)</a:t>
                </a:r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4119992" y="4859265"/>
                <a:ext cx="696643" cy="453964"/>
                <a:chOff x="5916210" y="3445584"/>
                <a:chExt cx="471572" cy="314433"/>
              </a:xfrm>
            </p:grpSpPr>
            <p:sp>
              <p:nvSpPr>
                <p:cNvPr id="54" name="Rectangle 53"/>
                <p:cNvSpPr/>
                <p:nvPr/>
              </p:nvSpPr>
              <p:spPr bwMode="ltGray">
                <a:xfrm>
                  <a:off x="5916210" y="3445584"/>
                  <a:ext cx="457200" cy="314433"/>
                </a:xfrm>
                <a:prstGeom prst="rect">
                  <a:avLst/>
                </a:prstGeom>
                <a:solidFill>
                  <a:schemeClr val="accent3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ct val="90000"/>
                    </a:lnSpc>
                  </a:pPr>
                  <a:endParaRPr lang="en-US" sz="10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" name="Content Placeholder 1"/>
                <p:cNvSpPr txBox="1">
                  <a:spLocks/>
                </p:cNvSpPr>
                <p:nvPr/>
              </p:nvSpPr>
              <p:spPr>
                <a:xfrm>
                  <a:off x="5930582" y="3496287"/>
                  <a:ext cx="457200" cy="106791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0" tIns="0" rIns="0" bIns="0" rtlCol="0">
                  <a:noAutofit/>
                </a:bodyPr>
                <a:lstStyle>
                  <a:lvl1pPr marL="182880" indent="-182880" algn="l" defTabSz="914400" rtl="0" eaLnBrk="1" latinLnBrk="0" hangingPunct="1">
                    <a:lnSpc>
                      <a:spcPct val="90000"/>
                    </a:lnSpc>
                    <a:spcBef>
                      <a:spcPts val="12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–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11480" indent="-182880" algn="l" defTabSz="914400" rtl="0" eaLnBrk="1" latinLnBrk="0" hangingPunct="1">
                    <a:lnSpc>
                      <a:spcPct val="90000"/>
                    </a:lnSpc>
                    <a:spcBef>
                      <a:spcPts val="8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–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48640" indent="-137160" algn="l" defTabSz="914400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–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31520" indent="-137160" algn="l" defTabSz="914400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–"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868680" indent="-137160" algn="l" defTabSz="914400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–"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051560" indent="-137160" algn="l" defTabSz="914400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–"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188720" indent="-137160" algn="l" defTabSz="914400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–"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371600" indent="-137160" algn="l" defTabSz="914400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–"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554480" indent="-137160" algn="l" defTabSz="914400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–"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spcBef>
                      <a:spcPts val="400"/>
                    </a:spcBef>
                    <a:buClr>
                      <a:prstClr val="black"/>
                    </a:buClr>
                    <a:buFont typeface="Arial" panose="020B0604020202020204" pitchFamily="34" charset="0"/>
                    <a:buNone/>
                  </a:pPr>
                  <a:r>
                    <a:rPr lang="en-US" sz="1000" dirty="0">
                      <a:solidFill>
                        <a:prstClr val="black"/>
                      </a:solidFill>
                    </a:rPr>
                    <a:t>Worker 1</a:t>
                  </a:r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4838873" y="4856463"/>
                <a:ext cx="696642" cy="456765"/>
                <a:chOff x="5954364" y="3443642"/>
                <a:chExt cx="471572" cy="316373"/>
              </a:xfrm>
            </p:grpSpPr>
            <p:sp>
              <p:nvSpPr>
                <p:cNvPr id="58" name="Rectangle 57"/>
                <p:cNvSpPr/>
                <p:nvPr/>
              </p:nvSpPr>
              <p:spPr bwMode="ltGray">
                <a:xfrm>
                  <a:off x="5954364" y="3443642"/>
                  <a:ext cx="457200" cy="316373"/>
                </a:xfrm>
                <a:prstGeom prst="rect">
                  <a:avLst/>
                </a:prstGeom>
                <a:solidFill>
                  <a:schemeClr val="accent3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ct val="90000"/>
                    </a:lnSpc>
                  </a:pPr>
                  <a:endParaRPr lang="en-US" sz="10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9" name="Content Placeholder 1"/>
                <p:cNvSpPr txBox="1">
                  <a:spLocks/>
                </p:cNvSpPr>
                <p:nvPr/>
              </p:nvSpPr>
              <p:spPr>
                <a:xfrm>
                  <a:off x="5968736" y="3495037"/>
                  <a:ext cx="457200" cy="106791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0" tIns="0" rIns="0" bIns="0" rtlCol="0">
                  <a:noAutofit/>
                </a:bodyPr>
                <a:lstStyle>
                  <a:lvl1pPr marL="182880" indent="-182880" algn="l" defTabSz="914400" rtl="0" eaLnBrk="1" latinLnBrk="0" hangingPunct="1">
                    <a:lnSpc>
                      <a:spcPct val="90000"/>
                    </a:lnSpc>
                    <a:spcBef>
                      <a:spcPts val="12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–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11480" indent="-182880" algn="l" defTabSz="914400" rtl="0" eaLnBrk="1" latinLnBrk="0" hangingPunct="1">
                    <a:lnSpc>
                      <a:spcPct val="90000"/>
                    </a:lnSpc>
                    <a:spcBef>
                      <a:spcPts val="8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–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48640" indent="-137160" algn="l" defTabSz="914400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–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31520" indent="-137160" algn="l" defTabSz="914400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–"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868680" indent="-137160" algn="l" defTabSz="914400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–"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051560" indent="-137160" algn="l" defTabSz="914400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–"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188720" indent="-137160" algn="l" defTabSz="914400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–"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371600" indent="-137160" algn="l" defTabSz="914400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–"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554480" indent="-137160" algn="l" defTabSz="914400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–"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spcBef>
                      <a:spcPts val="400"/>
                    </a:spcBef>
                    <a:buClr>
                      <a:prstClr val="black"/>
                    </a:buClr>
                    <a:buFont typeface="Arial" panose="020B0604020202020204" pitchFamily="34" charset="0"/>
                    <a:buNone/>
                  </a:pPr>
                  <a:r>
                    <a:rPr lang="en-US" sz="1000" dirty="0">
                      <a:solidFill>
                        <a:prstClr val="black"/>
                      </a:solidFill>
                    </a:rPr>
                    <a:t>Worker 2</a:t>
                  </a:r>
                </a:p>
              </p:txBody>
            </p:sp>
          </p:grpSp>
          <p:sp>
            <p:nvSpPr>
              <p:cNvPr id="61" name="Rectangle 60"/>
              <p:cNvSpPr/>
              <p:nvPr/>
            </p:nvSpPr>
            <p:spPr bwMode="ltGray">
              <a:xfrm>
                <a:off x="5578987" y="4859911"/>
                <a:ext cx="675411" cy="453317"/>
              </a:xfrm>
              <a:prstGeom prst="rect">
                <a:avLst/>
              </a:prstGeom>
              <a:solidFill>
                <a:schemeClr val="accent3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1000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63" name="Group 62"/>
              <p:cNvGrpSpPr/>
              <p:nvPr/>
            </p:nvGrpSpPr>
            <p:grpSpPr>
              <a:xfrm>
                <a:off x="6297877" y="4856463"/>
                <a:ext cx="681374" cy="457152"/>
                <a:chOff x="6052293" y="3443642"/>
                <a:chExt cx="461236" cy="316641"/>
              </a:xfrm>
            </p:grpSpPr>
            <p:sp>
              <p:nvSpPr>
                <p:cNvPr id="64" name="Rectangle 63"/>
                <p:cNvSpPr/>
                <p:nvPr/>
              </p:nvSpPr>
              <p:spPr bwMode="ltGray">
                <a:xfrm>
                  <a:off x="6056329" y="3443642"/>
                  <a:ext cx="457200" cy="316641"/>
                </a:xfrm>
                <a:prstGeom prst="rect">
                  <a:avLst/>
                </a:prstGeom>
                <a:solidFill>
                  <a:schemeClr val="accent3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ct val="90000"/>
                    </a:lnSpc>
                  </a:pPr>
                  <a:endParaRPr lang="en-US" sz="10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5" name="Content Placeholder 1"/>
                <p:cNvSpPr txBox="1">
                  <a:spLocks/>
                </p:cNvSpPr>
                <p:nvPr/>
              </p:nvSpPr>
              <p:spPr>
                <a:xfrm>
                  <a:off x="6052293" y="3494353"/>
                  <a:ext cx="457200" cy="106791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0" tIns="0" rIns="0" bIns="0" rtlCol="0">
                  <a:noAutofit/>
                </a:bodyPr>
                <a:lstStyle>
                  <a:lvl1pPr marL="182880" indent="-182880" algn="l" defTabSz="914400" rtl="0" eaLnBrk="1" latinLnBrk="0" hangingPunct="1">
                    <a:lnSpc>
                      <a:spcPct val="90000"/>
                    </a:lnSpc>
                    <a:spcBef>
                      <a:spcPts val="12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–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11480" indent="-182880" algn="l" defTabSz="914400" rtl="0" eaLnBrk="1" latinLnBrk="0" hangingPunct="1">
                    <a:lnSpc>
                      <a:spcPct val="90000"/>
                    </a:lnSpc>
                    <a:spcBef>
                      <a:spcPts val="8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–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48640" indent="-137160" algn="l" defTabSz="914400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–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31520" indent="-137160" algn="l" defTabSz="914400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–"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868680" indent="-137160" algn="l" defTabSz="914400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–"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051560" indent="-137160" algn="l" defTabSz="914400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–"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188720" indent="-137160" algn="l" defTabSz="914400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–"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371600" indent="-137160" algn="l" defTabSz="914400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–"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554480" indent="-137160" algn="l" defTabSz="914400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–"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spcBef>
                      <a:spcPts val="400"/>
                    </a:spcBef>
                    <a:buClr>
                      <a:prstClr val="black"/>
                    </a:buClr>
                    <a:buFont typeface="Arial" panose="020B0604020202020204" pitchFamily="34" charset="0"/>
                    <a:buNone/>
                  </a:pPr>
                  <a:r>
                    <a:rPr lang="en-US" sz="1000" dirty="0">
                      <a:solidFill>
                        <a:prstClr val="black"/>
                      </a:solidFill>
                    </a:rPr>
                    <a:t>Worker N</a:t>
                  </a:r>
                </a:p>
              </p:txBody>
            </p:sp>
          </p:grpSp>
        </p:grpSp>
        <p:sp>
          <p:nvSpPr>
            <p:cNvPr id="72" name="Content Placeholder 1"/>
            <p:cNvSpPr txBox="1">
              <a:spLocks/>
            </p:cNvSpPr>
            <p:nvPr/>
          </p:nvSpPr>
          <p:spPr>
            <a:xfrm>
              <a:off x="4114800" y="3602896"/>
              <a:ext cx="3079747" cy="344931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64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15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86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5156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887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7160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544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400"/>
                </a:spcBef>
                <a:buClr>
                  <a:prstClr val="black"/>
                </a:buClr>
                <a:buFont typeface="Arial" panose="020B0604020202020204" pitchFamily="34" charset="0"/>
                <a:buNone/>
              </a:pPr>
              <a:r>
                <a:rPr lang="en-US" sz="1400" dirty="0" smtClean="0">
                  <a:solidFill>
                    <a:prstClr val="black"/>
                  </a:solidFill>
                </a:rPr>
                <a:t>Kubernetes pods/Applications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051698" y="1679168"/>
            <a:ext cx="1883215" cy="816378"/>
            <a:chOff x="1434255" y="5052122"/>
            <a:chExt cx="1893947" cy="781140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563" y="5369562"/>
              <a:ext cx="1170424" cy="463700"/>
            </a:xfrm>
            <a:prstGeom prst="rect">
              <a:avLst/>
            </a:prstGeom>
          </p:spPr>
        </p:pic>
        <p:sp>
          <p:nvSpPr>
            <p:cNvPr id="96" name="Content Placeholder 1"/>
            <p:cNvSpPr txBox="1">
              <a:spLocks/>
            </p:cNvSpPr>
            <p:nvPr/>
          </p:nvSpPr>
          <p:spPr>
            <a:xfrm>
              <a:off x="1434255" y="5052122"/>
              <a:ext cx="1893947" cy="369648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64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15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86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5156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887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7160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544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400"/>
                </a:spcBef>
                <a:buClr>
                  <a:prstClr val="black"/>
                </a:buClr>
                <a:buFont typeface="Arial" panose="020B0604020202020204" pitchFamily="34" charset="0"/>
                <a:buNone/>
              </a:pPr>
              <a:r>
                <a:rPr lang="en-US" sz="1200" dirty="0">
                  <a:solidFill>
                    <a:prstClr val="black"/>
                  </a:solidFill>
                </a:rPr>
                <a:t>HPE 3PAR </a:t>
              </a:r>
              <a:r>
                <a:rPr lang="en-US" sz="1200" dirty="0" err="1">
                  <a:solidFill>
                    <a:prstClr val="black"/>
                  </a:solidFill>
                </a:rPr>
                <a:t>StoreServ</a:t>
              </a:r>
              <a:r>
                <a:rPr lang="en-US" sz="1200" dirty="0">
                  <a:solidFill>
                    <a:prstClr val="black"/>
                  </a:solidFill>
                </a:rPr>
                <a:t> 8200 </a:t>
              </a:r>
              <a:r>
                <a:rPr lang="en-US" sz="1200" dirty="0" smtClean="0">
                  <a:solidFill>
                    <a:prstClr val="black"/>
                  </a:solidFill>
                </a:rPr>
                <a:t>   All-Flash Array </a:t>
              </a:r>
              <a:endParaRPr lang="en-US" sz="1200" dirty="0">
                <a:solidFill>
                  <a:prstClr val="black"/>
                </a:solidFill>
              </a:endParaRPr>
            </a:p>
            <a:p>
              <a:pPr marL="0" indent="0" algn="ctr">
                <a:spcBef>
                  <a:spcPts val="400"/>
                </a:spcBef>
                <a:buClr>
                  <a:prstClr val="black"/>
                </a:buClr>
                <a:buFont typeface="Arial" panose="020B0604020202020204" pitchFamily="34" charset="0"/>
                <a:buNone/>
              </a:pP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14243" y="2853109"/>
            <a:ext cx="2137830" cy="1261691"/>
            <a:chOff x="3493283" y="1643380"/>
            <a:chExt cx="3110325" cy="2423160"/>
          </a:xfrm>
        </p:grpSpPr>
        <p:pic>
          <p:nvPicPr>
            <p:cNvPr id="123" name="Picture 12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7" t="1816" r="2595" b="8850"/>
            <a:stretch/>
          </p:blipFill>
          <p:spPr>
            <a:xfrm>
              <a:off x="3493283" y="1643380"/>
              <a:ext cx="3110325" cy="242316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1583" y="1745802"/>
              <a:ext cx="538963" cy="111442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</p:pic>
      </p:grpSp>
      <p:sp>
        <p:nvSpPr>
          <p:cNvPr id="17" name="TextBox 16"/>
          <p:cNvSpPr txBox="1"/>
          <p:nvPr/>
        </p:nvSpPr>
        <p:spPr>
          <a:xfrm>
            <a:off x="4545181" y="3403401"/>
            <a:ext cx="1440881" cy="1649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468774" y="4148147"/>
            <a:ext cx="1828800" cy="1901778"/>
            <a:chOff x="9898010" y="2597426"/>
            <a:chExt cx="1828800" cy="1901778"/>
          </a:xfrm>
        </p:grpSpPr>
        <p:grpSp>
          <p:nvGrpSpPr>
            <p:cNvPr id="26" name="Group 25"/>
            <p:cNvGrpSpPr/>
            <p:nvPr/>
          </p:nvGrpSpPr>
          <p:grpSpPr>
            <a:xfrm>
              <a:off x="9898010" y="2597426"/>
              <a:ext cx="1828800" cy="1901778"/>
              <a:chOff x="10009199" y="2626995"/>
              <a:chExt cx="1546236" cy="1686364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78117" y="3252047"/>
                <a:ext cx="1424860" cy="1038120"/>
              </a:xfrm>
              <a:prstGeom prst="rect">
                <a:avLst/>
              </a:prstGeom>
            </p:spPr>
          </p:pic>
          <p:sp>
            <p:nvSpPr>
              <p:cNvPr id="140" name="Speech Bubble: Rectangle 139"/>
              <p:cNvSpPr/>
              <p:nvPr/>
            </p:nvSpPr>
            <p:spPr bwMode="ltGray">
              <a:xfrm>
                <a:off x="10009199" y="2626995"/>
                <a:ext cx="1546236" cy="1686364"/>
              </a:xfrm>
              <a:custGeom>
                <a:avLst/>
                <a:gdLst>
                  <a:gd name="connsiteX0" fmla="*/ 0 w 1828800"/>
                  <a:gd name="connsiteY0" fmla="*/ 0 h 1544886"/>
                  <a:gd name="connsiteX1" fmla="*/ 1066800 w 1828800"/>
                  <a:gd name="connsiteY1" fmla="*/ 0 h 1544886"/>
                  <a:gd name="connsiteX2" fmla="*/ 1412291 w 1828800"/>
                  <a:gd name="connsiteY2" fmla="*/ -658971 h 1544886"/>
                  <a:gd name="connsiteX3" fmla="*/ 1524000 w 1828800"/>
                  <a:gd name="connsiteY3" fmla="*/ 0 h 1544886"/>
                  <a:gd name="connsiteX4" fmla="*/ 1828800 w 1828800"/>
                  <a:gd name="connsiteY4" fmla="*/ 0 h 1544886"/>
                  <a:gd name="connsiteX5" fmla="*/ 1828800 w 1828800"/>
                  <a:gd name="connsiteY5" fmla="*/ 257481 h 1544886"/>
                  <a:gd name="connsiteX6" fmla="*/ 1828800 w 1828800"/>
                  <a:gd name="connsiteY6" fmla="*/ 257481 h 1544886"/>
                  <a:gd name="connsiteX7" fmla="*/ 1828800 w 1828800"/>
                  <a:gd name="connsiteY7" fmla="*/ 643703 h 1544886"/>
                  <a:gd name="connsiteX8" fmla="*/ 1828800 w 1828800"/>
                  <a:gd name="connsiteY8" fmla="*/ 1544886 h 1544886"/>
                  <a:gd name="connsiteX9" fmla="*/ 1524000 w 1828800"/>
                  <a:gd name="connsiteY9" fmla="*/ 1544886 h 1544886"/>
                  <a:gd name="connsiteX10" fmla="*/ 1066800 w 1828800"/>
                  <a:gd name="connsiteY10" fmla="*/ 1544886 h 1544886"/>
                  <a:gd name="connsiteX11" fmla="*/ 1066800 w 1828800"/>
                  <a:gd name="connsiteY11" fmla="*/ 1544886 h 1544886"/>
                  <a:gd name="connsiteX12" fmla="*/ 0 w 1828800"/>
                  <a:gd name="connsiteY12" fmla="*/ 1544886 h 1544886"/>
                  <a:gd name="connsiteX13" fmla="*/ 0 w 1828800"/>
                  <a:gd name="connsiteY13" fmla="*/ 643703 h 1544886"/>
                  <a:gd name="connsiteX14" fmla="*/ 0 w 1828800"/>
                  <a:gd name="connsiteY14" fmla="*/ 257481 h 1544886"/>
                  <a:gd name="connsiteX15" fmla="*/ 0 w 1828800"/>
                  <a:gd name="connsiteY15" fmla="*/ 257481 h 1544886"/>
                  <a:gd name="connsiteX16" fmla="*/ 0 w 1828800"/>
                  <a:gd name="connsiteY16" fmla="*/ 0 h 1544886"/>
                  <a:gd name="connsiteX0" fmla="*/ 0 w 1828800"/>
                  <a:gd name="connsiteY0" fmla="*/ 397714 h 1942600"/>
                  <a:gd name="connsiteX1" fmla="*/ 1066800 w 1828800"/>
                  <a:gd name="connsiteY1" fmla="*/ 397714 h 1942600"/>
                  <a:gd name="connsiteX2" fmla="*/ 1395962 w 1828800"/>
                  <a:gd name="connsiteY2" fmla="*/ 0 h 1942600"/>
                  <a:gd name="connsiteX3" fmla="*/ 1524000 w 1828800"/>
                  <a:gd name="connsiteY3" fmla="*/ 397714 h 1942600"/>
                  <a:gd name="connsiteX4" fmla="*/ 1828800 w 1828800"/>
                  <a:gd name="connsiteY4" fmla="*/ 397714 h 1942600"/>
                  <a:gd name="connsiteX5" fmla="*/ 1828800 w 1828800"/>
                  <a:gd name="connsiteY5" fmla="*/ 655195 h 1942600"/>
                  <a:gd name="connsiteX6" fmla="*/ 1828800 w 1828800"/>
                  <a:gd name="connsiteY6" fmla="*/ 655195 h 1942600"/>
                  <a:gd name="connsiteX7" fmla="*/ 1828800 w 1828800"/>
                  <a:gd name="connsiteY7" fmla="*/ 1041417 h 1942600"/>
                  <a:gd name="connsiteX8" fmla="*/ 1828800 w 1828800"/>
                  <a:gd name="connsiteY8" fmla="*/ 1942600 h 1942600"/>
                  <a:gd name="connsiteX9" fmla="*/ 1524000 w 1828800"/>
                  <a:gd name="connsiteY9" fmla="*/ 1942600 h 1942600"/>
                  <a:gd name="connsiteX10" fmla="*/ 1066800 w 1828800"/>
                  <a:gd name="connsiteY10" fmla="*/ 1942600 h 1942600"/>
                  <a:gd name="connsiteX11" fmla="*/ 1066800 w 1828800"/>
                  <a:gd name="connsiteY11" fmla="*/ 1942600 h 1942600"/>
                  <a:gd name="connsiteX12" fmla="*/ 0 w 1828800"/>
                  <a:gd name="connsiteY12" fmla="*/ 1942600 h 1942600"/>
                  <a:gd name="connsiteX13" fmla="*/ 0 w 1828800"/>
                  <a:gd name="connsiteY13" fmla="*/ 1041417 h 1942600"/>
                  <a:gd name="connsiteX14" fmla="*/ 0 w 1828800"/>
                  <a:gd name="connsiteY14" fmla="*/ 655195 h 1942600"/>
                  <a:gd name="connsiteX15" fmla="*/ 0 w 1828800"/>
                  <a:gd name="connsiteY15" fmla="*/ 655195 h 1942600"/>
                  <a:gd name="connsiteX16" fmla="*/ 0 w 1828800"/>
                  <a:gd name="connsiteY16" fmla="*/ 397714 h 1942600"/>
                  <a:gd name="connsiteX0" fmla="*/ 0 w 1828800"/>
                  <a:gd name="connsiteY0" fmla="*/ 373221 h 1918107"/>
                  <a:gd name="connsiteX1" fmla="*/ 1066800 w 1828800"/>
                  <a:gd name="connsiteY1" fmla="*/ 373221 h 1918107"/>
                  <a:gd name="connsiteX2" fmla="*/ 1371469 w 1828800"/>
                  <a:gd name="connsiteY2" fmla="*/ 0 h 1918107"/>
                  <a:gd name="connsiteX3" fmla="*/ 1524000 w 1828800"/>
                  <a:gd name="connsiteY3" fmla="*/ 373221 h 1918107"/>
                  <a:gd name="connsiteX4" fmla="*/ 1828800 w 1828800"/>
                  <a:gd name="connsiteY4" fmla="*/ 373221 h 1918107"/>
                  <a:gd name="connsiteX5" fmla="*/ 1828800 w 1828800"/>
                  <a:gd name="connsiteY5" fmla="*/ 630702 h 1918107"/>
                  <a:gd name="connsiteX6" fmla="*/ 1828800 w 1828800"/>
                  <a:gd name="connsiteY6" fmla="*/ 630702 h 1918107"/>
                  <a:gd name="connsiteX7" fmla="*/ 1828800 w 1828800"/>
                  <a:gd name="connsiteY7" fmla="*/ 1016924 h 1918107"/>
                  <a:gd name="connsiteX8" fmla="*/ 1828800 w 1828800"/>
                  <a:gd name="connsiteY8" fmla="*/ 1918107 h 1918107"/>
                  <a:gd name="connsiteX9" fmla="*/ 1524000 w 1828800"/>
                  <a:gd name="connsiteY9" fmla="*/ 1918107 h 1918107"/>
                  <a:gd name="connsiteX10" fmla="*/ 1066800 w 1828800"/>
                  <a:gd name="connsiteY10" fmla="*/ 1918107 h 1918107"/>
                  <a:gd name="connsiteX11" fmla="*/ 1066800 w 1828800"/>
                  <a:gd name="connsiteY11" fmla="*/ 1918107 h 1918107"/>
                  <a:gd name="connsiteX12" fmla="*/ 0 w 1828800"/>
                  <a:gd name="connsiteY12" fmla="*/ 1918107 h 1918107"/>
                  <a:gd name="connsiteX13" fmla="*/ 0 w 1828800"/>
                  <a:gd name="connsiteY13" fmla="*/ 1016924 h 1918107"/>
                  <a:gd name="connsiteX14" fmla="*/ 0 w 1828800"/>
                  <a:gd name="connsiteY14" fmla="*/ 630702 h 1918107"/>
                  <a:gd name="connsiteX15" fmla="*/ 0 w 1828800"/>
                  <a:gd name="connsiteY15" fmla="*/ 630702 h 1918107"/>
                  <a:gd name="connsiteX16" fmla="*/ 0 w 1828800"/>
                  <a:gd name="connsiteY16" fmla="*/ 373221 h 1918107"/>
                  <a:gd name="connsiteX0" fmla="*/ 0 w 1828800"/>
                  <a:gd name="connsiteY0" fmla="*/ 356892 h 1901778"/>
                  <a:gd name="connsiteX1" fmla="*/ 1066800 w 1828800"/>
                  <a:gd name="connsiteY1" fmla="*/ 356892 h 1901778"/>
                  <a:gd name="connsiteX2" fmla="*/ 1412291 w 1828800"/>
                  <a:gd name="connsiteY2" fmla="*/ 0 h 1901778"/>
                  <a:gd name="connsiteX3" fmla="*/ 1524000 w 1828800"/>
                  <a:gd name="connsiteY3" fmla="*/ 356892 h 1901778"/>
                  <a:gd name="connsiteX4" fmla="*/ 1828800 w 1828800"/>
                  <a:gd name="connsiteY4" fmla="*/ 356892 h 1901778"/>
                  <a:gd name="connsiteX5" fmla="*/ 1828800 w 1828800"/>
                  <a:gd name="connsiteY5" fmla="*/ 614373 h 1901778"/>
                  <a:gd name="connsiteX6" fmla="*/ 1828800 w 1828800"/>
                  <a:gd name="connsiteY6" fmla="*/ 614373 h 1901778"/>
                  <a:gd name="connsiteX7" fmla="*/ 1828800 w 1828800"/>
                  <a:gd name="connsiteY7" fmla="*/ 1000595 h 1901778"/>
                  <a:gd name="connsiteX8" fmla="*/ 1828800 w 1828800"/>
                  <a:gd name="connsiteY8" fmla="*/ 1901778 h 1901778"/>
                  <a:gd name="connsiteX9" fmla="*/ 1524000 w 1828800"/>
                  <a:gd name="connsiteY9" fmla="*/ 1901778 h 1901778"/>
                  <a:gd name="connsiteX10" fmla="*/ 1066800 w 1828800"/>
                  <a:gd name="connsiteY10" fmla="*/ 1901778 h 1901778"/>
                  <a:gd name="connsiteX11" fmla="*/ 1066800 w 1828800"/>
                  <a:gd name="connsiteY11" fmla="*/ 1901778 h 1901778"/>
                  <a:gd name="connsiteX12" fmla="*/ 0 w 1828800"/>
                  <a:gd name="connsiteY12" fmla="*/ 1901778 h 1901778"/>
                  <a:gd name="connsiteX13" fmla="*/ 0 w 1828800"/>
                  <a:gd name="connsiteY13" fmla="*/ 1000595 h 1901778"/>
                  <a:gd name="connsiteX14" fmla="*/ 0 w 1828800"/>
                  <a:gd name="connsiteY14" fmla="*/ 614373 h 1901778"/>
                  <a:gd name="connsiteX15" fmla="*/ 0 w 1828800"/>
                  <a:gd name="connsiteY15" fmla="*/ 614373 h 1901778"/>
                  <a:gd name="connsiteX16" fmla="*/ 0 w 1828800"/>
                  <a:gd name="connsiteY16" fmla="*/ 356892 h 1901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828800" h="1901778">
                    <a:moveTo>
                      <a:pt x="0" y="356892"/>
                    </a:moveTo>
                    <a:lnTo>
                      <a:pt x="1066800" y="356892"/>
                    </a:lnTo>
                    <a:lnTo>
                      <a:pt x="1412291" y="0"/>
                    </a:lnTo>
                    <a:lnTo>
                      <a:pt x="1524000" y="356892"/>
                    </a:lnTo>
                    <a:lnTo>
                      <a:pt x="1828800" y="356892"/>
                    </a:lnTo>
                    <a:lnTo>
                      <a:pt x="1828800" y="614373"/>
                    </a:lnTo>
                    <a:lnTo>
                      <a:pt x="1828800" y="614373"/>
                    </a:lnTo>
                    <a:lnTo>
                      <a:pt x="1828800" y="1000595"/>
                    </a:lnTo>
                    <a:lnTo>
                      <a:pt x="1828800" y="1901778"/>
                    </a:lnTo>
                    <a:lnTo>
                      <a:pt x="1524000" y="1901778"/>
                    </a:lnTo>
                    <a:lnTo>
                      <a:pt x="1066800" y="1901778"/>
                    </a:lnTo>
                    <a:lnTo>
                      <a:pt x="1066800" y="1901778"/>
                    </a:lnTo>
                    <a:lnTo>
                      <a:pt x="0" y="1901778"/>
                    </a:lnTo>
                    <a:lnTo>
                      <a:pt x="0" y="1000595"/>
                    </a:lnTo>
                    <a:lnTo>
                      <a:pt x="0" y="614373"/>
                    </a:lnTo>
                    <a:lnTo>
                      <a:pt x="0" y="614373"/>
                    </a:lnTo>
                    <a:lnTo>
                      <a:pt x="0" y="356892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0046011" y="3069530"/>
              <a:ext cx="1613854" cy="3773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solidFill>
                    <a:prstClr val="black"/>
                  </a:solidFill>
                </a:rPr>
                <a:t>HPE Synergy D3940 Storage Module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371600" y="1033746"/>
            <a:ext cx="45719" cy="457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8" name="Rectangle 147"/>
          <p:cNvSpPr/>
          <p:nvPr/>
        </p:nvSpPr>
        <p:spPr bwMode="ltGray">
          <a:xfrm>
            <a:off x="735541" y="2302414"/>
            <a:ext cx="2141238" cy="426108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952524" y="4490465"/>
            <a:ext cx="1828799" cy="1545336"/>
            <a:chOff x="9753600" y="1415110"/>
            <a:chExt cx="1828799" cy="1545336"/>
          </a:xfrm>
        </p:grpSpPr>
        <p:pic>
          <p:nvPicPr>
            <p:cNvPr id="206" name="Picture 20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73729" y="1895331"/>
              <a:ext cx="1388540" cy="992861"/>
            </a:xfrm>
            <a:prstGeom prst="wedgeRectCallout">
              <a:avLst/>
            </a:prstGeom>
          </p:spPr>
        </p:pic>
        <p:sp>
          <p:nvSpPr>
            <p:cNvPr id="207" name="Rectangle 206"/>
            <p:cNvSpPr/>
            <p:nvPr/>
          </p:nvSpPr>
          <p:spPr bwMode="ltGray">
            <a:xfrm>
              <a:off x="9753600" y="1415110"/>
              <a:ext cx="1828799" cy="1545336"/>
            </a:xfrm>
            <a:prstGeom prst="wedgeRectCallout">
              <a:avLst>
                <a:gd name="adj1" fmla="val -28560"/>
                <a:gd name="adj2" fmla="val -72051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 err="1">
                <a:solidFill>
                  <a:prstClr val="black"/>
                </a:solidFill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9871565" y="1512303"/>
              <a:ext cx="1631384" cy="383831"/>
            </a:xfrm>
            <a:prstGeom prst="wedgeRectCallou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solidFill>
                    <a:prstClr val="black"/>
                  </a:solidFill>
                </a:rPr>
                <a:t>HPE Synergy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>
                  <a:solidFill>
                    <a:prstClr val="black"/>
                  </a:solidFill>
                </a:rPr>
                <a:t>Image Streamer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814243" y="4072309"/>
            <a:ext cx="2137830" cy="1261691"/>
            <a:chOff x="3493283" y="1643380"/>
            <a:chExt cx="3110325" cy="2423160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7" t="1816" r="2595" b="8850"/>
            <a:stretch/>
          </p:blipFill>
          <p:spPr>
            <a:xfrm>
              <a:off x="3493283" y="1643380"/>
              <a:ext cx="3110325" cy="2423160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1583" y="1745802"/>
              <a:ext cx="538963" cy="1114425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</p:pic>
      </p:grpSp>
      <p:grpSp>
        <p:nvGrpSpPr>
          <p:cNvPr id="232" name="Group 231"/>
          <p:cNvGrpSpPr/>
          <p:nvPr/>
        </p:nvGrpSpPr>
        <p:grpSpPr>
          <a:xfrm>
            <a:off x="748609" y="2457071"/>
            <a:ext cx="2203464" cy="4038468"/>
            <a:chOff x="1094752" y="969091"/>
            <a:chExt cx="2203464" cy="4038468"/>
          </a:xfrm>
        </p:grpSpPr>
        <p:sp>
          <p:nvSpPr>
            <p:cNvPr id="25" name="TextBox 24"/>
            <p:cNvSpPr txBox="1"/>
            <p:nvPr/>
          </p:nvSpPr>
          <p:spPr>
            <a:xfrm>
              <a:off x="1094752" y="969091"/>
              <a:ext cx="2103114" cy="2451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solidFill>
                    <a:prstClr val="black"/>
                  </a:solidFill>
                </a:rPr>
                <a:t>3x HPE Synergy 12000</a:t>
              </a: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60386" y="3745868"/>
              <a:ext cx="2137830" cy="1261691"/>
              <a:chOff x="3493283" y="1643380"/>
              <a:chExt cx="3110325" cy="2423160"/>
            </a:xfrm>
          </p:grpSpPr>
          <p:pic>
            <p:nvPicPr>
              <p:cNvPr id="77" name="Picture 76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7" t="1816" r="2595" b="8850"/>
              <a:stretch/>
            </p:blipFill>
            <p:spPr>
              <a:xfrm>
                <a:off x="3493283" y="1643380"/>
                <a:ext cx="3110325" cy="2423160"/>
              </a:xfrm>
              <a:prstGeom prst="rect">
                <a:avLst/>
              </a:prstGeom>
            </p:spPr>
          </p:pic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1583" y="1745802"/>
                <a:ext cx="538963" cy="111442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pic>
        </p:grpSp>
      </p:grpSp>
      <p:grpSp>
        <p:nvGrpSpPr>
          <p:cNvPr id="16" name="Group 15"/>
          <p:cNvGrpSpPr/>
          <p:nvPr/>
        </p:nvGrpSpPr>
        <p:grpSpPr>
          <a:xfrm>
            <a:off x="7936741" y="2971352"/>
            <a:ext cx="3033282" cy="1171262"/>
            <a:chOff x="8153400" y="3458670"/>
            <a:chExt cx="3033282" cy="1171262"/>
          </a:xfrm>
        </p:grpSpPr>
        <p:sp>
          <p:nvSpPr>
            <p:cNvPr id="127" name="Speech Bubble: Rectangle 126"/>
            <p:cNvSpPr/>
            <p:nvPr/>
          </p:nvSpPr>
          <p:spPr bwMode="ltGray">
            <a:xfrm rot="5400000">
              <a:off x="9084410" y="2527660"/>
              <a:ext cx="1171262" cy="3033282"/>
            </a:xfrm>
            <a:prstGeom prst="wedgeRectCallout">
              <a:avLst>
                <a:gd name="adj1" fmla="val 73911"/>
                <a:gd name="adj2" fmla="val 76256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solidFill>
                    <a:prstClr val="black"/>
                  </a:solidFill>
                </a:rPr>
                <a:t>Stateless Storage for Workers</a:t>
              </a:r>
            </a:p>
          </p:txBody>
        </p:sp>
        <p:sp>
          <p:nvSpPr>
            <p:cNvPr id="128" name="Rectangle 127"/>
            <p:cNvSpPr/>
            <p:nvPr/>
          </p:nvSpPr>
          <p:spPr bwMode="ltGray">
            <a:xfrm>
              <a:off x="8400466" y="3825571"/>
              <a:ext cx="1239966" cy="75080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solidFill>
                    <a:prstClr val="black"/>
                  </a:solidFill>
                </a:rPr>
                <a:t>SAS Volumes for</a:t>
              </a:r>
            </a:p>
            <a:p>
              <a:pPr marL="171450" indent="-17145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prstClr val="black"/>
                  </a:solidFill>
                </a:rPr>
                <a:t>Docker Images</a:t>
              </a:r>
            </a:p>
            <a:p>
              <a:pPr marL="171450" indent="-17145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prstClr val="black"/>
                  </a:solidFill>
                </a:rPr>
                <a:t>Temp files</a:t>
              </a:r>
            </a:p>
            <a:p>
              <a:pPr marL="171450" indent="-17145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prstClr val="black"/>
                  </a:solidFill>
                </a:rPr>
                <a:t>Swap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 bwMode="ltGray">
            <a:xfrm>
              <a:off x="9758324" y="3825571"/>
              <a:ext cx="1239966" cy="75080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solidFill>
                    <a:prstClr val="black"/>
                  </a:solidFill>
                </a:rPr>
                <a:t>iSCSI Boot Volume</a:t>
              </a:r>
              <a:br>
                <a:rPr lang="en-US" sz="1200" dirty="0">
                  <a:solidFill>
                    <a:prstClr val="black"/>
                  </a:solidFill>
                </a:rPr>
              </a:br>
              <a:r>
                <a:rPr lang="en-US" sz="1200" dirty="0">
                  <a:solidFill>
                    <a:prstClr val="black"/>
                  </a:solidFill>
                </a:rPr>
                <a:t>(OS + Docker EE + Kubernetes)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</p:grpSp>
      <p:sp>
        <p:nvSpPr>
          <p:cNvPr id="119" name="Right Arrow 118"/>
          <p:cNvSpPr/>
          <p:nvPr/>
        </p:nvSpPr>
        <p:spPr bwMode="ltGray">
          <a:xfrm>
            <a:off x="3198115" y="1535968"/>
            <a:ext cx="969028" cy="1248928"/>
          </a:xfrm>
          <a:prstGeom prst="rightArrow">
            <a:avLst/>
          </a:prstGeom>
          <a:solidFill>
            <a:schemeClr val="accent1">
              <a:alpha val="7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prstClr val="black"/>
                </a:solidFill>
              </a:rPr>
              <a:t>VMware vSphere®  6.0 HA Cluster</a:t>
            </a:r>
          </a:p>
        </p:txBody>
      </p:sp>
      <p:sp>
        <p:nvSpPr>
          <p:cNvPr id="132" name="Right Arrow 118"/>
          <p:cNvSpPr/>
          <p:nvPr/>
        </p:nvSpPr>
        <p:spPr bwMode="ltGray">
          <a:xfrm>
            <a:off x="2887217" y="3372925"/>
            <a:ext cx="1206472" cy="1733215"/>
          </a:xfrm>
          <a:prstGeom prst="rightArrow">
            <a:avLst>
              <a:gd name="adj1" fmla="val 63567"/>
              <a:gd name="adj2" fmla="val 49242"/>
            </a:avLst>
          </a:prstGeom>
          <a:solidFill>
            <a:schemeClr val="accent3">
              <a:alpha val="7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prstClr val="black"/>
                </a:solidFill>
              </a:rPr>
              <a:t>Stateless Bare-Metal </a:t>
            </a:r>
            <a:r>
              <a:rPr lang="en-US" sz="1400" dirty="0" smtClean="0">
                <a:solidFill>
                  <a:prstClr val="black"/>
                </a:solidFill>
              </a:rPr>
              <a:t>Kubernetes Workers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35" name="Rectangle 134"/>
          <p:cNvSpPr/>
          <p:nvPr/>
        </p:nvSpPr>
        <p:spPr bwMode="ltGray">
          <a:xfrm>
            <a:off x="6324025" y="1443322"/>
            <a:ext cx="1093208" cy="1590672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400"/>
              </a:spcBef>
              <a:buClr>
                <a:prstClr val="black"/>
              </a:buClr>
            </a:pPr>
            <a:r>
              <a:rPr lang="en-US" sz="1400" dirty="0">
                <a:solidFill>
                  <a:prstClr val="black"/>
                </a:solidFill>
              </a:rPr>
              <a:t>Other VMs</a:t>
            </a:r>
          </a:p>
        </p:txBody>
      </p:sp>
      <p:grpSp>
        <p:nvGrpSpPr>
          <p:cNvPr id="143" name="Group 142"/>
          <p:cNvGrpSpPr/>
          <p:nvPr/>
        </p:nvGrpSpPr>
        <p:grpSpPr>
          <a:xfrm>
            <a:off x="6413495" y="1977453"/>
            <a:ext cx="948149" cy="303977"/>
            <a:chOff x="7675594" y="1689403"/>
            <a:chExt cx="684287" cy="303977"/>
          </a:xfrm>
        </p:grpSpPr>
        <p:sp>
          <p:nvSpPr>
            <p:cNvPr id="144" name="Rectangle 143"/>
            <p:cNvSpPr/>
            <p:nvPr/>
          </p:nvSpPr>
          <p:spPr bwMode="ltGray">
            <a:xfrm>
              <a:off x="7675594" y="1689403"/>
              <a:ext cx="671584" cy="303977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45" name="Content Placeholder 1"/>
            <p:cNvSpPr txBox="1">
              <a:spLocks/>
            </p:cNvSpPr>
            <p:nvPr/>
          </p:nvSpPr>
          <p:spPr>
            <a:xfrm>
              <a:off x="7688297" y="1779499"/>
              <a:ext cx="671584" cy="1611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64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15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86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5156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887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7160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544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400"/>
                </a:spcBef>
                <a:buClr>
                  <a:prstClr val="black"/>
                </a:buClr>
                <a:buFont typeface="Arial" panose="020B0604020202020204" pitchFamily="34" charset="0"/>
                <a:buNone/>
              </a:pPr>
              <a:r>
                <a:rPr lang="en-US" sz="1000" dirty="0" smtClean="0">
                  <a:solidFill>
                    <a:prstClr val="black"/>
                  </a:solidFill>
                </a:rPr>
                <a:t>VM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6413495" y="2330551"/>
            <a:ext cx="930548" cy="303977"/>
            <a:chOff x="7675594" y="1689403"/>
            <a:chExt cx="684287" cy="303977"/>
          </a:xfrm>
        </p:grpSpPr>
        <p:sp>
          <p:nvSpPr>
            <p:cNvPr id="147" name="Rectangle 146"/>
            <p:cNvSpPr/>
            <p:nvPr/>
          </p:nvSpPr>
          <p:spPr bwMode="ltGray">
            <a:xfrm>
              <a:off x="7675594" y="1689403"/>
              <a:ext cx="671584" cy="303977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49" name="Content Placeholder 1"/>
            <p:cNvSpPr txBox="1">
              <a:spLocks/>
            </p:cNvSpPr>
            <p:nvPr/>
          </p:nvSpPr>
          <p:spPr>
            <a:xfrm>
              <a:off x="7688297" y="1779499"/>
              <a:ext cx="671584" cy="1611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64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15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86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5156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887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7160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544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400"/>
                </a:spcBef>
                <a:buClr>
                  <a:prstClr val="black"/>
                </a:buClr>
                <a:buFont typeface="Arial" panose="020B0604020202020204" pitchFamily="34" charset="0"/>
                <a:buNone/>
              </a:pPr>
              <a:r>
                <a:rPr lang="en-US" sz="1000" dirty="0">
                  <a:solidFill>
                    <a:prstClr val="black"/>
                  </a:solidFill>
                </a:rPr>
                <a:t>VM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6407143" y="2667375"/>
            <a:ext cx="919625" cy="303977"/>
            <a:chOff x="7675594" y="1689403"/>
            <a:chExt cx="684287" cy="303977"/>
          </a:xfrm>
        </p:grpSpPr>
        <p:sp>
          <p:nvSpPr>
            <p:cNvPr id="151" name="Rectangle 150"/>
            <p:cNvSpPr/>
            <p:nvPr/>
          </p:nvSpPr>
          <p:spPr bwMode="ltGray">
            <a:xfrm>
              <a:off x="7675594" y="1689403"/>
              <a:ext cx="671584" cy="303977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52" name="Content Placeholder 1"/>
            <p:cNvSpPr txBox="1">
              <a:spLocks/>
            </p:cNvSpPr>
            <p:nvPr/>
          </p:nvSpPr>
          <p:spPr>
            <a:xfrm>
              <a:off x="7688297" y="1779499"/>
              <a:ext cx="671584" cy="1611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64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15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86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5156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887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7160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544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400"/>
                </a:spcBef>
                <a:buClr>
                  <a:prstClr val="black"/>
                </a:buClr>
                <a:buFont typeface="Arial" panose="020B0604020202020204" pitchFamily="34" charset="0"/>
                <a:buNone/>
              </a:pPr>
              <a:r>
                <a:rPr lang="en-US" sz="1000" dirty="0">
                  <a:solidFill>
                    <a:prstClr val="black"/>
                  </a:solidFill>
                </a:rPr>
                <a:t>VM</a:t>
              </a:r>
            </a:p>
          </p:txBody>
        </p:sp>
      </p:grpSp>
      <p:sp>
        <p:nvSpPr>
          <p:cNvPr id="154" name="Rectangle 153"/>
          <p:cNvSpPr/>
          <p:nvPr/>
        </p:nvSpPr>
        <p:spPr bwMode="ltGray">
          <a:xfrm>
            <a:off x="1500123" y="4111592"/>
            <a:ext cx="241125" cy="594306"/>
          </a:xfrm>
          <a:prstGeom prst="rect">
            <a:avLst/>
          </a:prstGeom>
          <a:solidFill>
            <a:schemeClr val="accent3">
              <a:alpha val="50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81" name="Rectangle 80"/>
          <p:cNvSpPr/>
          <p:nvPr/>
        </p:nvSpPr>
        <p:spPr bwMode="ltGray">
          <a:xfrm>
            <a:off x="1491151" y="5295772"/>
            <a:ext cx="246778" cy="593889"/>
          </a:xfrm>
          <a:prstGeom prst="rect">
            <a:avLst/>
          </a:prstGeom>
          <a:solidFill>
            <a:schemeClr val="accent3">
              <a:alpha val="50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83" name="Rectangle 82"/>
          <p:cNvSpPr/>
          <p:nvPr/>
        </p:nvSpPr>
        <p:spPr bwMode="ltGray">
          <a:xfrm>
            <a:off x="1507884" y="2892392"/>
            <a:ext cx="199045" cy="594306"/>
          </a:xfrm>
          <a:prstGeom prst="rect">
            <a:avLst/>
          </a:prstGeom>
          <a:solidFill>
            <a:schemeClr val="accent3">
              <a:alpha val="50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>
              <a:solidFill>
                <a:prstClr val="white"/>
              </a:solidFill>
            </a:endParaRPr>
          </a:p>
        </p:txBody>
      </p:sp>
      <p:cxnSp>
        <p:nvCxnSpPr>
          <p:cNvPr id="5" name="Straight Connector 4"/>
          <p:cNvCxnSpPr>
            <a:stCxn id="112" idx="3"/>
          </p:cNvCxnSpPr>
          <p:nvPr/>
        </p:nvCxnSpPr>
        <p:spPr>
          <a:xfrm>
            <a:off x="1455357" y="3183043"/>
            <a:ext cx="1388001" cy="1004965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378646" y="4225967"/>
            <a:ext cx="1489451" cy="155583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54" idx="3"/>
          </p:cNvCxnSpPr>
          <p:nvPr/>
        </p:nvCxnSpPr>
        <p:spPr>
          <a:xfrm flipV="1">
            <a:off x="1741248" y="4201423"/>
            <a:ext cx="1124620" cy="207322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ular Callout 3"/>
          <p:cNvSpPr/>
          <p:nvPr/>
        </p:nvSpPr>
        <p:spPr bwMode="ltGray">
          <a:xfrm>
            <a:off x="7445304" y="1554519"/>
            <a:ext cx="2507220" cy="1009078"/>
          </a:xfrm>
          <a:custGeom>
            <a:avLst/>
            <a:gdLst>
              <a:gd name="connsiteX0" fmla="*/ 0 w 2026138"/>
              <a:gd name="connsiteY0" fmla="*/ 0 h 1005815"/>
              <a:gd name="connsiteX1" fmla="*/ 337690 w 2026138"/>
              <a:gd name="connsiteY1" fmla="*/ 0 h 1005815"/>
              <a:gd name="connsiteX2" fmla="*/ 337690 w 2026138"/>
              <a:gd name="connsiteY2" fmla="*/ 0 h 1005815"/>
              <a:gd name="connsiteX3" fmla="*/ 844224 w 2026138"/>
              <a:gd name="connsiteY3" fmla="*/ 0 h 1005815"/>
              <a:gd name="connsiteX4" fmla="*/ 2026138 w 2026138"/>
              <a:gd name="connsiteY4" fmla="*/ 0 h 1005815"/>
              <a:gd name="connsiteX5" fmla="*/ 2026138 w 2026138"/>
              <a:gd name="connsiteY5" fmla="*/ 586725 h 1005815"/>
              <a:gd name="connsiteX6" fmla="*/ 2026138 w 2026138"/>
              <a:gd name="connsiteY6" fmla="*/ 586725 h 1005815"/>
              <a:gd name="connsiteX7" fmla="*/ 2026138 w 2026138"/>
              <a:gd name="connsiteY7" fmla="*/ 838179 h 1005815"/>
              <a:gd name="connsiteX8" fmla="*/ 2026138 w 2026138"/>
              <a:gd name="connsiteY8" fmla="*/ 1005815 h 1005815"/>
              <a:gd name="connsiteX9" fmla="*/ 844224 w 2026138"/>
              <a:gd name="connsiteY9" fmla="*/ 1005815 h 1005815"/>
              <a:gd name="connsiteX10" fmla="*/ 590964 w 2026138"/>
              <a:gd name="connsiteY10" fmla="*/ 1131542 h 1005815"/>
              <a:gd name="connsiteX11" fmla="*/ 337690 w 2026138"/>
              <a:gd name="connsiteY11" fmla="*/ 1005815 h 1005815"/>
              <a:gd name="connsiteX12" fmla="*/ 0 w 2026138"/>
              <a:gd name="connsiteY12" fmla="*/ 1005815 h 1005815"/>
              <a:gd name="connsiteX13" fmla="*/ 0 w 2026138"/>
              <a:gd name="connsiteY13" fmla="*/ 838179 h 1005815"/>
              <a:gd name="connsiteX14" fmla="*/ 0 w 2026138"/>
              <a:gd name="connsiteY14" fmla="*/ 586725 h 1005815"/>
              <a:gd name="connsiteX15" fmla="*/ 0 w 2026138"/>
              <a:gd name="connsiteY15" fmla="*/ 586725 h 1005815"/>
              <a:gd name="connsiteX16" fmla="*/ 0 w 2026138"/>
              <a:gd name="connsiteY16" fmla="*/ 0 h 1005815"/>
              <a:gd name="connsiteX0" fmla="*/ 658476 w 2684614"/>
              <a:gd name="connsiteY0" fmla="*/ 0 h 1131542"/>
              <a:gd name="connsiteX1" fmla="*/ 996166 w 2684614"/>
              <a:gd name="connsiteY1" fmla="*/ 0 h 1131542"/>
              <a:gd name="connsiteX2" fmla="*/ 996166 w 2684614"/>
              <a:gd name="connsiteY2" fmla="*/ 0 h 1131542"/>
              <a:gd name="connsiteX3" fmla="*/ 1502700 w 2684614"/>
              <a:gd name="connsiteY3" fmla="*/ 0 h 1131542"/>
              <a:gd name="connsiteX4" fmla="*/ 2684614 w 2684614"/>
              <a:gd name="connsiteY4" fmla="*/ 0 h 1131542"/>
              <a:gd name="connsiteX5" fmla="*/ 2684614 w 2684614"/>
              <a:gd name="connsiteY5" fmla="*/ 586725 h 1131542"/>
              <a:gd name="connsiteX6" fmla="*/ 2684614 w 2684614"/>
              <a:gd name="connsiteY6" fmla="*/ 586725 h 1131542"/>
              <a:gd name="connsiteX7" fmla="*/ 2684614 w 2684614"/>
              <a:gd name="connsiteY7" fmla="*/ 838179 h 1131542"/>
              <a:gd name="connsiteX8" fmla="*/ 2684614 w 2684614"/>
              <a:gd name="connsiteY8" fmla="*/ 1005815 h 1131542"/>
              <a:gd name="connsiteX9" fmla="*/ 1502700 w 2684614"/>
              <a:gd name="connsiteY9" fmla="*/ 1005815 h 1131542"/>
              <a:gd name="connsiteX10" fmla="*/ 1249440 w 2684614"/>
              <a:gd name="connsiteY10" fmla="*/ 1131542 h 1131542"/>
              <a:gd name="connsiteX11" fmla="*/ 996166 w 2684614"/>
              <a:gd name="connsiteY11" fmla="*/ 1005815 h 1131542"/>
              <a:gd name="connsiteX12" fmla="*/ 658476 w 2684614"/>
              <a:gd name="connsiteY12" fmla="*/ 1005815 h 1131542"/>
              <a:gd name="connsiteX13" fmla="*/ 658476 w 2684614"/>
              <a:gd name="connsiteY13" fmla="*/ 838179 h 1131542"/>
              <a:gd name="connsiteX14" fmla="*/ 1 w 2684614"/>
              <a:gd name="connsiteY14" fmla="*/ 712004 h 1131542"/>
              <a:gd name="connsiteX15" fmla="*/ 658476 w 2684614"/>
              <a:gd name="connsiteY15" fmla="*/ 586725 h 1131542"/>
              <a:gd name="connsiteX16" fmla="*/ 658476 w 2684614"/>
              <a:gd name="connsiteY16" fmla="*/ 586725 h 1131542"/>
              <a:gd name="connsiteX17" fmla="*/ 658476 w 2684614"/>
              <a:gd name="connsiteY17" fmla="*/ 0 h 1131542"/>
              <a:gd name="connsiteX0" fmla="*/ 658476 w 2684614"/>
              <a:gd name="connsiteY0" fmla="*/ 0 h 1049899"/>
              <a:gd name="connsiteX1" fmla="*/ 996166 w 2684614"/>
              <a:gd name="connsiteY1" fmla="*/ 0 h 1049899"/>
              <a:gd name="connsiteX2" fmla="*/ 996166 w 2684614"/>
              <a:gd name="connsiteY2" fmla="*/ 0 h 1049899"/>
              <a:gd name="connsiteX3" fmla="*/ 1502700 w 2684614"/>
              <a:gd name="connsiteY3" fmla="*/ 0 h 1049899"/>
              <a:gd name="connsiteX4" fmla="*/ 2684614 w 2684614"/>
              <a:gd name="connsiteY4" fmla="*/ 0 h 1049899"/>
              <a:gd name="connsiteX5" fmla="*/ 2684614 w 2684614"/>
              <a:gd name="connsiteY5" fmla="*/ 586725 h 1049899"/>
              <a:gd name="connsiteX6" fmla="*/ 2684614 w 2684614"/>
              <a:gd name="connsiteY6" fmla="*/ 586725 h 1049899"/>
              <a:gd name="connsiteX7" fmla="*/ 2684614 w 2684614"/>
              <a:gd name="connsiteY7" fmla="*/ 838179 h 1049899"/>
              <a:gd name="connsiteX8" fmla="*/ 2684614 w 2684614"/>
              <a:gd name="connsiteY8" fmla="*/ 1005815 h 1049899"/>
              <a:gd name="connsiteX9" fmla="*/ 1502700 w 2684614"/>
              <a:gd name="connsiteY9" fmla="*/ 1005815 h 1049899"/>
              <a:gd name="connsiteX10" fmla="*/ 1257604 w 2684614"/>
              <a:gd name="connsiteY10" fmla="*/ 1049899 h 1049899"/>
              <a:gd name="connsiteX11" fmla="*/ 996166 w 2684614"/>
              <a:gd name="connsiteY11" fmla="*/ 1005815 h 1049899"/>
              <a:gd name="connsiteX12" fmla="*/ 658476 w 2684614"/>
              <a:gd name="connsiteY12" fmla="*/ 1005815 h 1049899"/>
              <a:gd name="connsiteX13" fmla="*/ 658476 w 2684614"/>
              <a:gd name="connsiteY13" fmla="*/ 838179 h 1049899"/>
              <a:gd name="connsiteX14" fmla="*/ 1 w 2684614"/>
              <a:gd name="connsiteY14" fmla="*/ 712004 h 1049899"/>
              <a:gd name="connsiteX15" fmla="*/ 658476 w 2684614"/>
              <a:gd name="connsiteY15" fmla="*/ 586725 h 1049899"/>
              <a:gd name="connsiteX16" fmla="*/ 658476 w 2684614"/>
              <a:gd name="connsiteY16" fmla="*/ 586725 h 1049899"/>
              <a:gd name="connsiteX17" fmla="*/ 658476 w 2684614"/>
              <a:gd name="connsiteY17" fmla="*/ 0 h 1049899"/>
              <a:gd name="connsiteX0" fmla="*/ 658476 w 2684614"/>
              <a:gd name="connsiteY0" fmla="*/ 0 h 1009078"/>
              <a:gd name="connsiteX1" fmla="*/ 996166 w 2684614"/>
              <a:gd name="connsiteY1" fmla="*/ 0 h 1009078"/>
              <a:gd name="connsiteX2" fmla="*/ 996166 w 2684614"/>
              <a:gd name="connsiteY2" fmla="*/ 0 h 1009078"/>
              <a:gd name="connsiteX3" fmla="*/ 1502700 w 2684614"/>
              <a:gd name="connsiteY3" fmla="*/ 0 h 1009078"/>
              <a:gd name="connsiteX4" fmla="*/ 2684614 w 2684614"/>
              <a:gd name="connsiteY4" fmla="*/ 0 h 1009078"/>
              <a:gd name="connsiteX5" fmla="*/ 2684614 w 2684614"/>
              <a:gd name="connsiteY5" fmla="*/ 586725 h 1009078"/>
              <a:gd name="connsiteX6" fmla="*/ 2684614 w 2684614"/>
              <a:gd name="connsiteY6" fmla="*/ 586725 h 1009078"/>
              <a:gd name="connsiteX7" fmla="*/ 2684614 w 2684614"/>
              <a:gd name="connsiteY7" fmla="*/ 838179 h 1009078"/>
              <a:gd name="connsiteX8" fmla="*/ 2684614 w 2684614"/>
              <a:gd name="connsiteY8" fmla="*/ 1005815 h 1009078"/>
              <a:gd name="connsiteX9" fmla="*/ 1502700 w 2684614"/>
              <a:gd name="connsiteY9" fmla="*/ 1005815 h 1009078"/>
              <a:gd name="connsiteX10" fmla="*/ 1265768 w 2684614"/>
              <a:gd name="connsiteY10" fmla="*/ 1009078 h 1009078"/>
              <a:gd name="connsiteX11" fmla="*/ 996166 w 2684614"/>
              <a:gd name="connsiteY11" fmla="*/ 1005815 h 1009078"/>
              <a:gd name="connsiteX12" fmla="*/ 658476 w 2684614"/>
              <a:gd name="connsiteY12" fmla="*/ 1005815 h 1009078"/>
              <a:gd name="connsiteX13" fmla="*/ 658476 w 2684614"/>
              <a:gd name="connsiteY13" fmla="*/ 838179 h 1009078"/>
              <a:gd name="connsiteX14" fmla="*/ 1 w 2684614"/>
              <a:gd name="connsiteY14" fmla="*/ 712004 h 1009078"/>
              <a:gd name="connsiteX15" fmla="*/ 658476 w 2684614"/>
              <a:gd name="connsiteY15" fmla="*/ 586725 h 1009078"/>
              <a:gd name="connsiteX16" fmla="*/ 658476 w 2684614"/>
              <a:gd name="connsiteY16" fmla="*/ 586725 h 1009078"/>
              <a:gd name="connsiteX17" fmla="*/ 658476 w 2684614"/>
              <a:gd name="connsiteY17" fmla="*/ 0 h 100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84614" h="1009078">
                <a:moveTo>
                  <a:pt x="658476" y="0"/>
                </a:moveTo>
                <a:lnTo>
                  <a:pt x="996166" y="0"/>
                </a:lnTo>
                <a:lnTo>
                  <a:pt x="996166" y="0"/>
                </a:lnTo>
                <a:lnTo>
                  <a:pt x="1502700" y="0"/>
                </a:lnTo>
                <a:lnTo>
                  <a:pt x="2684614" y="0"/>
                </a:lnTo>
                <a:lnTo>
                  <a:pt x="2684614" y="586725"/>
                </a:lnTo>
                <a:lnTo>
                  <a:pt x="2684614" y="586725"/>
                </a:lnTo>
                <a:lnTo>
                  <a:pt x="2684614" y="838179"/>
                </a:lnTo>
                <a:lnTo>
                  <a:pt x="2684614" y="1005815"/>
                </a:lnTo>
                <a:lnTo>
                  <a:pt x="1502700" y="1005815"/>
                </a:lnTo>
                <a:lnTo>
                  <a:pt x="1265768" y="1009078"/>
                </a:lnTo>
                <a:lnTo>
                  <a:pt x="996166" y="1005815"/>
                </a:lnTo>
                <a:lnTo>
                  <a:pt x="658476" y="1005815"/>
                </a:lnTo>
                <a:lnTo>
                  <a:pt x="658476" y="838179"/>
                </a:lnTo>
                <a:cubicBezTo>
                  <a:pt x="659420" y="793399"/>
                  <a:pt x="-943" y="756784"/>
                  <a:pt x="1" y="712004"/>
                </a:cubicBezTo>
                <a:lnTo>
                  <a:pt x="658476" y="586725"/>
                </a:lnTo>
                <a:lnTo>
                  <a:pt x="658476" y="586725"/>
                </a:lnTo>
                <a:lnTo>
                  <a:pt x="658476" y="0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4241231" y="4966450"/>
            <a:ext cx="635288" cy="259683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85" name="Rectangle 84"/>
          <p:cNvSpPr/>
          <p:nvPr/>
        </p:nvSpPr>
        <p:spPr bwMode="ltGray">
          <a:xfrm>
            <a:off x="4958031" y="4970686"/>
            <a:ext cx="635288" cy="259683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86" name="Rectangle 85"/>
          <p:cNvSpPr/>
          <p:nvPr/>
        </p:nvSpPr>
        <p:spPr bwMode="ltGray">
          <a:xfrm>
            <a:off x="5695074" y="4975169"/>
            <a:ext cx="635288" cy="259683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87" name="Rectangle 86"/>
          <p:cNvSpPr/>
          <p:nvPr/>
        </p:nvSpPr>
        <p:spPr bwMode="ltGray">
          <a:xfrm>
            <a:off x="6409812" y="4977457"/>
            <a:ext cx="635288" cy="259683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51031" y="4626351"/>
            <a:ext cx="412322" cy="1921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89" name="Rectangle 88"/>
          <p:cNvSpPr/>
          <p:nvPr/>
        </p:nvSpPr>
        <p:spPr bwMode="ltGray">
          <a:xfrm>
            <a:off x="1231339" y="4710043"/>
            <a:ext cx="241146" cy="560680"/>
          </a:xfrm>
          <a:prstGeom prst="rect">
            <a:avLst/>
          </a:prstGeom>
          <a:solidFill>
            <a:schemeClr val="accent1">
              <a:alpha val="5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90" name="Rectangle 89"/>
          <p:cNvSpPr/>
          <p:nvPr/>
        </p:nvSpPr>
        <p:spPr bwMode="ltGray">
          <a:xfrm>
            <a:off x="1228084" y="5306077"/>
            <a:ext cx="225500" cy="565219"/>
          </a:xfrm>
          <a:prstGeom prst="rect">
            <a:avLst/>
          </a:prstGeom>
          <a:solidFill>
            <a:schemeClr val="accent3">
              <a:alpha val="50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 bwMode="ltGray">
          <a:xfrm>
            <a:off x="4167143" y="1990225"/>
            <a:ext cx="2100079" cy="296464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000" dirty="0" err="1">
                <a:solidFill>
                  <a:prstClr val="black"/>
                </a:solidFill>
              </a:rPr>
              <a:t>Portworx</a:t>
            </a:r>
            <a:r>
              <a:rPr lang="en-US" sz="1000" dirty="0">
                <a:solidFill>
                  <a:prstClr val="black"/>
                </a:solidFill>
              </a:rPr>
              <a:t> engine</a:t>
            </a:r>
          </a:p>
        </p:txBody>
      </p:sp>
      <p:cxnSp>
        <p:nvCxnSpPr>
          <p:cNvPr id="226" name="Straight Connector 225"/>
          <p:cNvCxnSpPr/>
          <p:nvPr/>
        </p:nvCxnSpPr>
        <p:spPr>
          <a:xfrm>
            <a:off x="2536798" y="5623911"/>
            <a:ext cx="4908506" cy="293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43218" y="1262506"/>
            <a:ext cx="900173" cy="2590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Optional</a:t>
            </a:r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20306" y="3326365"/>
            <a:ext cx="900173" cy="2590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Top Frame</a:t>
            </a:r>
            <a:endParaRPr lang="en-GB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-8523" y="4524979"/>
            <a:ext cx="900173" cy="2590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Middle Frame</a:t>
            </a:r>
            <a:endParaRPr lang="en-GB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-19674" y="5704500"/>
            <a:ext cx="900173" cy="2590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Bottom Frame</a:t>
            </a:r>
            <a:endParaRPr lang="en-GB" sz="1200" dirty="0"/>
          </a:p>
        </p:txBody>
      </p:sp>
      <p:sp>
        <p:nvSpPr>
          <p:cNvPr id="99" name="Rectangle 98"/>
          <p:cNvSpPr/>
          <p:nvPr/>
        </p:nvSpPr>
        <p:spPr bwMode="ltGray">
          <a:xfrm>
            <a:off x="2177063" y="4102532"/>
            <a:ext cx="388030" cy="612809"/>
          </a:xfrm>
          <a:prstGeom prst="rect">
            <a:avLst/>
          </a:prstGeom>
          <a:solidFill>
            <a:schemeClr val="tx1">
              <a:alpha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 bwMode="ltGray">
          <a:xfrm>
            <a:off x="2144793" y="5301960"/>
            <a:ext cx="388030" cy="612809"/>
          </a:xfrm>
          <a:prstGeom prst="rect">
            <a:avLst/>
          </a:prstGeom>
          <a:solidFill>
            <a:schemeClr val="tx1">
              <a:alpha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103" name="Rectangle 102"/>
          <p:cNvSpPr/>
          <p:nvPr/>
        </p:nvSpPr>
        <p:spPr bwMode="ltGray">
          <a:xfrm>
            <a:off x="2169559" y="4109362"/>
            <a:ext cx="388030" cy="612809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>
              <a:solidFill>
                <a:prstClr val="white"/>
              </a:solidFill>
            </a:endParaRPr>
          </a:p>
        </p:txBody>
      </p:sp>
      <p:cxnSp>
        <p:nvCxnSpPr>
          <p:cNvPr id="225" name="Straight Connector 224"/>
          <p:cNvCxnSpPr>
            <a:stCxn id="103" idx="3"/>
          </p:cNvCxnSpPr>
          <p:nvPr/>
        </p:nvCxnSpPr>
        <p:spPr>
          <a:xfrm>
            <a:off x="2557589" y="4415767"/>
            <a:ext cx="1160034" cy="12276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111" idx="3"/>
            <a:endCxn id="119" idx="1"/>
          </p:cNvCxnSpPr>
          <p:nvPr/>
        </p:nvCxnSpPr>
        <p:spPr>
          <a:xfrm flipV="1">
            <a:off x="1461480" y="2160432"/>
            <a:ext cx="1736635" cy="164472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stCxn id="89" idx="3"/>
          </p:cNvCxnSpPr>
          <p:nvPr/>
        </p:nvCxnSpPr>
        <p:spPr>
          <a:xfrm flipV="1">
            <a:off x="1472485" y="2153170"/>
            <a:ext cx="1742702" cy="283721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 bwMode="ltGray">
          <a:xfrm>
            <a:off x="1228084" y="3498748"/>
            <a:ext cx="233396" cy="612809"/>
          </a:xfrm>
          <a:prstGeom prst="rect">
            <a:avLst/>
          </a:prstGeom>
          <a:solidFill>
            <a:schemeClr val="accent1">
              <a:alpha val="5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112" name="Rectangle 111"/>
          <p:cNvSpPr/>
          <p:nvPr/>
        </p:nvSpPr>
        <p:spPr bwMode="ltGray">
          <a:xfrm>
            <a:off x="1229104" y="2889517"/>
            <a:ext cx="226253" cy="587052"/>
          </a:xfrm>
          <a:prstGeom prst="rect">
            <a:avLst/>
          </a:prstGeom>
          <a:solidFill>
            <a:schemeClr val="accent3">
              <a:alpha val="50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113" name="Rectangle 112"/>
          <p:cNvSpPr/>
          <p:nvPr/>
        </p:nvSpPr>
        <p:spPr bwMode="ltGray">
          <a:xfrm>
            <a:off x="1707642" y="5865417"/>
            <a:ext cx="234590" cy="565712"/>
          </a:xfrm>
          <a:prstGeom prst="rect">
            <a:avLst/>
          </a:prstGeom>
          <a:solidFill>
            <a:schemeClr val="accent1">
              <a:alpha val="5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114" name="Rectangle 113"/>
          <p:cNvSpPr/>
          <p:nvPr/>
        </p:nvSpPr>
        <p:spPr bwMode="ltGray">
          <a:xfrm>
            <a:off x="1233832" y="4109500"/>
            <a:ext cx="226253" cy="587052"/>
          </a:xfrm>
          <a:prstGeom prst="rect">
            <a:avLst/>
          </a:prstGeom>
          <a:solidFill>
            <a:schemeClr val="accent3">
              <a:alpha val="50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>
              <a:solidFill>
                <a:prstClr val="white"/>
              </a:solidFill>
            </a:endParaRPr>
          </a:p>
        </p:txBody>
      </p:sp>
      <p:cxnSp>
        <p:nvCxnSpPr>
          <p:cNvPr id="243" name="Straight Connector 242"/>
          <p:cNvCxnSpPr>
            <a:stCxn id="113" idx="3"/>
            <a:endCxn id="119" idx="1"/>
          </p:cNvCxnSpPr>
          <p:nvPr/>
        </p:nvCxnSpPr>
        <p:spPr>
          <a:xfrm flipV="1">
            <a:off x="1942232" y="2160432"/>
            <a:ext cx="1255883" cy="398784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 bwMode="ltGray">
          <a:xfrm>
            <a:off x="2149357" y="5294751"/>
            <a:ext cx="388030" cy="612809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/>
          <p:nvPr/>
        </p:nvSpPr>
        <p:spPr bwMode="ltGray">
          <a:xfrm>
            <a:off x="2166543" y="2910712"/>
            <a:ext cx="391045" cy="58281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27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Versions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Synergy Composer v3.1</a:t>
            </a:r>
          </a:p>
          <a:p>
            <a:r>
              <a:rPr lang="en-US" dirty="0" smtClean="0"/>
              <a:t>Synergy Image Streamer v3.1</a:t>
            </a:r>
          </a:p>
          <a:p>
            <a:r>
              <a:rPr lang="en-US" dirty="0" smtClean="0"/>
              <a:t>Docker EE </a:t>
            </a:r>
            <a:r>
              <a:rPr lang="en-US" dirty="0" smtClean="0"/>
              <a:t>17.06</a:t>
            </a:r>
          </a:p>
          <a:p>
            <a:r>
              <a:rPr lang="en-US" dirty="0" err="1" smtClean="0"/>
              <a:t>Portworx</a:t>
            </a:r>
            <a:r>
              <a:rPr lang="en-US" dirty="0" smtClean="0"/>
              <a:t> </a:t>
            </a:r>
            <a:r>
              <a:rPr lang="en-US" dirty="0" smtClean="0"/>
              <a:t>PX </a:t>
            </a:r>
            <a:r>
              <a:rPr lang="en-US" dirty="0" smtClean="0"/>
              <a:t>1.2.10</a:t>
            </a:r>
            <a:endParaRPr lang="en-US" dirty="0" smtClean="0"/>
          </a:p>
          <a:p>
            <a:r>
              <a:rPr lang="en-US" dirty="0" smtClean="0"/>
              <a:t>Kubernetes </a:t>
            </a:r>
            <a:r>
              <a:rPr lang="en-US" dirty="0" smtClean="0"/>
              <a:t>v1.7.4</a:t>
            </a:r>
            <a:endParaRPr lang="en-US" dirty="0" smtClean="0"/>
          </a:p>
          <a:p>
            <a:r>
              <a:rPr lang="en-US" dirty="0" smtClean="0"/>
              <a:t>RHEL 7.3</a:t>
            </a:r>
          </a:p>
        </p:txBody>
      </p:sp>
    </p:spTree>
    <p:extLst>
      <p:ext uri="{BB962C8B-B14F-4D97-AF65-F5344CB8AC3E}">
        <p14:creationId xmlns:p14="http://schemas.microsoft.com/office/powerpoint/2010/main" val="165961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Automation with </a:t>
            </a:r>
            <a:r>
              <a:rPr lang="en-US" dirty="0" err="1" smtClean="0"/>
              <a:t>Ansible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Bootstrapping </a:t>
            </a:r>
            <a:r>
              <a:rPr lang="en-US" dirty="0" err="1" smtClean="0"/>
              <a:t>kubernetes</a:t>
            </a:r>
            <a:r>
              <a:rPr lang="en-US" dirty="0" smtClean="0"/>
              <a:t> master node cluster ( HA setup )</a:t>
            </a:r>
          </a:p>
          <a:p>
            <a:pPr lvl="1"/>
            <a:r>
              <a:rPr lang="en-US" dirty="0" smtClean="0"/>
              <a:t>3 master nodes</a:t>
            </a:r>
          </a:p>
          <a:p>
            <a:pPr lvl="1"/>
            <a:r>
              <a:rPr lang="en-US" dirty="0" smtClean="0"/>
              <a:t>External </a:t>
            </a:r>
            <a:r>
              <a:rPr lang="en-US" dirty="0" err="1" smtClean="0"/>
              <a:t>etcd</a:t>
            </a:r>
            <a:r>
              <a:rPr lang="en-US" dirty="0" smtClean="0"/>
              <a:t> cluster</a:t>
            </a:r>
          </a:p>
          <a:p>
            <a:pPr lvl="1"/>
            <a:r>
              <a:rPr lang="en-US" dirty="0" smtClean="0"/>
              <a:t>Load balancer</a:t>
            </a:r>
          </a:p>
          <a:p>
            <a:pPr lvl="1"/>
            <a:r>
              <a:rPr lang="en-US" dirty="0" smtClean="0"/>
              <a:t>Dashboard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Grow cluster: Provision synergy physical nodes and join </a:t>
            </a:r>
            <a:r>
              <a:rPr lang="en-US" dirty="0" err="1" smtClean="0"/>
              <a:t>kubernetes</a:t>
            </a:r>
            <a:r>
              <a:rPr lang="en-US" dirty="0" smtClean="0"/>
              <a:t> cluster</a:t>
            </a:r>
          </a:p>
          <a:p>
            <a:pPr lvl="1"/>
            <a:r>
              <a:rPr lang="en-US" dirty="0" smtClean="0"/>
              <a:t>Create server profile with OS deployment</a:t>
            </a:r>
          </a:p>
          <a:p>
            <a:pPr lvl="1"/>
            <a:r>
              <a:rPr lang="en-US" dirty="0" smtClean="0"/>
              <a:t>Extend the cluster by joining nodes automatically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Deploy </a:t>
            </a:r>
            <a:r>
              <a:rPr lang="en-US" dirty="0" err="1" smtClean="0"/>
              <a:t>Portworx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Deploy </a:t>
            </a:r>
            <a:r>
              <a:rPr lang="en-US" dirty="0" err="1" smtClean="0"/>
              <a:t>statefull</a:t>
            </a:r>
            <a:r>
              <a:rPr lang="en-US" dirty="0" smtClean="0"/>
              <a:t> pod ( </a:t>
            </a:r>
            <a:r>
              <a:rPr lang="en-US" dirty="0" err="1" smtClean="0"/>
              <a:t>mysql</a:t>
            </a:r>
            <a:r>
              <a:rPr lang="en-US" dirty="0" smtClean="0"/>
              <a:t> 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 We will have master playbook to orchestrate end-end</a:t>
            </a:r>
          </a:p>
        </p:txBody>
      </p:sp>
    </p:spTree>
    <p:extLst>
      <p:ext uri="{BB962C8B-B14F-4D97-AF65-F5344CB8AC3E}">
        <p14:creationId xmlns:p14="http://schemas.microsoft.com/office/powerpoint/2010/main" val="38592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reqs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OneView and Image Streamer setup</a:t>
            </a:r>
          </a:p>
          <a:p>
            <a:pPr lvl="1"/>
            <a:r>
              <a:rPr lang="en-US" dirty="0" smtClean="0"/>
              <a:t>Min one or more nodes</a:t>
            </a:r>
          </a:p>
          <a:p>
            <a:pPr lvl="1"/>
            <a:r>
              <a:rPr lang="en-US" dirty="0" smtClean="0"/>
              <a:t>Template</a:t>
            </a:r>
          </a:p>
          <a:p>
            <a:pPr lvl="1"/>
            <a:r>
              <a:rPr lang="en-US" dirty="0" smtClean="0"/>
              <a:t>RHEL 7.3 OS image with dependencies like </a:t>
            </a:r>
            <a:r>
              <a:rPr lang="en-US" dirty="0" err="1" smtClean="0"/>
              <a:t>docker</a:t>
            </a:r>
            <a:r>
              <a:rPr lang="en-US" dirty="0" smtClean="0"/>
              <a:t> engine and </a:t>
            </a:r>
            <a:r>
              <a:rPr lang="en-US" dirty="0" err="1" smtClean="0"/>
              <a:t>kubernetes</a:t>
            </a:r>
            <a:r>
              <a:rPr lang="en-US" dirty="0" smtClean="0"/>
              <a:t> components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ESXi</a:t>
            </a:r>
            <a:r>
              <a:rPr lang="en-US" dirty="0" smtClean="0"/>
              <a:t> and </a:t>
            </a:r>
            <a:r>
              <a:rPr lang="en-US" dirty="0" err="1" smtClean="0"/>
              <a:t>vCenter</a:t>
            </a:r>
            <a:r>
              <a:rPr lang="en-US" dirty="0" smtClean="0"/>
              <a:t> environment to deploy VMs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3 RHEL 7.3 VMs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Script VM ( for running </a:t>
            </a:r>
            <a:r>
              <a:rPr lang="en-US" dirty="0" err="1" smtClean="0"/>
              <a:t>ansible</a:t>
            </a:r>
            <a:r>
              <a:rPr lang="en-US" dirty="0" smtClean="0"/>
              <a:t> 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Internet access to nodes/</a:t>
            </a:r>
            <a:r>
              <a:rPr lang="en-US" dirty="0" err="1" smtClean="0"/>
              <a:t>vms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165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PE_Standard_Metric_16x9_v6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MetricHPE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Metric_16x9_v6.potx" id="{67D35E2D-FB75-40C7-8C62-C707EEFABC0F}" vid="{B8B7BD2C-3B3B-46D4-AACF-F4D9047DB826}"/>
    </a:ext>
  </a:extLst>
</a:theme>
</file>

<file path=ppt/theme/theme2.xml><?xml version="1.0" encoding="utf-8"?>
<a:theme xmlns:a="http://schemas.openxmlformats.org/drawingml/2006/main" name="HPE_Events_Metric_16x9_v6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MetricHPE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Presentation9" id="{496BA9E7-2535-A04D-9285-848E1F2DCA5D}" vid="{C60AC4B8-E9A6-6343-9ADF-62FE6FFE240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2815</TotalTime>
  <Words>588</Words>
  <Application>Microsoft Office PowerPoint</Application>
  <PresentationFormat>Widescreen</PresentationFormat>
  <Paragraphs>96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MetricHPE</vt:lpstr>
      <vt:lpstr>HPE_Standard_Metric_16x9_v6</vt:lpstr>
      <vt:lpstr>HPE_Events_Metric_16x9_v6</vt:lpstr>
      <vt:lpstr>Demo: Kubernetes and Portworx on HPE Synergy</vt:lpstr>
      <vt:lpstr>Infrastructure Setup Notes</vt:lpstr>
      <vt:lpstr>Kubernetes and Portworx setup configuration diagram on Synergy ( RA Target Env )</vt:lpstr>
      <vt:lpstr>Software Versions</vt:lpstr>
      <vt:lpstr>Demo: Automation with Ansible</vt:lpstr>
      <vt:lpstr>Pre-reqs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Mirji, Prakash (Solutions Engineering)</dc:creator>
  <cp:lastModifiedBy>Mirji, Prakash (Solutions Engineering)</cp:lastModifiedBy>
  <cp:revision>21</cp:revision>
  <dcterms:created xsi:type="dcterms:W3CDTF">2017-07-27T08:57:21Z</dcterms:created>
  <dcterms:modified xsi:type="dcterms:W3CDTF">2017-10-23T16:14:05Z</dcterms:modified>
</cp:coreProperties>
</file>