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375" r:id="rId5"/>
    <p:sldId id="376" r:id="rId6"/>
    <p:sldId id="380" r:id="rId7"/>
    <p:sldId id="391" r:id="rId8"/>
    <p:sldId id="390" r:id="rId9"/>
    <p:sldId id="392" r:id="rId10"/>
    <p:sldId id="393" r:id="rId11"/>
    <p:sldId id="381" r:id="rId12"/>
    <p:sldId id="382" r:id="rId13"/>
    <p:sldId id="383" r:id="rId14"/>
    <p:sldId id="384" r:id="rId15"/>
    <p:sldId id="386" r:id="rId16"/>
    <p:sldId id="387" r:id="rId17"/>
    <p:sldId id="388" r:id="rId18"/>
    <p:sldId id="385" r:id="rId19"/>
    <p:sldId id="395" r:id="rId20"/>
    <p:sldId id="396" r:id="rId21"/>
    <p:sldId id="397" r:id="rId22"/>
    <p:sldId id="379" r:id="rId23"/>
    <p:sldId id="377" r:id="rId24"/>
    <p:sldId id="378" r:id="rId25"/>
  </p:sldIdLst>
  <p:sldSz cx="12192000" cy="6858000"/>
  <p:notesSz cx="7010400" cy="92964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3840">
          <p15:clr>
            <a:srgbClr val="A4A3A4"/>
          </p15:clr>
        </p15:guide>
        <p15:guide id="6" pos="384">
          <p15:clr>
            <a:srgbClr val="A4A3A4"/>
          </p15:clr>
        </p15:guide>
        <p15:guide id="7" pos="7296">
          <p15:clr>
            <a:srgbClr val="A4A3A4"/>
          </p15:clr>
        </p15:guide>
        <p15:guide id="8" orient="horz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96441" autoAdjust="0"/>
  </p:normalViewPr>
  <p:slideViewPr>
    <p:cSldViewPr snapToGrid="0">
      <p:cViewPr varScale="1">
        <p:scale>
          <a:sx n="88" d="100"/>
          <a:sy n="88" d="100"/>
        </p:scale>
        <p:origin x="102" y="624"/>
      </p:cViewPr>
      <p:guideLst>
        <p:guide orient="horz" pos="2160"/>
        <p:guide orient="horz" pos="3840"/>
        <p:guide pos="3840"/>
        <p:guide pos="384"/>
        <p:guide pos="7296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516" y="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/>
              <a:t>6/5/2017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400050" y="387350"/>
            <a:ext cx="4651375" cy="2616200"/>
          </a:xfrm>
          <a:prstGeom prst="rect">
            <a:avLst/>
          </a:prstGeom>
          <a:noFill/>
          <a:ln w="635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9467" y="3176270"/>
            <a:ext cx="6231467" cy="5422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9467" y="8831580"/>
            <a:ext cx="4985173" cy="2307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/>
            </a:lvl1pPr>
          </a:lstStyle>
          <a:p>
            <a:r>
              <a:rPr lang="en-US" smtClean="0"/>
              <a:t>Internal Use Only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997787" y="8831580"/>
            <a:ext cx="623147" cy="2307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/>
            </a:lvl1pPr>
          </a:lstStyle>
          <a:p>
            <a:fld id="{5BFEAE42-E3FE-4405-B7FC-4425D05B92A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36576" indent="-36576" algn="l" defTabSz="914400" rtl="0" eaLnBrk="1" latinLnBrk="0" hangingPunct="1">
      <a:spcBef>
        <a:spcPts val="600"/>
      </a:spcBef>
      <a:buSzPct val="25000"/>
      <a:buFont typeface="Arial" panose="020B0604020202020204" pitchFamily="34" charset="0"/>
      <a:buChar char=" 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95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50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en-US" baseline="0" dirty="0" smtClean="0"/>
              <a:t> did we pick SST/macro?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FEAE42-E3FE-4405-B7FC-4425D05B92A0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009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7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out Picture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099144"/>
            <a:ext cx="8229600" cy="2015656"/>
          </a:xfrm>
        </p:spPr>
        <p:txBody>
          <a:bodyPr anchor="b"/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72378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529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06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068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59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32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524000"/>
            <a:ext cx="5303520" cy="4572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524000"/>
            <a:ext cx="5303520" cy="4572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932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298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08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666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25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14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26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6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22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985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14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398295"/>
            <a:ext cx="3657600" cy="2281989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718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18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15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541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1" y="990599"/>
            <a:ext cx="10241280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2" y="1600885"/>
            <a:ext cx="10241280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02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672" y="2539057"/>
            <a:ext cx="4254656" cy="177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40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2571746"/>
            <a:ext cx="10972800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3149201"/>
            <a:ext cx="10972800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895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10974385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10974385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1715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10972800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10972800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64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10974385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10974385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345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90000"/>
              </a:lnSpc>
              <a:defRPr sz="54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23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90000"/>
              </a:lnSpc>
              <a:defRPr sz="54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4303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39324" y="6426104"/>
            <a:ext cx="1120073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Internal Use Only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5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651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50" r:id="rId10"/>
    <p:sldLayoutId id="2147483668" r:id="rId11"/>
    <p:sldLayoutId id="2147483669" r:id="rId12"/>
    <p:sldLayoutId id="2147483654" r:id="rId13"/>
    <p:sldLayoutId id="2147483679" r:id="rId14"/>
    <p:sldLayoutId id="2147483655" r:id="rId15"/>
    <p:sldLayoutId id="2147483652" r:id="rId16"/>
    <p:sldLayoutId id="2147483721" r:id="rId17"/>
    <p:sldLayoutId id="2147483653" r:id="rId18"/>
    <p:sldLayoutId id="2147483670" r:id="rId19"/>
    <p:sldLayoutId id="2147483671" r:id="rId20"/>
    <p:sldLayoutId id="2147483672" r:id="rId21"/>
    <p:sldLayoutId id="2147483673" r:id="rId22"/>
    <p:sldLayoutId id="2147483656" r:id="rId23"/>
    <p:sldLayoutId id="2147483674" r:id="rId24"/>
    <p:sldLayoutId id="2147483657" r:id="rId25"/>
    <p:sldLayoutId id="2147483675" r:id="rId26"/>
    <p:sldLayoutId id="2147483676" r:id="rId27"/>
    <p:sldLayoutId id="2147483677" r:id="rId28"/>
    <p:sldLayoutId id="2147483678" r:id="rId29"/>
    <p:sldLayoutId id="2147483717" r:id="rId3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 userDrawn="1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Monitoring of the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Adarsh Yoga and Milind Chabbi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05 June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0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799" cy="813847"/>
          </a:xfrm>
        </p:spPr>
        <p:txBody>
          <a:bodyPr/>
          <a:lstStyle/>
          <a:p>
            <a:r>
              <a:rPr lang="en-US" dirty="0" smtClean="0"/>
              <a:t>SST/Macro Software Stack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GB" smtClean="0"/>
              <a:t>10</a:t>
            </a:fld>
            <a:endParaRPr lang="en-GB"/>
          </a:p>
        </p:txBody>
      </p:sp>
      <p:sp>
        <p:nvSpPr>
          <p:cNvPr id="6" name="Rounded Rectangle 5"/>
          <p:cNvSpPr/>
          <p:nvPr/>
        </p:nvSpPr>
        <p:spPr bwMode="gray">
          <a:xfrm>
            <a:off x="3888336" y="1939895"/>
            <a:ext cx="3614871" cy="75203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Application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gray">
          <a:xfrm>
            <a:off x="3888336" y="2717561"/>
            <a:ext cx="3614871" cy="6751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MPI Library API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 bwMode="gray">
          <a:xfrm>
            <a:off x="3888336" y="3408008"/>
            <a:ext cx="3614871" cy="6751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SSTMAC MPI </a:t>
            </a:r>
            <a:r>
              <a:rPr lang="en-US" dirty="0" err="1" smtClean="0">
                <a:solidFill>
                  <a:schemeClr val="tx1"/>
                </a:solidFill>
              </a:rPr>
              <a:t>Impl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 bwMode="gray">
          <a:xfrm>
            <a:off x="3888335" y="4102047"/>
            <a:ext cx="3614871" cy="67511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SSTMAC OS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 bwMode="gray">
          <a:xfrm>
            <a:off x="3888334" y="4812228"/>
            <a:ext cx="3614871" cy="6751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endParaRPr lang="en-GB" dirty="0" err="1" smtClean="0"/>
          </a:p>
        </p:txBody>
      </p:sp>
      <p:sp>
        <p:nvSpPr>
          <p:cNvPr id="11" name="Rounded Rectangle 10"/>
          <p:cNvSpPr/>
          <p:nvPr/>
        </p:nvSpPr>
        <p:spPr bwMode="gray">
          <a:xfrm>
            <a:off x="3982604" y="5128844"/>
            <a:ext cx="858103" cy="3035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NIC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 bwMode="gray">
          <a:xfrm>
            <a:off x="6185332" y="5128844"/>
            <a:ext cx="1252458" cy="30667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Processor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 bwMode="gray">
          <a:xfrm>
            <a:off x="4981579" y="5128979"/>
            <a:ext cx="1071778" cy="30654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Memory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 bwMode="gray">
          <a:xfrm>
            <a:off x="3888335" y="5521596"/>
            <a:ext cx="1626346" cy="5869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Network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 bwMode="gray">
          <a:xfrm>
            <a:off x="1244339" y="3408009"/>
            <a:ext cx="2191508" cy="867922"/>
          </a:xfrm>
          <a:prstGeom prst="round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Unblock OS and bubble ACK back to application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 bwMode="gray">
          <a:xfrm>
            <a:off x="1331437" y="4481057"/>
            <a:ext cx="2094982" cy="816806"/>
          </a:xfrm>
          <a:prstGeom prst="round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Simulate message injection and send ACK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3" name="Curved Down Arrow 2"/>
          <p:cNvSpPr/>
          <p:nvPr/>
        </p:nvSpPr>
        <p:spPr bwMode="gray">
          <a:xfrm rot="16200000">
            <a:off x="3111556" y="4669837"/>
            <a:ext cx="1055802" cy="368618"/>
          </a:xfrm>
          <a:prstGeom prst="curvedDownArrow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22" name="Up Arrow 21"/>
          <p:cNvSpPr/>
          <p:nvPr/>
        </p:nvSpPr>
        <p:spPr bwMode="gray">
          <a:xfrm>
            <a:off x="3535051" y="3558838"/>
            <a:ext cx="241580" cy="768066"/>
          </a:xfrm>
          <a:prstGeom prst="upArrow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endParaRPr lang="en-GB" dirty="0" err="1" smtClean="0"/>
          </a:p>
        </p:txBody>
      </p:sp>
    </p:spTree>
    <p:extLst>
      <p:ext uri="{BB962C8B-B14F-4D97-AF65-F5344CB8AC3E}">
        <p14:creationId xmlns:p14="http://schemas.microsoft.com/office/powerpoint/2010/main" val="118650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0" grpId="1" animBg="1"/>
      <p:bldP spid="3" grpId="0" animBg="1"/>
      <p:bldP spid="3" grpId="1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SST/Macro Network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Network is configurable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600" dirty="0" smtClean="0"/>
              <a:t>Abstract machine models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600" dirty="0" smtClean="0"/>
              <a:t>Packet flow models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600" dirty="0" smtClean="0"/>
              <a:t>Topologies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80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Machine Model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055756"/>
            <a:ext cx="10972798" cy="608426"/>
          </a:xfrm>
        </p:spPr>
        <p:txBody>
          <a:bodyPr/>
          <a:lstStyle/>
          <a:p>
            <a:r>
              <a:rPr lang="en-US" sz="2400" dirty="0" smtClean="0"/>
              <a:t>Common set of machine parameters</a:t>
            </a:r>
            <a:r>
              <a:rPr lang="en-GB" sz="2400" dirty="0" smtClean="0"/>
              <a:t> that will remain valid irrespective of the underlying congestion model or topology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GB" smtClean="0"/>
              <a:t>12</a:t>
            </a:fld>
            <a:endParaRPr lang="en-GB"/>
          </a:p>
        </p:txBody>
      </p:sp>
      <p:sp>
        <p:nvSpPr>
          <p:cNvPr id="6" name="Oval 5"/>
          <p:cNvSpPr/>
          <p:nvPr/>
        </p:nvSpPr>
        <p:spPr bwMode="gray">
          <a:xfrm>
            <a:off x="3048000" y="2971797"/>
            <a:ext cx="1186543" cy="5769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/>
              <a:t>Node</a:t>
            </a:r>
            <a:endParaRPr lang="en-GB" dirty="0" err="1" smtClean="0"/>
          </a:p>
        </p:txBody>
      </p:sp>
      <p:sp>
        <p:nvSpPr>
          <p:cNvPr id="7" name="Oval 6"/>
          <p:cNvSpPr/>
          <p:nvPr/>
        </p:nvSpPr>
        <p:spPr bwMode="gray">
          <a:xfrm>
            <a:off x="6096000" y="2971797"/>
            <a:ext cx="1186543" cy="5769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/>
              <a:t>Node</a:t>
            </a:r>
            <a:endParaRPr lang="en-GB" dirty="0" err="1" smtClean="0"/>
          </a:p>
        </p:txBody>
      </p:sp>
      <p:sp>
        <p:nvSpPr>
          <p:cNvPr id="8" name="Diamond 7"/>
          <p:cNvSpPr/>
          <p:nvPr/>
        </p:nvSpPr>
        <p:spPr bwMode="gray">
          <a:xfrm>
            <a:off x="3047999" y="3872029"/>
            <a:ext cx="1186543" cy="936172"/>
          </a:xfrm>
          <a:prstGeom prst="diamond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/>
              <a:t>NIC</a:t>
            </a:r>
            <a:endParaRPr lang="en-GB" dirty="0" err="1" smtClean="0"/>
          </a:p>
        </p:txBody>
      </p:sp>
      <p:sp>
        <p:nvSpPr>
          <p:cNvPr id="9" name="Diamond 8"/>
          <p:cNvSpPr/>
          <p:nvPr/>
        </p:nvSpPr>
        <p:spPr bwMode="gray">
          <a:xfrm>
            <a:off x="6096000" y="3872029"/>
            <a:ext cx="1186543" cy="936172"/>
          </a:xfrm>
          <a:prstGeom prst="diamond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/>
              <a:t>NIC</a:t>
            </a:r>
            <a:endParaRPr lang="en-GB" dirty="0" err="1" smtClean="0"/>
          </a:p>
        </p:txBody>
      </p:sp>
      <p:sp>
        <p:nvSpPr>
          <p:cNvPr id="10" name="Rounded Rectangle 9"/>
          <p:cNvSpPr/>
          <p:nvPr/>
        </p:nvSpPr>
        <p:spPr bwMode="gray">
          <a:xfrm>
            <a:off x="3047999" y="5236025"/>
            <a:ext cx="1186543" cy="63490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/>
              <a:t>Switch</a:t>
            </a:r>
            <a:endParaRPr lang="en-GB" dirty="0" err="1" smtClean="0"/>
          </a:p>
        </p:txBody>
      </p:sp>
      <p:sp>
        <p:nvSpPr>
          <p:cNvPr id="11" name="Rounded Rectangle 10"/>
          <p:cNvSpPr/>
          <p:nvPr/>
        </p:nvSpPr>
        <p:spPr bwMode="gray">
          <a:xfrm>
            <a:off x="6096000" y="5236024"/>
            <a:ext cx="1186543" cy="63490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/>
              <a:t>Switch</a:t>
            </a:r>
            <a:endParaRPr lang="en-GB" dirty="0" err="1" smtClean="0"/>
          </a:p>
        </p:txBody>
      </p:sp>
      <p:cxnSp>
        <p:nvCxnSpPr>
          <p:cNvPr id="13" name="Straight Arrow Connector 12"/>
          <p:cNvCxnSpPr>
            <a:stCxn id="6" idx="4"/>
            <a:endCxn id="8" idx="0"/>
          </p:cNvCxnSpPr>
          <p:nvPr/>
        </p:nvCxnSpPr>
        <p:spPr>
          <a:xfrm flipH="1">
            <a:off x="3641271" y="3548740"/>
            <a:ext cx="1" cy="32328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  <a:endCxn id="10" idx="0"/>
          </p:cNvCxnSpPr>
          <p:nvPr/>
        </p:nvCxnSpPr>
        <p:spPr>
          <a:xfrm>
            <a:off x="3641271" y="4808201"/>
            <a:ext cx="0" cy="42782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  <a:endCxn id="11" idx="0"/>
          </p:cNvCxnSpPr>
          <p:nvPr/>
        </p:nvCxnSpPr>
        <p:spPr>
          <a:xfrm>
            <a:off x="6689272" y="4808201"/>
            <a:ext cx="0" cy="42782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4"/>
            <a:endCxn id="9" idx="0"/>
          </p:cNvCxnSpPr>
          <p:nvPr/>
        </p:nvCxnSpPr>
        <p:spPr>
          <a:xfrm>
            <a:off x="6689272" y="3548740"/>
            <a:ext cx="0" cy="32328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3"/>
            <a:endCxn id="11" idx="1"/>
          </p:cNvCxnSpPr>
          <p:nvPr/>
        </p:nvCxnSpPr>
        <p:spPr>
          <a:xfrm flipV="1">
            <a:off x="4234542" y="5553476"/>
            <a:ext cx="1861458" cy="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85307" y="3366494"/>
            <a:ext cx="1132115" cy="4245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900"/>
              </a:spcBef>
            </a:pPr>
            <a:r>
              <a:rPr lang="en-US" dirty="0" smtClean="0"/>
              <a:t>Memory bandwidth/latency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2144485" y="4590190"/>
            <a:ext cx="1132115" cy="4245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900"/>
              </a:spcBef>
            </a:pPr>
            <a:r>
              <a:rPr lang="en-US" dirty="0" smtClean="0"/>
              <a:t>Injection bandwidth/latency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610101" y="4667193"/>
            <a:ext cx="1132115" cy="4245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900"/>
              </a:spcBef>
            </a:pPr>
            <a:r>
              <a:rPr lang="en-US" dirty="0" smtClean="0"/>
              <a:t>Network bandwidth/latency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8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2" grpId="0"/>
      <p:bldP spid="23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flow model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979559"/>
            <a:ext cx="10972798" cy="400758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smtClean="0"/>
              <a:t>Analytic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Estimate network delays via basic latency/bandwidth formulas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Moves entire network flows from point to point without packetizing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smtClean="0"/>
              <a:t>Packet model (Pisces)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Breaks network flows into packets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Does not further divide packets into flits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Simple arbitration model where packets travel as a unit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34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5"/>
            <a:ext cx="10972798" cy="299521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Ability to specify four different topologies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Torus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Dragonfly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Fat tree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Hypercube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47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SST/Macro Usage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10972798" cy="3332670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Drive simulation in two way: MPI skeleton applications, MPI traces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Skeleton applications – simplified code. </a:t>
            </a:r>
            <a:r>
              <a:rPr lang="en-US" sz="2400" dirty="0"/>
              <a:t>R</a:t>
            </a:r>
            <a:r>
              <a:rPr lang="en-US" sz="2400" dirty="0" smtClean="0"/>
              <a:t>emove computation, leaving control flow and MPI communication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MPI traces – trace from a normal application generated using DUMPI library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Node and network parameters can be specified in </a:t>
            </a:r>
            <a:r>
              <a:rPr lang="en-US" sz="2400" dirty="0" err="1" smtClean="0"/>
              <a:t>ini</a:t>
            </a:r>
            <a:r>
              <a:rPr lang="en-US" sz="2400" dirty="0" smtClean="0"/>
              <a:t> files</a:t>
            </a:r>
            <a:endParaRPr lang="en-GB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11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79" y="3091543"/>
            <a:ext cx="9252064" cy="794656"/>
          </a:xfrm>
        </p:spPr>
        <p:txBody>
          <a:bodyPr/>
          <a:lstStyle/>
          <a:p>
            <a:pPr algn="ctr"/>
            <a:r>
              <a:rPr lang="en-US" dirty="0" smtClean="0"/>
              <a:t>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28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696686"/>
          </a:xfrm>
        </p:spPr>
        <p:txBody>
          <a:bodyPr/>
          <a:lstStyle/>
          <a:p>
            <a:r>
              <a:rPr lang="en-US" dirty="0" smtClean="0"/>
              <a:t>Test scenarios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099301"/>
            <a:ext cx="10972798" cy="3811641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Create multiple micro benchmarks (</a:t>
            </a:r>
            <a:r>
              <a:rPr lang="en-US" sz="2400" dirty="0" err="1" smtClean="0"/>
              <a:t>Eg</a:t>
            </a:r>
            <a:r>
              <a:rPr lang="en-US" sz="2400" dirty="0" smtClean="0"/>
              <a:t>. Multiple nodes bombarding a single destination)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Validate PM tool on micro benchmarks for different network parameters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600" dirty="0" smtClean="0"/>
              <a:t>Different network topologies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600" dirty="0" smtClean="0"/>
              <a:t>Change location of destination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600" dirty="0" smtClean="0"/>
              <a:t>Varying network sizes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600" dirty="0" smtClean="0"/>
              <a:t>Reduce the speed of NIC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600" dirty="0" smtClean="0"/>
              <a:t>Decrease buffer size of network switches</a:t>
            </a:r>
            <a:endParaRPr lang="en-GB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20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343" y="2676244"/>
            <a:ext cx="8228011" cy="696686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13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4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799" cy="1936016"/>
          </a:xfrm>
        </p:spPr>
        <p:txBody>
          <a:bodyPr/>
          <a:lstStyle/>
          <a:p>
            <a:r>
              <a:rPr lang="en-US" sz="4800" dirty="0" smtClean="0"/>
              <a:t>Performance Monitoring is Necessary</a:t>
            </a:r>
            <a:endParaRPr lang="en-GB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080884"/>
            <a:ext cx="10972798" cy="3932742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Per-node FLOPS is growing but data-movement remains a critical performance limiter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Onus is on the developers to fix issues arising due to data movement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Finding the root cause of the issues can be challenging</a:t>
            </a:r>
            <a:endParaRPr lang="en-US" sz="26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dirty="0"/>
              <a:t>Developers need </a:t>
            </a:r>
            <a:r>
              <a:rPr lang="en-US" sz="2600" dirty="0" smtClean="0"/>
              <a:t>tools to pinpoint the cause of performance problems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600" dirty="0"/>
          </a:p>
          <a:p>
            <a:pPr algn="just"/>
            <a:r>
              <a:rPr lang="en-US" sz="2600" b="1" dirty="0" smtClean="0"/>
              <a:t>Goal:</a:t>
            </a:r>
            <a:r>
              <a:rPr lang="en-US" sz="2600" dirty="0" smtClean="0"/>
              <a:t> </a:t>
            </a:r>
            <a:r>
              <a:rPr lang="en-US" sz="2800" dirty="0"/>
              <a:t>A tool to monitor inter-node data movement in </a:t>
            </a:r>
            <a:r>
              <a:rPr lang="en-US" sz="2800" dirty="0" err="1"/>
              <a:t>exascale</a:t>
            </a:r>
            <a:r>
              <a:rPr lang="en-US" sz="2800" dirty="0"/>
              <a:t> systems and offer performance insights at application source-code level</a:t>
            </a:r>
            <a:endParaRPr lang="en-US" sz="2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91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State of the Art</a:t>
            </a:r>
            <a:endParaRPr lang="en-GB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97933"/>
            <a:ext cx="10972798" cy="860886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S</a:t>
            </a:r>
            <a:r>
              <a:rPr lang="en-US" sz="2400" dirty="0" smtClean="0"/>
              <a:t>tate-of-the-art tools, typically, monitor the performance only within a node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Network monitoring tools do not attribute metrics to application source code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GB" smtClean="0"/>
              <a:t>20</a:t>
            </a:fld>
            <a:endParaRPr lang="en-GB"/>
          </a:p>
        </p:txBody>
      </p:sp>
      <p:sp>
        <p:nvSpPr>
          <p:cNvPr id="6" name="Rectangle 5"/>
          <p:cNvSpPr/>
          <p:nvPr/>
        </p:nvSpPr>
        <p:spPr bwMode="gray">
          <a:xfrm>
            <a:off x="3928599" y="3857917"/>
            <a:ext cx="1145059" cy="6755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Source Node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9020638" y="3857916"/>
            <a:ext cx="1145059" cy="6755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err="1" smtClean="0">
                <a:solidFill>
                  <a:schemeClr val="tx1"/>
                </a:solidFill>
              </a:rPr>
              <a:t>Dest</a:t>
            </a:r>
            <a:r>
              <a:rPr lang="en-US" dirty="0" smtClean="0">
                <a:solidFill>
                  <a:schemeClr val="tx1"/>
                </a:solidFill>
              </a:rPr>
              <a:t> Node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 bwMode="gray">
          <a:xfrm>
            <a:off x="5684360" y="3205114"/>
            <a:ext cx="933254" cy="5373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Switch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 bwMode="gray">
          <a:xfrm>
            <a:off x="7359184" y="3205114"/>
            <a:ext cx="933254" cy="5373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Switch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 bwMode="gray">
          <a:xfrm>
            <a:off x="5684360" y="4658413"/>
            <a:ext cx="933254" cy="5373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Switch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 bwMode="gray">
          <a:xfrm>
            <a:off x="7359184" y="4658413"/>
            <a:ext cx="933254" cy="5373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Switch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8" idx="2"/>
            <a:endCxn id="10" idx="0"/>
          </p:cNvCxnSpPr>
          <p:nvPr/>
        </p:nvCxnSpPr>
        <p:spPr>
          <a:xfrm>
            <a:off x="6150987" y="3742442"/>
            <a:ext cx="0" cy="915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2"/>
            <a:endCxn id="11" idx="0"/>
          </p:cNvCxnSpPr>
          <p:nvPr/>
        </p:nvCxnSpPr>
        <p:spPr>
          <a:xfrm>
            <a:off x="7825811" y="3742442"/>
            <a:ext cx="0" cy="915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3"/>
            <a:endCxn id="9" idx="1"/>
          </p:cNvCxnSpPr>
          <p:nvPr/>
        </p:nvCxnSpPr>
        <p:spPr>
          <a:xfrm>
            <a:off x="6617614" y="3473778"/>
            <a:ext cx="7415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3"/>
            <a:endCxn id="11" idx="1"/>
          </p:cNvCxnSpPr>
          <p:nvPr/>
        </p:nvCxnSpPr>
        <p:spPr>
          <a:xfrm>
            <a:off x="6617614" y="4927077"/>
            <a:ext cx="7415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8" idx="1"/>
          </p:cNvCxnSpPr>
          <p:nvPr/>
        </p:nvCxnSpPr>
        <p:spPr>
          <a:xfrm flipV="1">
            <a:off x="5073658" y="3473778"/>
            <a:ext cx="610702" cy="721891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3"/>
            <a:endCxn id="7" idx="1"/>
          </p:cNvCxnSpPr>
          <p:nvPr/>
        </p:nvCxnSpPr>
        <p:spPr>
          <a:xfrm>
            <a:off x="8292438" y="3473778"/>
            <a:ext cx="728200" cy="72189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 bwMode="gray">
          <a:xfrm>
            <a:off x="2116427" y="3226274"/>
            <a:ext cx="1590368" cy="1436850"/>
          </a:xfrm>
          <a:prstGeom prst="roundRect">
            <a:avLst>
              <a:gd name="adj" fmla="val 31100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900"/>
              </a:spcBef>
            </a:pPr>
            <a:r>
              <a:rPr lang="en-US" sz="1200" dirty="0" err="1" smtClean="0">
                <a:solidFill>
                  <a:schemeClr val="tx1"/>
                </a:solidFill>
              </a:rPr>
              <a:t>acq</a:t>
            </a:r>
            <a:r>
              <a:rPr lang="en-US" sz="1200" dirty="0" smtClean="0">
                <a:solidFill>
                  <a:schemeClr val="tx1"/>
                </a:solidFill>
              </a:rPr>
              <a:t>(</a:t>
            </a:r>
            <a:r>
              <a:rPr lang="en-US" sz="1200" dirty="0" err="1" smtClean="0">
                <a:solidFill>
                  <a:schemeClr val="tx1"/>
                </a:solidFill>
              </a:rPr>
              <a:t>rem_lk</a:t>
            </a:r>
            <a:r>
              <a:rPr lang="en-US" sz="1200" dirty="0" smtClean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900"/>
              </a:spcBef>
            </a:pPr>
            <a:r>
              <a:rPr lang="en-US" sz="1200" dirty="0">
                <a:solidFill>
                  <a:schemeClr val="tx1"/>
                </a:solidFill>
              </a:rPr>
              <a:t>r</a:t>
            </a:r>
            <a:r>
              <a:rPr lang="en-US" sz="1200" dirty="0" smtClean="0">
                <a:solidFill>
                  <a:schemeClr val="tx1"/>
                </a:solidFill>
              </a:rPr>
              <a:t>ead </a:t>
            </a:r>
            <a:r>
              <a:rPr lang="en-US" sz="1200" dirty="0" err="1" smtClean="0">
                <a:solidFill>
                  <a:schemeClr val="tx1"/>
                </a:solidFill>
              </a:rPr>
              <a:t>acc</a:t>
            </a:r>
            <a:r>
              <a:rPr lang="en-US" sz="1200" dirty="0" smtClean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9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Update </a:t>
            </a:r>
            <a:r>
              <a:rPr lang="en-US" sz="1200" dirty="0" err="1" smtClean="0">
                <a:solidFill>
                  <a:schemeClr val="tx1"/>
                </a:solidFill>
              </a:rPr>
              <a:t>acc</a:t>
            </a:r>
            <a:r>
              <a:rPr lang="en-US" sz="1200" dirty="0" smtClean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9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Write </a:t>
            </a:r>
            <a:r>
              <a:rPr lang="en-US" sz="1200" dirty="0" err="1" smtClean="0">
                <a:solidFill>
                  <a:schemeClr val="tx1"/>
                </a:solidFill>
              </a:rPr>
              <a:t>acc</a:t>
            </a:r>
            <a:r>
              <a:rPr lang="en-US" sz="1200" dirty="0" smtClean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900"/>
              </a:spcBef>
            </a:pPr>
            <a:r>
              <a:rPr lang="en-US" sz="1200" dirty="0">
                <a:solidFill>
                  <a:schemeClr val="tx1"/>
                </a:solidFill>
              </a:rPr>
              <a:t>r</a:t>
            </a:r>
            <a:r>
              <a:rPr lang="en-US" sz="1200" dirty="0" smtClean="0">
                <a:solidFill>
                  <a:schemeClr val="tx1"/>
                </a:solidFill>
              </a:rPr>
              <a:t>elease(</a:t>
            </a:r>
            <a:r>
              <a:rPr lang="en-US" sz="1200" dirty="0" err="1" smtClean="0">
                <a:solidFill>
                  <a:schemeClr val="tx1"/>
                </a:solidFill>
              </a:rPr>
              <a:t>rem_lk</a:t>
            </a:r>
            <a:r>
              <a:rPr lang="en-US" sz="1200" dirty="0" smtClean="0">
                <a:solidFill>
                  <a:schemeClr val="tx1"/>
                </a:solidFill>
              </a:rPr>
              <a:t>);</a:t>
            </a:r>
            <a:endParaRPr lang="en-GB" sz="1200" dirty="0" err="1" smtClean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>
            <a:stCxn id="29" idx="3"/>
            <a:endCxn id="6" idx="1"/>
          </p:cNvCxnSpPr>
          <p:nvPr/>
        </p:nvCxnSpPr>
        <p:spPr>
          <a:xfrm>
            <a:off x="3706795" y="3944699"/>
            <a:ext cx="221804" cy="25097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 bwMode="gray">
          <a:xfrm>
            <a:off x="2240738" y="3205114"/>
            <a:ext cx="1036948" cy="33936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endParaRPr lang="en-GB" dirty="0" err="1" smtClean="0"/>
          </a:p>
        </p:txBody>
      </p:sp>
      <p:sp>
        <p:nvSpPr>
          <p:cNvPr id="35" name="Rounded Rectangular Callout 34"/>
          <p:cNvSpPr/>
          <p:nvPr/>
        </p:nvSpPr>
        <p:spPr bwMode="gray">
          <a:xfrm>
            <a:off x="725863" y="3016578"/>
            <a:ext cx="1324576" cy="841338"/>
          </a:xfrm>
          <a:prstGeom prst="wedgeRoundRectCallout">
            <a:avLst>
              <a:gd name="adj1" fmla="val 64601"/>
              <a:gd name="adj2" fmla="val -9302"/>
              <a:gd name="adj3" fmla="val 16667"/>
            </a:avLst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9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Profile shows this line executes for 60% of the time</a:t>
            </a:r>
            <a:endParaRPr lang="en-GB" sz="1200" dirty="0" err="1" smtClean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 bwMode="gray">
          <a:xfrm>
            <a:off x="816429" y="4949063"/>
            <a:ext cx="4257229" cy="1201366"/>
          </a:xfrm>
          <a:prstGeom prst="round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b="1" dirty="0" smtClean="0">
                <a:solidFill>
                  <a:schemeClr val="tx1"/>
                </a:solidFill>
              </a:rPr>
              <a:t>Cause not known! </a:t>
            </a:r>
            <a:r>
              <a:rPr lang="en-US" dirty="0" smtClean="0">
                <a:solidFill>
                  <a:schemeClr val="tx1"/>
                </a:solidFill>
              </a:rPr>
              <a:t>Is it due to in-efficient lock implementation, over provisioning of network bandwidth, etc.?</a:t>
            </a:r>
            <a:endParaRPr lang="en-GB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43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29" grpId="0" animBg="1"/>
      <p:bldP spid="34" grpId="0" animBg="1"/>
      <p:bldP spid="35" grpId="0" animBg="1"/>
      <p:bldP spid="3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Our Work</a:t>
            </a:r>
            <a:endParaRPr lang="en-GB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38345"/>
            <a:ext cx="10972798" cy="4648272"/>
          </a:xfrm>
        </p:spPr>
        <p:txBody>
          <a:bodyPr/>
          <a:lstStyle/>
          <a:p>
            <a:pPr algn="just"/>
            <a:r>
              <a:rPr lang="en-US" sz="2400" b="1" dirty="0" smtClean="0"/>
              <a:t>Goal:</a:t>
            </a:r>
            <a:r>
              <a:rPr lang="en-US" sz="2400" dirty="0" smtClean="0"/>
              <a:t> A tool to monitor inter-node data movement in exascale systems and offer performance insights at application source-code level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 smtClean="0"/>
              <a:t>Approach:</a:t>
            </a:r>
            <a:r>
              <a:rPr lang="en-US" sz="2400" dirty="0" smtClean="0"/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Sample message flow through each network component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Log samples to a known location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Reconstruct the flow of packets in a post-mortem pass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Attribute sampled path and observed delays to application source code in its full calling context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67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Approach Overview</a:t>
            </a:r>
            <a:endParaRPr lang="en-GB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436758"/>
            <a:ext cx="10972798" cy="2660698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Sample </a:t>
            </a:r>
            <a:r>
              <a:rPr lang="en-US" sz="2400" dirty="0" smtClean="0"/>
              <a:t>message flow </a:t>
            </a:r>
            <a:r>
              <a:rPr lang="en-US" sz="2400" dirty="0" smtClean="0"/>
              <a:t>and log </a:t>
            </a:r>
            <a:r>
              <a:rPr lang="en-US" sz="2400" dirty="0" smtClean="0"/>
              <a:t>information at </a:t>
            </a:r>
            <a:r>
              <a:rPr lang="en-US" sz="2400" dirty="0" smtClean="0"/>
              <a:t>a known location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From the logs, reconstruct the flow of packets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Compute performance metrics and attribute them to the complete calling context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27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794657"/>
          </a:xfrm>
        </p:spPr>
        <p:txBody>
          <a:bodyPr/>
          <a:lstStyle/>
          <a:p>
            <a:r>
              <a:rPr lang="en-US" sz="4800" dirty="0" smtClean="0"/>
              <a:t>Logging Packet Information</a:t>
            </a:r>
            <a:endParaRPr lang="en-GB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467922"/>
            <a:ext cx="10972798" cy="4715164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Software(Profiler) sets a “monitor” bit at the message/command granularity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NIC hardware selects a packet from the payload set the PM bit and logs information about the packet</a:t>
            </a:r>
            <a:endParaRPr lang="en-US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Every switch logs information about a packet if the PM bit is set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Performance data: packet id, source, destination, arrival time, departure time, next component id(if any)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For the initial implementation, logging will be to a per-component file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600" dirty="0" smtClean="0"/>
              <a:t>Subsequent enhancement would model this as logging to a on-chip circular buffer; an independent hardware component will simulate periodic draining of logs from the buffer to a server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32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799" cy="1936016"/>
          </a:xfrm>
        </p:spPr>
        <p:txBody>
          <a:bodyPr/>
          <a:lstStyle/>
          <a:p>
            <a:r>
              <a:rPr lang="en-US" sz="4400" dirty="0" smtClean="0"/>
              <a:t>Reconstructing Packet Path and Metrics</a:t>
            </a:r>
            <a:endParaRPr lang="en-GB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914237"/>
            <a:ext cx="10972798" cy="3626584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Do a post mortem pass over logs from all components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Use packet id, next component id to reconstruct the path from the source to the destination for each sample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600" dirty="0" smtClean="0"/>
              <a:t>Within a specific time window packet id will be unique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Extract performance metrics per-component for every path for each sample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600" dirty="0" smtClean="0"/>
              <a:t>Injection delay, queuing delay, responder delay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86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9742714" cy="1936016"/>
          </a:xfrm>
        </p:spPr>
        <p:txBody>
          <a:bodyPr/>
          <a:lstStyle/>
          <a:p>
            <a:r>
              <a:rPr lang="en-US" sz="4800" dirty="0" smtClean="0"/>
              <a:t>Attributing Performance Metrics</a:t>
            </a:r>
            <a:endParaRPr lang="en-GB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620321"/>
            <a:ext cx="10972798" cy="41382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Attribute performance metrics to application calling context(How? Currently unknown)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Metrics can be reported in two ways: profile view, trace 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Profile view – For each calling context compute the min, </a:t>
            </a:r>
            <a:r>
              <a:rPr lang="en-US" sz="2400" dirty="0" err="1" smtClean="0"/>
              <a:t>avg</a:t>
            </a:r>
            <a:r>
              <a:rPr lang="en-US" sz="2400" dirty="0" smtClean="0"/>
              <a:t> and max of the total times, hops and delays at source and destination, out of credit, aggregate delay in switches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Trace view – For each sample, generate a time series of the CPU-side calling context and the detailed information of the flow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22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79" y="3091543"/>
            <a:ext cx="9252064" cy="794656"/>
          </a:xfrm>
        </p:spPr>
        <p:txBody>
          <a:bodyPr/>
          <a:lstStyle/>
          <a:p>
            <a:pPr algn="ctr"/>
            <a:r>
              <a:rPr lang="en-US" dirty="0" smtClean="0"/>
              <a:t>Simulation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96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799" cy="843314"/>
          </a:xfrm>
        </p:spPr>
        <p:txBody>
          <a:bodyPr/>
          <a:lstStyle/>
          <a:p>
            <a:r>
              <a:rPr lang="en-US" dirty="0" smtClean="0"/>
              <a:t>SST/Macro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179266"/>
            <a:ext cx="10972798" cy="4613188"/>
          </a:xfrm>
        </p:spPr>
        <p:txBody>
          <a:bodyPr/>
          <a:lstStyle/>
          <a:p>
            <a:pPr algn="just"/>
            <a:r>
              <a:rPr lang="en-US" sz="2400" dirty="0" smtClean="0"/>
              <a:t>Structural Simulation Toolkit – macroscale implementation</a:t>
            </a:r>
          </a:p>
          <a:p>
            <a:pPr algn="just"/>
            <a:r>
              <a:rPr lang="en-US" sz="2400" b="1" dirty="0" smtClean="0"/>
              <a:t>Pros: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Emphasize coarse grain approximations over accuracy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Perform analysis of varying network design parameters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Model realistic applications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Easily extensible code base</a:t>
            </a:r>
            <a:endParaRPr lang="en-US" sz="2400" dirty="0"/>
          </a:p>
          <a:p>
            <a:pPr algn="just"/>
            <a:r>
              <a:rPr lang="en-US" sz="2400" b="1" dirty="0" smtClean="0"/>
              <a:t>Cons: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Moderate accuracy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Does not scale well over large </a:t>
            </a:r>
            <a:r>
              <a:rPr lang="en-US" sz="2400" dirty="0" smtClean="0"/>
              <a:t>programs (&gt; 15K end points)</a:t>
            </a:r>
            <a:endParaRPr lang="en-US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GB" smtClean="0"/>
              <a:t>8</a:t>
            </a:fld>
            <a:endParaRPr lang="en-GB"/>
          </a:p>
        </p:txBody>
      </p:sp>
      <p:sp>
        <p:nvSpPr>
          <p:cNvPr id="6" name="Rounded Rectangle 5"/>
          <p:cNvSpPr/>
          <p:nvPr/>
        </p:nvSpPr>
        <p:spPr bwMode="gray">
          <a:xfrm>
            <a:off x="840259" y="3525795"/>
            <a:ext cx="7628238" cy="832021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endParaRPr lang="en-GB" dirty="0" err="1" smtClean="0"/>
          </a:p>
        </p:txBody>
      </p:sp>
      <p:sp>
        <p:nvSpPr>
          <p:cNvPr id="7" name="Rounded Rectangle 6"/>
          <p:cNvSpPr/>
          <p:nvPr/>
        </p:nvSpPr>
        <p:spPr bwMode="gray">
          <a:xfrm>
            <a:off x="8859412" y="3525965"/>
            <a:ext cx="2594156" cy="832022"/>
          </a:xfrm>
          <a:prstGeom prst="round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b="1" dirty="0" smtClean="0">
                <a:solidFill>
                  <a:schemeClr val="tx1"/>
                </a:solidFill>
              </a:rPr>
              <a:t>Ideal candidate for performance analysis experiments</a:t>
            </a:r>
            <a:endParaRPr lang="en-GB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69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799" cy="813847"/>
          </a:xfrm>
        </p:spPr>
        <p:txBody>
          <a:bodyPr/>
          <a:lstStyle/>
          <a:p>
            <a:r>
              <a:rPr lang="en-US" dirty="0" smtClean="0"/>
              <a:t>SST/Macro Software Stack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 Use Only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GB" smtClean="0"/>
              <a:t>9</a:t>
            </a:fld>
            <a:endParaRPr lang="en-GB"/>
          </a:p>
        </p:txBody>
      </p:sp>
      <p:sp>
        <p:nvSpPr>
          <p:cNvPr id="6" name="Rounded Rectangle 5"/>
          <p:cNvSpPr/>
          <p:nvPr/>
        </p:nvSpPr>
        <p:spPr bwMode="gray">
          <a:xfrm>
            <a:off x="3888336" y="1939895"/>
            <a:ext cx="3614871" cy="75203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Application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gray">
          <a:xfrm>
            <a:off x="3888336" y="2717561"/>
            <a:ext cx="3614871" cy="6751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MPI Library API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 bwMode="gray">
          <a:xfrm>
            <a:off x="3888336" y="3408008"/>
            <a:ext cx="3614871" cy="6751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SSTMAC MPI </a:t>
            </a:r>
            <a:r>
              <a:rPr lang="en-US" dirty="0" err="1" smtClean="0">
                <a:solidFill>
                  <a:schemeClr val="tx1"/>
                </a:solidFill>
              </a:rPr>
              <a:t>Impl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 bwMode="gray">
          <a:xfrm>
            <a:off x="3888335" y="4102047"/>
            <a:ext cx="3614871" cy="67511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SSTMAC OS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 bwMode="gray">
          <a:xfrm>
            <a:off x="3888334" y="4812228"/>
            <a:ext cx="3614871" cy="6751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endParaRPr lang="en-GB" dirty="0" err="1" smtClean="0"/>
          </a:p>
        </p:txBody>
      </p:sp>
      <p:sp>
        <p:nvSpPr>
          <p:cNvPr id="11" name="Rounded Rectangle 10"/>
          <p:cNvSpPr/>
          <p:nvPr/>
        </p:nvSpPr>
        <p:spPr bwMode="gray">
          <a:xfrm>
            <a:off x="3982604" y="5128844"/>
            <a:ext cx="858103" cy="3035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NIC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 bwMode="gray">
          <a:xfrm>
            <a:off x="6185332" y="5128844"/>
            <a:ext cx="1252458" cy="30667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Processor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 bwMode="gray">
          <a:xfrm>
            <a:off x="4981579" y="5128979"/>
            <a:ext cx="1071778" cy="30654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Memory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 bwMode="gray">
          <a:xfrm>
            <a:off x="3888335" y="5521596"/>
            <a:ext cx="1626346" cy="5869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Network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15" name="Curved Right Arrow 14"/>
          <p:cNvSpPr/>
          <p:nvPr/>
        </p:nvSpPr>
        <p:spPr bwMode="gray">
          <a:xfrm>
            <a:off x="3497347" y="2224725"/>
            <a:ext cx="348791" cy="923827"/>
          </a:xfrm>
          <a:prstGeom prst="curvedRightArrow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 bwMode="gray">
          <a:xfrm>
            <a:off x="1350292" y="2356701"/>
            <a:ext cx="2104857" cy="530363"/>
          </a:xfrm>
          <a:prstGeom prst="round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Application makes an MPI call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17" name="Curved Right Arrow 16"/>
          <p:cNvSpPr/>
          <p:nvPr/>
        </p:nvSpPr>
        <p:spPr bwMode="gray">
          <a:xfrm>
            <a:off x="3497347" y="3026003"/>
            <a:ext cx="348791" cy="838987"/>
          </a:xfrm>
          <a:prstGeom prst="curvedRightArrow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 bwMode="gray">
          <a:xfrm>
            <a:off x="1350291" y="3142826"/>
            <a:ext cx="2104857" cy="530363"/>
          </a:xfrm>
          <a:prstGeom prst="round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Call is intercepted by SST MPI API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19" name="Curved Right Arrow 18"/>
          <p:cNvSpPr/>
          <p:nvPr/>
        </p:nvSpPr>
        <p:spPr bwMode="gray">
          <a:xfrm>
            <a:off x="3492408" y="4392734"/>
            <a:ext cx="348791" cy="971118"/>
          </a:xfrm>
          <a:prstGeom prst="curvedRightArrow">
            <a:avLst>
              <a:gd name="adj1" fmla="val 25000"/>
              <a:gd name="adj2" fmla="val 36379"/>
              <a:gd name="adj3" fmla="val 25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 bwMode="gray">
          <a:xfrm>
            <a:off x="1350291" y="4481057"/>
            <a:ext cx="2094982" cy="816806"/>
          </a:xfrm>
          <a:prstGeom prst="round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0"/>
              </a:spcBef>
            </a:pPr>
            <a:r>
              <a:rPr lang="en-US" dirty="0" smtClean="0">
                <a:solidFill>
                  <a:schemeClr val="tx1"/>
                </a:solidFill>
              </a:rPr>
              <a:t>OS passes the message to NIC and blocks</a:t>
            </a:r>
            <a:endParaRPr lang="en-GB" dirty="0" err="1" smtClean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81579" y="4827004"/>
            <a:ext cx="1600200" cy="3000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900"/>
              </a:spcBef>
            </a:pPr>
            <a:r>
              <a:rPr lang="en-US" dirty="0" smtClean="0"/>
              <a:t>Node hardware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142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2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E_Standard_Arial_16x9_v2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accent1"/>
        </a:solidFill>
        <a:ln w="19050">
          <a:noFill/>
        </a:ln>
      </a:spPr>
      <a:bodyPr rtlCol="0" anchor="ctr"/>
      <a:lstStyle>
        <a:defPPr algn="ctr">
          <a:spcBef>
            <a:spcPts val="900"/>
          </a:spcBef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spcBef>
            <a:spcPts val="900"/>
          </a:spcBef>
          <a:defRPr dirty="0"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Presentation9" id="{7D16DDCF-D1AF-4DA6-87D9-E8CC047C340D}" vid="{A371EE5C-E585-41FD-8C1E-698EA10C12B3}"/>
    </a:ext>
  </a:extLst>
</a:theme>
</file>

<file path=ppt/theme/theme2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524A0A7EA0F2499A591CE5F56267E4" ma:contentTypeVersion="0" ma:contentTypeDescription="Create a new document." ma:contentTypeScope="" ma:versionID="457f5145a7e35dba3f05b09b3a74588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C43F78A-3D54-46F8-B83D-84AA9716A1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359F4CB-29F6-4445-8374-318811C662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8F50FB-24EB-4417-B7E4-F4DA7F6B595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1175</TotalTime>
  <Words>930</Words>
  <Application>Microsoft Office PowerPoint</Application>
  <PresentationFormat>Widescreen</PresentationFormat>
  <Paragraphs>193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Arial</vt:lpstr>
      <vt:lpstr>HPE_Standard_Arial_16x9_v2</vt:lpstr>
      <vt:lpstr>Performance Monitoring of the Network</vt:lpstr>
      <vt:lpstr>Performance Monitoring is Necessary</vt:lpstr>
      <vt:lpstr>Approach Overview</vt:lpstr>
      <vt:lpstr>Logging Packet Information</vt:lpstr>
      <vt:lpstr>Reconstructing Packet Path and Metrics</vt:lpstr>
      <vt:lpstr>Attributing Performance Metrics</vt:lpstr>
      <vt:lpstr>Simulation Infrastructure</vt:lpstr>
      <vt:lpstr>SST/Macro</vt:lpstr>
      <vt:lpstr>SST/Macro Software Stack</vt:lpstr>
      <vt:lpstr>SST/Macro Software Stack</vt:lpstr>
      <vt:lpstr>SST/Macro Network</vt:lpstr>
      <vt:lpstr>Abstract Machine Model</vt:lpstr>
      <vt:lpstr>Packet flow model</vt:lpstr>
      <vt:lpstr>Topologies</vt:lpstr>
      <vt:lpstr>SST/Macro Usage</vt:lpstr>
      <vt:lpstr>Validation</vt:lpstr>
      <vt:lpstr>Test scenarios</vt:lpstr>
      <vt:lpstr>Thank You</vt:lpstr>
      <vt:lpstr>BACKUP</vt:lpstr>
      <vt:lpstr>State of the Art</vt:lpstr>
      <vt:lpstr>Our Work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Perry, Paula</dc:creator>
  <cp:lastModifiedBy>Yoga, Adarsh</cp:lastModifiedBy>
  <cp:revision>354</cp:revision>
  <cp:lastPrinted>2015-09-29T23:07:15Z</cp:lastPrinted>
  <dcterms:created xsi:type="dcterms:W3CDTF">2015-09-24T15:59:28Z</dcterms:created>
  <dcterms:modified xsi:type="dcterms:W3CDTF">2017-06-05T21:49:17Z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2289701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D6.0.7</vt:lpwstr>
  </property>
  <property fmtid="{D5CDD505-2E9C-101B-9397-08002B2CF9AE}" pid="5" name="ContentTypeId">
    <vt:lpwstr>0x010100F6524A0A7EA0F2499A591CE5F56267E4</vt:lpwstr>
  </property>
</Properties>
</file>