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75" r:id="rId5"/>
    <p:sldId id="376" r:id="rId6"/>
    <p:sldId id="379" r:id="rId7"/>
    <p:sldId id="380" r:id="rId8"/>
    <p:sldId id="382" r:id="rId9"/>
    <p:sldId id="383" r:id="rId10"/>
    <p:sldId id="378" r:id="rId11"/>
    <p:sldId id="384" r:id="rId12"/>
    <p:sldId id="387" r:id="rId13"/>
    <p:sldId id="388" r:id="rId14"/>
    <p:sldId id="390" r:id="rId15"/>
    <p:sldId id="391" r:id="rId16"/>
    <p:sldId id="392" r:id="rId17"/>
    <p:sldId id="393" r:id="rId18"/>
    <p:sldId id="385" r:id="rId19"/>
    <p:sldId id="395" r:id="rId20"/>
    <p:sldId id="394" r:id="rId21"/>
    <p:sldId id="386" r:id="rId22"/>
    <p:sldId id="397" r:id="rId23"/>
    <p:sldId id="396" r:id="rId24"/>
    <p:sldId id="398" r:id="rId25"/>
    <p:sldId id="399" r:id="rId26"/>
  </p:sldIdLst>
  <p:sldSz cx="12192000" cy="6858000"/>
  <p:notesSz cx="7010400" cy="92964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6441" autoAdjust="0"/>
  </p:normalViewPr>
  <p:slideViewPr>
    <p:cSldViewPr snapToGrid="0">
      <p:cViewPr varScale="1">
        <p:scale>
          <a:sx n="112" d="100"/>
          <a:sy n="112" d="100"/>
        </p:scale>
        <p:origin x="438" y="10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16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8/13/2017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0050" y="387350"/>
            <a:ext cx="4651375" cy="26162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/>
            </a:lvl1pPr>
          </a:lstStyle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36576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permits the coarse-grained study of distributed-memory applications.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large, system-level experiments with thousands of network endpoints, high-accuracy cycle-accurate simulation is not possible, or at least not convenient. Simulation requires coarse-grained approximations to be practical.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1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permits the coarse-grained study of distributed-memory applications.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large, system-level experiments with thousands of network endpoints, high-accuracy cycle-accurate simulation is not possible, or at least not convenient. Simulation requires coarse-grained approximations to be practical.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permits the coarse-grained study of distributed-memory applications.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large, system-level experiments with thousands of network endpoints, high-accuracy cycle-accurate simulation is not possible, or at least not convenient. Simulation requires coarse-grained approximations to be practical.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4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permits the coarse-grained study of distributed-memory applications.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large, system-level experiments with thousands of network endpoints, high-accuracy cycle-accurate simulation is not possible, or at least not convenient. Simulation requires coarse-grained approximations to be practical.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7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permits the coarse-grained study of distributed-memory applications.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large, system-level experiments with thousands of network endpoints, high-accuracy cycle-accurate simulation is not possible, or at least not convenient. Simulation requires coarse-grained approximations to be practical.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3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9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099144"/>
            <a:ext cx="8229600" cy="2015656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237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3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398295"/>
            <a:ext cx="3657600" cy="2281989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990599"/>
            <a:ext cx="10241280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2" y="1600885"/>
            <a:ext cx="1024128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72" y="2539057"/>
            <a:ext cx="4254656" cy="17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0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571746"/>
            <a:ext cx="10972800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3149201"/>
            <a:ext cx="1097280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5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5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2800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280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5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5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324" y="6426104"/>
            <a:ext cx="1120073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68" r:id="rId11"/>
    <p:sldLayoutId id="2147483669" r:id="rId12"/>
    <p:sldLayoutId id="2147483654" r:id="rId13"/>
    <p:sldLayoutId id="2147483679" r:id="rId14"/>
    <p:sldLayoutId id="2147483655" r:id="rId15"/>
    <p:sldLayoutId id="2147483652" r:id="rId16"/>
    <p:sldLayoutId id="2147483721" r:id="rId17"/>
    <p:sldLayoutId id="2147483653" r:id="rId18"/>
    <p:sldLayoutId id="2147483670" r:id="rId19"/>
    <p:sldLayoutId id="2147483671" r:id="rId20"/>
    <p:sldLayoutId id="2147483672" r:id="rId21"/>
    <p:sldLayoutId id="2147483673" r:id="rId22"/>
    <p:sldLayoutId id="2147483656" r:id="rId23"/>
    <p:sldLayoutId id="2147483674" r:id="rId24"/>
    <p:sldLayoutId id="2147483657" r:id="rId25"/>
    <p:sldLayoutId id="2147483675" r:id="rId26"/>
    <p:sldLayoutId id="2147483676" r:id="rId27"/>
    <p:sldLayoutId id="2147483677" r:id="rId28"/>
    <p:sldLayoutId id="2147483678" r:id="rId29"/>
    <p:sldLayoutId id="214748371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2099144"/>
            <a:ext cx="9510352" cy="2015656"/>
          </a:xfrm>
        </p:spPr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Analysis of Interconnection Networks with Source-Code Attribution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Adarsh </a:t>
            </a:r>
            <a:r>
              <a:rPr lang="en-US" dirty="0" smtClean="0"/>
              <a:t>Yoga and Milind </a:t>
            </a:r>
            <a:r>
              <a:rPr lang="en-US" dirty="0" smtClean="0"/>
              <a:t>Chabbi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r>
              <a:rPr lang="en-US" dirty="0" smtClean="0"/>
              <a:t> August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690517" cy="762000"/>
          </a:xfrm>
        </p:spPr>
        <p:txBody>
          <a:bodyPr/>
          <a:lstStyle/>
          <a:p>
            <a:r>
              <a:rPr lang="en-US" sz="4800" dirty="0" smtClean="0"/>
              <a:t>Node-side Stats Collection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578004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Software profiler selects a message at random and marks it to be tracked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Both source and destination nodes collect stats for a marked message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Stats</a:t>
            </a:r>
            <a:r>
              <a:rPr lang="en-US" sz="2600" dirty="0" smtClean="0"/>
              <a:t>: source node id, destination node id, message id, departure time/arrival time, application side calling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10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gray">
          <a:xfrm>
            <a:off x="6629597" y="2833601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Source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0997523" y="2839594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344652" y="2681671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6867" y="2681671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0"/>
            <a:endCxn id="19" idx="3"/>
          </p:cNvCxnSpPr>
          <p:nvPr/>
        </p:nvCxnSpPr>
        <p:spPr>
          <a:xfrm>
            <a:off x="8939012" y="2361631"/>
            <a:ext cx="663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0"/>
            <a:endCxn id="21" idx="3"/>
          </p:cNvCxnSpPr>
          <p:nvPr/>
        </p:nvCxnSpPr>
        <p:spPr>
          <a:xfrm flipV="1">
            <a:off x="8939012" y="3937755"/>
            <a:ext cx="663495" cy="2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20" idx="4"/>
          </p:cNvCxnSpPr>
          <p:nvPr/>
        </p:nvCxnSpPr>
        <p:spPr>
          <a:xfrm>
            <a:off x="7543997" y="3107921"/>
            <a:ext cx="366315" cy="51211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5"/>
            <a:endCxn id="7" idx="1"/>
          </p:cNvCxnSpPr>
          <p:nvPr/>
        </p:nvCxnSpPr>
        <p:spPr>
          <a:xfrm flipV="1">
            <a:off x="10631207" y="3113914"/>
            <a:ext cx="366316" cy="50380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/>
        </p:nvSpPr>
        <p:spPr bwMode="gray">
          <a:xfrm>
            <a:off x="7750292" y="2041591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9" name="Hexagon 18"/>
          <p:cNvSpPr/>
          <p:nvPr/>
        </p:nvSpPr>
        <p:spPr bwMode="gray">
          <a:xfrm>
            <a:off x="9602507" y="2041591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20" name="Hexagon 19"/>
          <p:cNvSpPr/>
          <p:nvPr/>
        </p:nvSpPr>
        <p:spPr bwMode="gray">
          <a:xfrm>
            <a:off x="7750292" y="3620031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21" name="Hexagon 20"/>
          <p:cNvSpPr/>
          <p:nvPr/>
        </p:nvSpPr>
        <p:spPr bwMode="gray">
          <a:xfrm>
            <a:off x="9602507" y="3617715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33" name="Vertical Scroll 32"/>
          <p:cNvSpPr/>
          <p:nvPr/>
        </p:nvSpPr>
        <p:spPr bwMode="gray">
          <a:xfrm>
            <a:off x="6581333" y="3979903"/>
            <a:ext cx="1034374" cy="1110390"/>
          </a:xfrm>
          <a:prstGeom prst="verticalScroll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 log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34" name="Vertical Scroll 33"/>
          <p:cNvSpPr/>
          <p:nvPr/>
        </p:nvSpPr>
        <p:spPr bwMode="gray">
          <a:xfrm>
            <a:off x="10937535" y="3979903"/>
            <a:ext cx="1034374" cy="1110390"/>
          </a:xfrm>
          <a:prstGeom prst="verticalScroll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 log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 bwMode="gray">
          <a:xfrm>
            <a:off x="6965851" y="3396309"/>
            <a:ext cx="274320" cy="548640"/>
          </a:xfrm>
          <a:prstGeom prst="down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37" name="Down Arrow 36"/>
          <p:cNvSpPr/>
          <p:nvPr/>
        </p:nvSpPr>
        <p:spPr bwMode="gray">
          <a:xfrm>
            <a:off x="11328776" y="3396309"/>
            <a:ext cx="274320" cy="548640"/>
          </a:xfrm>
          <a:prstGeom prst="down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20939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1121736" cy="762000"/>
          </a:xfrm>
        </p:spPr>
        <p:txBody>
          <a:bodyPr/>
          <a:lstStyle/>
          <a:p>
            <a:r>
              <a:rPr lang="en-US" sz="4800" dirty="0"/>
              <a:t>NIC and Network-side </a:t>
            </a:r>
            <a:r>
              <a:rPr lang="en-US" sz="4800" dirty="0" smtClean="0"/>
              <a:t>Stats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5780048" cy="46150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For a marked message, NIC hardware selects one among N packets and sets PM bit in header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Could select more than one packet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NIC and switch collect stats for the packet if PM bit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 smtClean="0"/>
              <a:t>Stats</a:t>
            </a:r>
            <a:r>
              <a:rPr lang="en-US" sz="2600" dirty="0" smtClean="0"/>
              <a:t>: </a:t>
            </a:r>
            <a:r>
              <a:rPr lang="en-US" sz="2600" dirty="0"/>
              <a:t>output </a:t>
            </a:r>
            <a:r>
              <a:rPr lang="en-US" sz="2600" dirty="0" smtClean="0"/>
              <a:t>port, arrival time, departure time, buffer size, credits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gray">
          <a:xfrm>
            <a:off x="6389649" y="2833601"/>
            <a:ext cx="1154348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Source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0997522" y="2839594"/>
            <a:ext cx="1051559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344652" y="2681671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6867" y="2681671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0"/>
            <a:endCxn id="19" idx="3"/>
          </p:cNvCxnSpPr>
          <p:nvPr/>
        </p:nvCxnSpPr>
        <p:spPr>
          <a:xfrm>
            <a:off x="8939012" y="2361631"/>
            <a:ext cx="663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0"/>
            <a:endCxn id="21" idx="3"/>
          </p:cNvCxnSpPr>
          <p:nvPr/>
        </p:nvCxnSpPr>
        <p:spPr>
          <a:xfrm flipV="1">
            <a:off x="8939012" y="3937755"/>
            <a:ext cx="663495" cy="2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20" idx="4"/>
          </p:cNvCxnSpPr>
          <p:nvPr/>
        </p:nvCxnSpPr>
        <p:spPr>
          <a:xfrm>
            <a:off x="7543997" y="3107921"/>
            <a:ext cx="366315" cy="51211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5"/>
            <a:endCxn id="7" idx="1"/>
          </p:cNvCxnSpPr>
          <p:nvPr/>
        </p:nvCxnSpPr>
        <p:spPr>
          <a:xfrm flipV="1">
            <a:off x="10631207" y="3113914"/>
            <a:ext cx="366315" cy="50380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/>
        </p:nvSpPr>
        <p:spPr bwMode="gray">
          <a:xfrm>
            <a:off x="7750292" y="2041591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9" name="Hexagon 18"/>
          <p:cNvSpPr/>
          <p:nvPr/>
        </p:nvSpPr>
        <p:spPr bwMode="gray">
          <a:xfrm>
            <a:off x="9602507" y="2041591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20" name="Hexagon 19"/>
          <p:cNvSpPr/>
          <p:nvPr/>
        </p:nvSpPr>
        <p:spPr bwMode="gray">
          <a:xfrm>
            <a:off x="7750292" y="3620031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21" name="Hexagon 20"/>
          <p:cNvSpPr/>
          <p:nvPr/>
        </p:nvSpPr>
        <p:spPr bwMode="gray">
          <a:xfrm>
            <a:off x="9602507" y="3617715"/>
            <a:ext cx="1188720" cy="64008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33" name="Vertical Scroll 32"/>
          <p:cNvSpPr/>
          <p:nvPr/>
        </p:nvSpPr>
        <p:spPr bwMode="gray">
          <a:xfrm>
            <a:off x="6581333" y="3979903"/>
            <a:ext cx="1034374" cy="1110390"/>
          </a:xfrm>
          <a:prstGeom prst="verticalScroll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Nic log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34" name="Vertical Scroll 33"/>
          <p:cNvSpPr/>
          <p:nvPr/>
        </p:nvSpPr>
        <p:spPr bwMode="gray">
          <a:xfrm>
            <a:off x="10937535" y="3979903"/>
            <a:ext cx="1034374" cy="1110390"/>
          </a:xfrm>
          <a:prstGeom prst="verticalScroll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Nic log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7353603" y="2972842"/>
            <a:ext cx="197427" cy="322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gray">
          <a:xfrm rot="1026585">
            <a:off x="7179916" y="3289716"/>
            <a:ext cx="274320" cy="685800"/>
          </a:xfrm>
          <a:prstGeom prst="down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25" name="Rectangle 24"/>
          <p:cNvSpPr/>
          <p:nvPr/>
        </p:nvSpPr>
        <p:spPr bwMode="gray">
          <a:xfrm>
            <a:off x="10997523" y="2966642"/>
            <a:ext cx="197427" cy="322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>
                <a:solidFill>
                  <a:schemeClr val="tx1"/>
                </a:solidFill>
              </a:rPr>
              <a:t>NIC</a:t>
            </a:r>
            <a:endParaRPr lang="en-GB" sz="600" b="1" dirty="0" err="1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gray">
          <a:xfrm rot="20586355">
            <a:off x="11091250" y="3296688"/>
            <a:ext cx="274320" cy="685800"/>
          </a:xfrm>
          <a:prstGeom prst="down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29" name="Vertical Scroll 28"/>
          <p:cNvSpPr/>
          <p:nvPr/>
        </p:nvSpPr>
        <p:spPr bwMode="gray">
          <a:xfrm>
            <a:off x="7721586" y="5090293"/>
            <a:ext cx="1188720" cy="1097280"/>
          </a:xfrm>
          <a:prstGeom prst="verticalScroll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 log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30" name="Vertical Scroll 29"/>
          <p:cNvSpPr/>
          <p:nvPr/>
        </p:nvSpPr>
        <p:spPr bwMode="gray">
          <a:xfrm>
            <a:off x="9602507" y="5090293"/>
            <a:ext cx="1188720" cy="1097280"/>
          </a:xfrm>
          <a:prstGeom prst="verticalScroll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 log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 bwMode="gray">
          <a:xfrm>
            <a:off x="8207854" y="4260778"/>
            <a:ext cx="274320" cy="822960"/>
          </a:xfrm>
          <a:prstGeom prst="down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32" name="Down Arrow 31"/>
          <p:cNvSpPr/>
          <p:nvPr/>
        </p:nvSpPr>
        <p:spPr bwMode="gray">
          <a:xfrm>
            <a:off x="10077457" y="4260778"/>
            <a:ext cx="274320" cy="822960"/>
          </a:xfrm>
          <a:prstGeom prst="down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36810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1121736" cy="762000"/>
          </a:xfrm>
        </p:spPr>
        <p:txBody>
          <a:bodyPr/>
          <a:lstStyle/>
          <a:p>
            <a:r>
              <a:rPr lang="en-US" sz="4800" dirty="0" smtClean="0"/>
              <a:t>Hardware Extensions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1"/>
            <a:ext cx="10972798" cy="17213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Goal is to minimize time spent in logging performance stats at NIC and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Log to a on-chip circular bounded buffer and a independent hardware component periodically drains logs from the buffer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12</a:t>
            </a:fld>
            <a:endParaRPr lang="en-GB"/>
          </a:p>
        </p:txBody>
      </p:sp>
      <p:sp>
        <p:nvSpPr>
          <p:cNvPr id="28" name="Rectangle 27"/>
          <p:cNvSpPr/>
          <p:nvPr/>
        </p:nvSpPr>
        <p:spPr bwMode="gray">
          <a:xfrm>
            <a:off x="1616578" y="3284710"/>
            <a:ext cx="2473568" cy="16412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36" name="Hexagon 35"/>
          <p:cNvSpPr/>
          <p:nvPr/>
        </p:nvSpPr>
        <p:spPr bwMode="gray">
          <a:xfrm>
            <a:off x="8143501" y="3390629"/>
            <a:ext cx="2581435" cy="122272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 bwMode="gray">
          <a:xfrm>
            <a:off x="4842039" y="5336801"/>
            <a:ext cx="1735015" cy="132621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37" name="Rectangle 36"/>
          <p:cNvSpPr/>
          <p:nvPr/>
        </p:nvSpPr>
        <p:spPr bwMode="gray">
          <a:xfrm>
            <a:off x="3832239" y="3636402"/>
            <a:ext cx="257907" cy="5965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200" b="1" dirty="0">
                <a:solidFill>
                  <a:schemeClr val="tx1"/>
                </a:solidFill>
              </a:rPr>
              <a:t>NIC</a:t>
            </a:r>
            <a:endParaRPr lang="en-GB" sz="1200" b="1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10914" y="4457818"/>
            <a:ext cx="77724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63315" y="4457818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15715" y="4457818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68115" y="4457818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32239" y="4457818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gray">
          <a:xfrm>
            <a:off x="9663476" y="4031530"/>
            <a:ext cx="77724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815877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968277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120677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284801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 bwMode="gray">
          <a:xfrm>
            <a:off x="1828772" y="4117047"/>
            <a:ext cx="1030451" cy="715533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DRAINER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>
            <a:stCxn id="26" idx="3"/>
            <a:endCxn id="11" idx="1"/>
          </p:cNvCxnSpPr>
          <p:nvPr/>
        </p:nvCxnSpPr>
        <p:spPr>
          <a:xfrm>
            <a:off x="2859223" y="4474814"/>
            <a:ext cx="351691" cy="1658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6" idx="2"/>
            <a:endCxn id="9" idx="0"/>
          </p:cNvCxnSpPr>
          <p:nvPr/>
        </p:nvCxnSpPr>
        <p:spPr>
          <a:xfrm rot="16200000" flipH="1">
            <a:off x="3553626" y="3622951"/>
            <a:ext cx="946292" cy="33655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7" idx="2"/>
          </p:cNvCxnSpPr>
          <p:nvPr/>
        </p:nvCxnSpPr>
        <p:spPr>
          <a:xfrm flipH="1">
            <a:off x="3961192" y="4232991"/>
            <a:ext cx="1" cy="224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33665" y="3325691"/>
            <a:ext cx="703385" cy="2696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NODE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953571" y="3396490"/>
            <a:ext cx="964152" cy="3091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SWITCH</a:t>
            </a:r>
            <a:endParaRPr lang="en-GB" dirty="0"/>
          </a:p>
        </p:txBody>
      </p:sp>
      <p:sp>
        <p:nvSpPr>
          <p:cNvPr id="65" name="Rounded Rectangle 64"/>
          <p:cNvSpPr/>
          <p:nvPr/>
        </p:nvSpPr>
        <p:spPr bwMode="gray">
          <a:xfrm>
            <a:off x="8399986" y="3815124"/>
            <a:ext cx="1030451" cy="715533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DRAINER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>
            <a:stCxn id="65" idx="3"/>
            <a:endCxn id="47" idx="1"/>
          </p:cNvCxnSpPr>
          <p:nvPr/>
        </p:nvCxnSpPr>
        <p:spPr>
          <a:xfrm>
            <a:off x="9430437" y="4172891"/>
            <a:ext cx="233039" cy="415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5" idx="2"/>
            <a:endCxn id="9" idx="0"/>
          </p:cNvCxnSpPr>
          <p:nvPr/>
        </p:nvCxnSpPr>
        <p:spPr>
          <a:xfrm rot="5400000">
            <a:off x="6688273" y="3551932"/>
            <a:ext cx="1248215" cy="32056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exagon 71"/>
          <p:cNvSpPr/>
          <p:nvPr/>
        </p:nvSpPr>
        <p:spPr bwMode="gray">
          <a:xfrm>
            <a:off x="5177564" y="3390629"/>
            <a:ext cx="2581435" cy="122272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gray">
          <a:xfrm>
            <a:off x="6697539" y="4031530"/>
            <a:ext cx="77724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849940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002340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154740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318864" y="4031530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87634" y="3396490"/>
            <a:ext cx="964152" cy="3091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SWITCH</a:t>
            </a:r>
            <a:endParaRPr lang="en-GB" dirty="0"/>
          </a:p>
        </p:txBody>
      </p:sp>
      <p:sp>
        <p:nvSpPr>
          <p:cNvPr id="79" name="Rounded Rectangle 78"/>
          <p:cNvSpPr/>
          <p:nvPr/>
        </p:nvSpPr>
        <p:spPr bwMode="gray">
          <a:xfrm>
            <a:off x="5434049" y="3815124"/>
            <a:ext cx="1030451" cy="715533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DRAINER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>
            <a:stCxn id="79" idx="3"/>
            <a:endCxn id="73" idx="1"/>
          </p:cNvCxnSpPr>
          <p:nvPr/>
        </p:nvCxnSpPr>
        <p:spPr>
          <a:xfrm>
            <a:off x="6464500" y="4172891"/>
            <a:ext cx="233039" cy="415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9" idx="2"/>
            <a:endCxn id="9" idx="0"/>
          </p:cNvCxnSpPr>
          <p:nvPr/>
        </p:nvCxnSpPr>
        <p:spPr>
          <a:xfrm rot="5400000">
            <a:off x="5205304" y="5034900"/>
            <a:ext cx="1248215" cy="2397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ular Callout 89"/>
          <p:cNvSpPr/>
          <p:nvPr/>
        </p:nvSpPr>
        <p:spPr bwMode="gray">
          <a:xfrm>
            <a:off x="2769318" y="5497938"/>
            <a:ext cx="1508737" cy="790992"/>
          </a:xfrm>
          <a:prstGeom prst="wedgeRoundRectCallout">
            <a:avLst>
              <a:gd name="adj1" fmla="val 27299"/>
              <a:gd name="adj2" fmla="val -130086"/>
              <a:gd name="adj3" fmla="val 16667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NIC and switch add logs to the end of buffer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92" name="Rounded Rectangular Callout 91"/>
          <p:cNvSpPr/>
          <p:nvPr/>
        </p:nvSpPr>
        <p:spPr bwMode="gray">
          <a:xfrm>
            <a:off x="9036567" y="4899565"/>
            <a:ext cx="2393433" cy="973697"/>
          </a:xfrm>
          <a:prstGeom prst="wedgeRoundRectCallout">
            <a:avLst>
              <a:gd name="adj1" fmla="val -52677"/>
              <a:gd name="adj2" fmla="val -80570"/>
              <a:gd name="adj3" fmla="val 16667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rainer periodically reads from buffer and write to a collection server (NFS mounted file)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690517" cy="762000"/>
          </a:xfrm>
        </p:spPr>
        <p:txBody>
          <a:bodyPr/>
          <a:lstStyle/>
          <a:p>
            <a:r>
              <a:rPr lang="en-US" sz="4800" dirty="0" smtClean="0"/>
              <a:t>Implementation – SST/Macro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Simulator for large-scale interconnection networks</a:t>
            </a: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Emphasize coarse-grain approximations over accuracy</a:t>
            </a: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Pros: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Modular design; can be easily extended with additional network components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Perform analysis of varying network design </a:t>
            </a:r>
            <a:r>
              <a:rPr lang="en-US" sz="2800" dirty="0" smtClean="0"/>
              <a:t>parameters</a:t>
            </a:r>
            <a:r>
              <a:rPr lang="en-US" sz="2800" dirty="0"/>
              <a:t> </a:t>
            </a:r>
            <a:r>
              <a:rPr lang="en-US" sz="2800" dirty="0" smtClean="0"/>
              <a:t>like machine models, packet flow models and topologies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Model realistic applications using </a:t>
            </a:r>
            <a:r>
              <a:rPr lang="en-US" sz="2800" i="1" dirty="0" smtClean="0"/>
              <a:t>Skeletons</a:t>
            </a:r>
            <a:r>
              <a:rPr lang="en-US" sz="2800" dirty="0" smtClean="0"/>
              <a:t> – MPI communication with limited computation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9366738" cy="762000"/>
          </a:xfrm>
        </p:spPr>
        <p:txBody>
          <a:bodyPr/>
          <a:lstStyle/>
          <a:p>
            <a:r>
              <a:rPr lang="en-US" sz="4800" dirty="0" smtClean="0"/>
              <a:t>SST/Macro for Stats Collection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98918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Extended to </a:t>
            </a:r>
            <a:r>
              <a:rPr lang="en-US" sz="2600" i="1" dirty="0" smtClean="0"/>
              <a:t>Node</a:t>
            </a:r>
            <a:r>
              <a:rPr lang="en-US" sz="2600" dirty="0" smtClean="0"/>
              <a:t> module implementation to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andomly select messages to monitor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Log node side performance statistics</a:t>
            </a: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Implemented the </a:t>
            </a:r>
            <a:r>
              <a:rPr lang="en-US" sz="2600" i="1" dirty="0" smtClean="0"/>
              <a:t>Drainer </a:t>
            </a:r>
            <a:r>
              <a:rPr lang="en-US" sz="2600" dirty="0" smtClean="0"/>
              <a:t>as sub-component of the </a:t>
            </a:r>
            <a:r>
              <a:rPr lang="en-US" sz="2600" i="1" dirty="0" smtClean="0"/>
              <a:t>Node</a:t>
            </a:r>
            <a:r>
              <a:rPr lang="en-US" sz="2600" dirty="0" smtClean="0"/>
              <a:t> and </a:t>
            </a:r>
            <a:r>
              <a:rPr lang="en-US" sz="2600" i="1" dirty="0" smtClean="0"/>
              <a:t>Switch</a:t>
            </a:r>
            <a:r>
              <a:rPr lang="en-US" sz="2600" dirty="0" smtClean="0"/>
              <a:t> module and added buffers to hold the logs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Extended the Nic and the Switch module to collect performance statistics and write to the buffers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Collect machine configuration information that shows how nodes and switches are connected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14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 bwMode="gray">
          <a:xfrm>
            <a:off x="1054809" y="5386995"/>
            <a:ext cx="10527590" cy="82809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r>
              <a:rPr lang="en-US" sz="2800" dirty="0" smtClean="0">
                <a:solidFill>
                  <a:schemeClr val="tx1"/>
                </a:solidFill>
              </a:rPr>
              <a:t>: Set of log files containing performance statistics for monitored packets and machine configuration information</a:t>
            </a:r>
            <a:endParaRPr lang="en-GB" sz="2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762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15</a:t>
            </a:fld>
            <a:endParaRPr lang="en-GB"/>
          </a:p>
        </p:txBody>
      </p:sp>
      <p:sp>
        <p:nvSpPr>
          <p:cNvPr id="6" name="Oval 5"/>
          <p:cNvSpPr/>
          <p:nvPr/>
        </p:nvSpPr>
        <p:spPr bwMode="gray">
          <a:xfrm>
            <a:off x="270435" y="2471705"/>
            <a:ext cx="1652155" cy="8208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Input MPI program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gray">
          <a:xfrm>
            <a:off x="1922590" y="2751458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2579081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Performance Stats Collection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5122987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Path Construction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7678619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Performance Visualization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gray">
          <a:xfrm>
            <a:off x="4478219" y="2747333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2" name="Right Arrow 11"/>
          <p:cNvSpPr/>
          <p:nvPr/>
        </p:nvSpPr>
        <p:spPr bwMode="gray">
          <a:xfrm>
            <a:off x="7022125" y="2747332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3" name="Right Arrow 12"/>
          <p:cNvSpPr/>
          <p:nvPr/>
        </p:nvSpPr>
        <p:spPr bwMode="gray">
          <a:xfrm>
            <a:off x="9577757" y="2747331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4" name="Oval 13"/>
          <p:cNvSpPr/>
          <p:nvPr/>
        </p:nvSpPr>
        <p:spPr bwMode="gray">
          <a:xfrm>
            <a:off x="10223327" y="2471705"/>
            <a:ext cx="1652155" cy="8208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Output graphs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690517" cy="762000"/>
          </a:xfrm>
        </p:spPr>
        <p:txBody>
          <a:bodyPr/>
          <a:lstStyle/>
          <a:p>
            <a:r>
              <a:rPr lang="en-US" sz="4800" dirty="0" smtClean="0"/>
              <a:t>Path Construction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Post mortem pass to identify the path taken by each logged packet and compute delay (and other metrics) at each step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Read all the logs into memory in parallel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Use unordered maps to store per-component configuration information; indexed by port number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Use ordered maps to store per-component performance statistics information; indexed by the time the packet arrived at the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690517" cy="762000"/>
          </a:xfrm>
        </p:spPr>
        <p:txBody>
          <a:bodyPr/>
          <a:lstStyle/>
          <a:p>
            <a:r>
              <a:rPr lang="en-US" sz="4800" dirty="0" smtClean="0"/>
              <a:t>Path Construction Algorithm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17</a:t>
            </a:fld>
            <a:endParaRPr lang="en-GB"/>
          </a:p>
        </p:txBody>
      </p:sp>
      <p:sp>
        <p:nvSpPr>
          <p:cNvPr id="8" name="Vertical Scroll 7"/>
          <p:cNvSpPr/>
          <p:nvPr/>
        </p:nvSpPr>
        <p:spPr bwMode="gray">
          <a:xfrm>
            <a:off x="1631794" y="1997784"/>
            <a:ext cx="1872117" cy="1355016"/>
          </a:xfrm>
          <a:prstGeom prst="verticalScroll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0,i, …,</a:t>
            </a:r>
            <a:r>
              <a:rPr lang="en-US" sz="1200" dirty="0" err="1" smtClean="0">
                <a:solidFill>
                  <a:schemeClr val="tx1"/>
                </a:solidFill>
              </a:rPr>
              <a:t>port,dep</a:t>
            </a:r>
            <a:r>
              <a:rPr lang="en-US" sz="1200" dirty="0" smtClean="0">
                <a:solidFill>
                  <a:schemeClr val="tx1"/>
                </a:solidFill>
              </a:rPr>
              <a:t> time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6836" y="1664678"/>
            <a:ext cx="1147717" cy="3331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Node log 0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 bwMode="gray">
          <a:xfrm>
            <a:off x="1472389" y="2675292"/>
            <a:ext cx="271920" cy="149970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94359" y="1689518"/>
            <a:ext cx="1630077" cy="885609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For each log entry of a packet originating for the same node 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3348227" y="1547446"/>
            <a:ext cx="1798204" cy="726589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Obtain next hop log using output port and </a:t>
            </a:r>
            <a:r>
              <a:rPr lang="en-US" sz="1400" dirty="0" err="1" smtClean="0">
                <a:solidFill>
                  <a:schemeClr val="tx1"/>
                </a:solidFill>
              </a:rPr>
              <a:t>config</a:t>
            </a:r>
            <a:r>
              <a:rPr lang="en-US" sz="1400" dirty="0" smtClean="0">
                <a:solidFill>
                  <a:schemeClr val="tx1"/>
                </a:solidFill>
              </a:rPr>
              <a:t> info 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13" name="Vertical Scroll 12"/>
          <p:cNvSpPr/>
          <p:nvPr/>
        </p:nvSpPr>
        <p:spPr bwMode="gray">
          <a:xfrm>
            <a:off x="5146431" y="1997784"/>
            <a:ext cx="1775662" cy="1355016"/>
          </a:xfrm>
          <a:prstGeom prst="verticalScroll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spcBef>
                <a:spcPts val="900"/>
              </a:spcBef>
            </a:pPr>
            <a:r>
              <a:rPr lang="en-US" sz="1200" dirty="0">
                <a:solidFill>
                  <a:schemeClr val="tx1"/>
                </a:solidFill>
              </a:rPr>
              <a:t>0</a:t>
            </a:r>
            <a:r>
              <a:rPr lang="en-US" sz="1200" dirty="0" smtClean="0">
                <a:solidFill>
                  <a:schemeClr val="tx1"/>
                </a:solidFill>
              </a:rPr>
              <a:t>, …,</a:t>
            </a:r>
            <a:r>
              <a:rPr lang="en-US" sz="1200" dirty="0" err="1" smtClean="0">
                <a:solidFill>
                  <a:schemeClr val="tx1"/>
                </a:solidFill>
              </a:rPr>
              <a:t>port,dep</a:t>
            </a:r>
            <a:r>
              <a:rPr lang="en-US" sz="1200" dirty="0" smtClean="0">
                <a:solidFill>
                  <a:schemeClr val="tx1"/>
                </a:solidFill>
              </a:rPr>
              <a:t> time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1472" y="1664678"/>
            <a:ext cx="1147717" cy="3331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Switch log 0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76253" y="2731478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203832" y="2457896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02618" y="2726831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02618" y="2457896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02618" y="3001151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 bwMode="gray">
          <a:xfrm>
            <a:off x="3024553" y="3376246"/>
            <a:ext cx="2341648" cy="1137138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Use departure time + delta to find a range of entries. Then use 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 id, </a:t>
            </a:r>
            <a:r>
              <a:rPr lang="en-US" sz="1400" dirty="0" err="1" smtClean="0">
                <a:solidFill>
                  <a:schemeClr val="tx1"/>
                </a:solidFill>
              </a:rPr>
              <a:t>dest</a:t>
            </a:r>
            <a:r>
              <a:rPr lang="en-US" sz="1400" dirty="0" smtClean="0">
                <a:solidFill>
                  <a:schemeClr val="tx1"/>
                </a:solidFill>
              </a:rPr>
              <a:t> id, message/packet id to find exact entry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6496" y="2458415"/>
            <a:ext cx="624150" cy="4337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b="1" dirty="0" smtClean="0"/>
              <a:t>……</a:t>
            </a:r>
            <a:endParaRPr lang="en-GB" sz="2400" b="1" dirty="0"/>
          </a:p>
        </p:txBody>
      </p:sp>
      <p:sp>
        <p:nvSpPr>
          <p:cNvPr id="29" name="Vertical Scroll 28"/>
          <p:cNvSpPr/>
          <p:nvPr/>
        </p:nvSpPr>
        <p:spPr bwMode="gray">
          <a:xfrm>
            <a:off x="8463061" y="2021230"/>
            <a:ext cx="1674111" cy="1355016"/>
          </a:xfrm>
          <a:prstGeom prst="verticalScroll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…..</a:t>
            </a:r>
            <a:endParaRPr lang="en-GB" sz="2400" b="1" dirty="0" err="1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26456" y="1666073"/>
            <a:ext cx="1147717" cy="3331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Node log </a:t>
            </a:r>
            <a:r>
              <a:rPr lang="en-US" dirty="0" err="1" smtClean="0"/>
              <a:t>i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215390" y="3567282"/>
            <a:ext cx="506919" cy="10443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b="1" dirty="0" smtClean="0"/>
              <a:t>…</a:t>
            </a:r>
          </a:p>
          <a:p>
            <a:pPr>
              <a:spcBef>
                <a:spcPts val="900"/>
              </a:spcBef>
            </a:pPr>
            <a:r>
              <a:rPr lang="en-US" sz="2400" b="1" dirty="0" smtClean="0"/>
              <a:t>…</a:t>
            </a:r>
            <a:endParaRPr lang="en-GB" sz="2400" b="1" dirty="0"/>
          </a:p>
        </p:txBody>
      </p:sp>
      <p:sp>
        <p:nvSpPr>
          <p:cNvPr id="32" name="Vertical Scroll 31"/>
          <p:cNvSpPr/>
          <p:nvPr/>
        </p:nvSpPr>
        <p:spPr bwMode="gray">
          <a:xfrm>
            <a:off x="1631795" y="4821650"/>
            <a:ext cx="1855604" cy="1355016"/>
          </a:xfrm>
          <a:prstGeom prst="verticalScroll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0,i, …,</a:t>
            </a:r>
            <a:r>
              <a:rPr lang="en-US" sz="1200" dirty="0" err="1" smtClean="0">
                <a:solidFill>
                  <a:schemeClr val="tx1"/>
                </a:solidFill>
              </a:rPr>
              <a:t>port,dep</a:t>
            </a:r>
            <a:r>
              <a:rPr lang="en-US" sz="1200" dirty="0" smtClean="0">
                <a:solidFill>
                  <a:schemeClr val="tx1"/>
                </a:solidFill>
              </a:rPr>
              <a:t> time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6836" y="4488544"/>
            <a:ext cx="1147717" cy="3331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Node log n</a:t>
            </a:r>
            <a:endParaRPr lang="en-GB" dirty="0"/>
          </a:p>
        </p:txBody>
      </p:sp>
      <p:sp>
        <p:nvSpPr>
          <p:cNvPr id="34" name="Right Arrow 33"/>
          <p:cNvSpPr/>
          <p:nvPr/>
        </p:nvSpPr>
        <p:spPr bwMode="gray">
          <a:xfrm>
            <a:off x="1472389" y="5499158"/>
            <a:ext cx="271920" cy="149970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35" name="TextBox 34"/>
          <p:cNvSpPr txBox="1"/>
          <p:nvPr/>
        </p:nvSpPr>
        <p:spPr>
          <a:xfrm>
            <a:off x="3802117" y="5357266"/>
            <a:ext cx="624150" cy="4337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b="1" dirty="0" smtClean="0"/>
              <a:t>……</a:t>
            </a:r>
            <a:endParaRPr lang="en-GB" sz="2400" b="1" dirty="0"/>
          </a:p>
        </p:txBody>
      </p:sp>
      <p:sp>
        <p:nvSpPr>
          <p:cNvPr id="36" name="Rounded Rectangle 35"/>
          <p:cNvSpPr/>
          <p:nvPr/>
        </p:nvSpPr>
        <p:spPr bwMode="gray">
          <a:xfrm>
            <a:off x="4740985" y="5099533"/>
            <a:ext cx="2079557" cy="96581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Repeat the same process for all n Nodes in parallel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762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18</a:t>
            </a:fld>
            <a:endParaRPr lang="en-GB"/>
          </a:p>
        </p:txBody>
      </p:sp>
      <p:sp>
        <p:nvSpPr>
          <p:cNvPr id="6" name="Oval 5"/>
          <p:cNvSpPr/>
          <p:nvPr/>
        </p:nvSpPr>
        <p:spPr bwMode="gray">
          <a:xfrm>
            <a:off x="270435" y="2471705"/>
            <a:ext cx="1652155" cy="8208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Input MPI program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gray">
          <a:xfrm>
            <a:off x="1922590" y="2751458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2579081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Performance Stats Collection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5122987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Path Construction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7678619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Performance Visualization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gray">
          <a:xfrm>
            <a:off x="4478219" y="2747333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2" name="Right Arrow 11"/>
          <p:cNvSpPr/>
          <p:nvPr/>
        </p:nvSpPr>
        <p:spPr bwMode="gray">
          <a:xfrm>
            <a:off x="7022125" y="2747332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3" name="Right Arrow 12"/>
          <p:cNvSpPr/>
          <p:nvPr/>
        </p:nvSpPr>
        <p:spPr bwMode="gray">
          <a:xfrm>
            <a:off x="9577757" y="2747331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4" name="Oval 13"/>
          <p:cNvSpPr/>
          <p:nvPr/>
        </p:nvSpPr>
        <p:spPr bwMode="gray">
          <a:xfrm>
            <a:off x="10223327" y="2471705"/>
            <a:ext cx="1652155" cy="8208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Output graphs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690517" cy="762000"/>
          </a:xfrm>
        </p:spPr>
        <p:txBody>
          <a:bodyPr/>
          <a:lstStyle/>
          <a:p>
            <a:r>
              <a:rPr lang="en-US" sz="4800" dirty="0" smtClean="0"/>
              <a:t>Performance Visualization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Idea is to identify messages that took the most amount of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Identify a pattern among the messages, e.g. all the slow messages happened in a small time window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Identify patterns for e.g. the slow messages were due to a bottleneck in a particular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762000"/>
          </a:xfrm>
        </p:spPr>
        <p:txBody>
          <a:bodyPr/>
          <a:lstStyle/>
          <a:p>
            <a:r>
              <a:rPr lang="en-US" sz="4800" dirty="0" smtClean="0"/>
              <a:t>Motivation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State-of-the-art developer tools for performance analysis measure in-node, CPU-only metrics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Interconnection networks are a significant fraction of execution time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Data movement cost exceeds cost of computing on the </a:t>
            </a:r>
            <a:r>
              <a:rPr lang="en-US" sz="2800" dirty="0" smtClean="0"/>
              <a:t>data</a:t>
            </a:r>
            <a:endParaRPr lang="en-US" sz="2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Network remains a black-box from a developer’s perspective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9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051932"/>
          </a:xfrm>
        </p:spPr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err="1"/>
              <a:t>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96" y="1354525"/>
            <a:ext cx="8544028" cy="54925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gray">
          <a:xfrm rot="20107953">
            <a:off x="6304037" y="2716650"/>
            <a:ext cx="2860077" cy="914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8" name="Rounded Rectangular Callout 7"/>
          <p:cNvSpPr/>
          <p:nvPr/>
        </p:nvSpPr>
        <p:spPr bwMode="gray">
          <a:xfrm>
            <a:off x="9510820" y="1502228"/>
            <a:ext cx="2071579" cy="863825"/>
          </a:xfrm>
          <a:prstGeom prst="wedgeRoundRectCallout">
            <a:avLst>
              <a:gd name="adj1" fmla="val -76805"/>
              <a:gd name="adj2" fmla="val 55093"/>
              <a:gd name="adj3" fmla="val 16667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Messages from node 80 and above appear darker; taken the most amount of time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9025054" cy="828907"/>
          </a:xfrm>
        </p:spPr>
        <p:txBody>
          <a:bodyPr/>
          <a:lstStyle/>
          <a:p>
            <a:r>
              <a:rPr lang="en-US" dirty="0" smtClean="0"/>
              <a:t>Per-component Bar Graphs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41" y="1440350"/>
            <a:ext cx="3840480" cy="2468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21" y="1438507"/>
            <a:ext cx="3840480" cy="2468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" y="3903701"/>
            <a:ext cx="3840480" cy="2468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21" y="3907387"/>
            <a:ext cx="3840480" cy="2468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41" y="3905544"/>
            <a:ext cx="3840481" cy="2468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" y="1438507"/>
            <a:ext cx="3840480" cy="246888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gray">
          <a:xfrm>
            <a:off x="9753600" y="1922584"/>
            <a:ext cx="1441938" cy="926124"/>
          </a:xfrm>
          <a:prstGeom prst="wedgeRoundRectCallout">
            <a:avLst>
              <a:gd name="adj1" fmla="val -79325"/>
              <a:gd name="adj2" fmla="val 30495"/>
              <a:gd name="adj3" fmla="val 16667"/>
            </a:avLst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The most time is spent in Switch 21 for all graphs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690517" cy="762000"/>
          </a:xfrm>
        </p:spPr>
        <p:txBody>
          <a:bodyPr/>
          <a:lstStyle/>
          <a:p>
            <a:r>
              <a:rPr lang="en-US" sz="4800" dirty="0" smtClean="0"/>
              <a:t>Conclusion and Future Work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Light-weight network monitoring is essential to provide deeper insights in to performance problems</a:t>
            </a: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Solution: protocol extensions, hardware extensions and software solutions to provide deeper insights into performance problems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Designed and prototyped an extendable performance analysis framework with </a:t>
            </a:r>
            <a:r>
              <a:rPr lang="en-US" sz="2600" smtClean="0"/>
              <a:t>broad applicability</a:t>
            </a:r>
            <a:endParaRPr lang="en-US" sz="2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err="1" smtClean="0"/>
              <a:t>Todos</a:t>
            </a:r>
            <a:r>
              <a:rPr lang="en-US" sz="26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Tie CPU-side calling context for source attribution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Collect detailed component level metrics (queue length, arbitration)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Evaluate on real-world large-scale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Incorporate into </a:t>
            </a:r>
            <a:r>
              <a:rPr lang="en-US" sz="1800" dirty="0" err="1" smtClean="0"/>
              <a:t>PathForward</a:t>
            </a:r>
            <a:r>
              <a:rPr lang="en-US" sz="1800" dirty="0" smtClean="0"/>
              <a:t>/</a:t>
            </a:r>
            <a:r>
              <a:rPr lang="en-US" sz="1800" dirty="0" err="1" smtClean="0"/>
              <a:t>GenZ</a:t>
            </a:r>
            <a:r>
              <a:rPr lang="en-US" sz="1800" dirty="0" smtClean="0"/>
              <a:t> switch and bridge 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93015" cy="750277"/>
          </a:xfrm>
        </p:spPr>
        <p:txBody>
          <a:bodyPr/>
          <a:lstStyle/>
          <a:p>
            <a:r>
              <a:rPr lang="en-US" sz="4800" dirty="0" smtClean="0"/>
              <a:t>Challenge of Data Movement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3</a:t>
            </a:fld>
            <a:endParaRPr lang="en-GB"/>
          </a:p>
        </p:txBody>
      </p:sp>
      <p:sp>
        <p:nvSpPr>
          <p:cNvPr id="7" name="Rectangle 6"/>
          <p:cNvSpPr/>
          <p:nvPr/>
        </p:nvSpPr>
        <p:spPr bwMode="gray">
          <a:xfrm>
            <a:off x="5265013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5265012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5265012" y="4931839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0798318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798318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798318" y="4931838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8588" y="3564843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77150" y="3598986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5" name="Hexagon 14"/>
          <p:cNvSpPr/>
          <p:nvPr/>
        </p:nvSpPr>
        <p:spPr bwMode="gray">
          <a:xfrm>
            <a:off x="6726689" y="2140017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 bwMode="gray">
          <a:xfrm>
            <a:off x="9073653" y="2140017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7" name="Hexagon 16"/>
          <p:cNvSpPr/>
          <p:nvPr/>
        </p:nvSpPr>
        <p:spPr bwMode="gray">
          <a:xfrm>
            <a:off x="6834542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8" name="Hexagon 17"/>
          <p:cNvSpPr/>
          <p:nvPr/>
        </p:nvSpPr>
        <p:spPr bwMode="gray">
          <a:xfrm>
            <a:off x="9073653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386498" y="2871536"/>
            <a:ext cx="11723" cy="151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98694" y="2871537"/>
            <a:ext cx="9333" cy="151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  <a:endCxn id="18" idx="3"/>
          </p:cNvCxnSpPr>
          <p:nvPr/>
        </p:nvCxnSpPr>
        <p:spPr>
          <a:xfrm>
            <a:off x="8023262" y="4748958"/>
            <a:ext cx="10503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  <a:endCxn id="16" idx="3"/>
          </p:cNvCxnSpPr>
          <p:nvPr/>
        </p:nvCxnSpPr>
        <p:spPr>
          <a:xfrm>
            <a:off x="7915409" y="2505777"/>
            <a:ext cx="11582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2"/>
            <a:endCxn id="17" idx="5"/>
          </p:cNvCxnSpPr>
          <p:nvPr/>
        </p:nvCxnSpPr>
        <p:spPr>
          <a:xfrm flipH="1">
            <a:off x="7840382" y="2871537"/>
            <a:ext cx="1416151" cy="151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1"/>
            <a:endCxn id="18" idx="4"/>
          </p:cNvCxnSpPr>
          <p:nvPr/>
        </p:nvCxnSpPr>
        <p:spPr>
          <a:xfrm>
            <a:off x="7732529" y="2871537"/>
            <a:ext cx="1524004" cy="151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3"/>
            <a:endCxn id="9" idx="3"/>
          </p:cNvCxnSpPr>
          <p:nvPr/>
        </p:nvCxnSpPr>
        <p:spPr>
          <a:xfrm flipH="1">
            <a:off x="6179412" y="4748958"/>
            <a:ext cx="655130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3"/>
            <a:endCxn id="8" idx="3"/>
          </p:cNvCxnSpPr>
          <p:nvPr/>
        </p:nvCxnSpPr>
        <p:spPr>
          <a:xfrm flipH="1">
            <a:off x="6179412" y="2505777"/>
            <a:ext cx="547277" cy="536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5" idx="3"/>
          </p:cNvCxnSpPr>
          <p:nvPr/>
        </p:nvCxnSpPr>
        <p:spPr>
          <a:xfrm>
            <a:off x="6179413" y="2057253"/>
            <a:ext cx="547276" cy="44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1"/>
            <a:endCxn id="16" idx="0"/>
          </p:cNvCxnSpPr>
          <p:nvPr/>
        </p:nvCxnSpPr>
        <p:spPr>
          <a:xfrm flipH="1">
            <a:off x="10262373" y="2057253"/>
            <a:ext cx="535945" cy="448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0"/>
            <a:endCxn id="11" idx="1"/>
          </p:cNvCxnSpPr>
          <p:nvPr/>
        </p:nvCxnSpPr>
        <p:spPr>
          <a:xfrm>
            <a:off x="10262373" y="2505777"/>
            <a:ext cx="535945" cy="536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0"/>
            <a:endCxn id="12" idx="1"/>
          </p:cNvCxnSpPr>
          <p:nvPr/>
        </p:nvCxnSpPr>
        <p:spPr>
          <a:xfrm>
            <a:off x="10262373" y="4748958"/>
            <a:ext cx="53594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 bwMode="gray">
          <a:xfrm>
            <a:off x="6016239" y="1923554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 bwMode="gray">
          <a:xfrm>
            <a:off x="6016239" y="2881385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 bwMode="gray">
          <a:xfrm>
            <a:off x="6016238" y="5060728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 bwMode="gray">
          <a:xfrm>
            <a:off x="10804770" y="186996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 bwMode="gray">
          <a:xfrm>
            <a:off x="10809993" y="287153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gray">
          <a:xfrm>
            <a:off x="10796224" y="5061630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100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4154103" cy="47070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Bottlenecks can occur in,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Local NIC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Switch hops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Destination NIC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Forward/return path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Intra/Inter job interference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Topology/routing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Hardware provisioning</a:t>
            </a:r>
          </a:p>
        </p:txBody>
      </p:sp>
    </p:spTree>
    <p:extLst>
      <p:ext uri="{BB962C8B-B14F-4D97-AF65-F5344CB8AC3E}">
        <p14:creationId xmlns:p14="http://schemas.microsoft.com/office/powerpoint/2010/main" val="2632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93015" cy="750277"/>
          </a:xfrm>
        </p:spPr>
        <p:txBody>
          <a:bodyPr/>
          <a:lstStyle/>
          <a:p>
            <a:r>
              <a:rPr lang="en-US" sz="4800" dirty="0" smtClean="0"/>
              <a:t>Challenge of Data Movement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4</a:t>
            </a:fld>
            <a:endParaRPr lang="en-GB"/>
          </a:p>
        </p:txBody>
      </p:sp>
      <p:sp>
        <p:nvSpPr>
          <p:cNvPr id="7" name="Rectangle 6"/>
          <p:cNvSpPr/>
          <p:nvPr/>
        </p:nvSpPr>
        <p:spPr bwMode="gray">
          <a:xfrm>
            <a:off x="5265013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5265012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5265012" y="4931839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0798318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798318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798318" y="4931838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8588" y="3564843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77150" y="3598986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5" name="Hexagon 14"/>
          <p:cNvSpPr/>
          <p:nvPr/>
        </p:nvSpPr>
        <p:spPr bwMode="gray">
          <a:xfrm>
            <a:off x="6726689" y="2140017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 bwMode="gray">
          <a:xfrm>
            <a:off x="9073653" y="2140017"/>
            <a:ext cx="1188720" cy="731520"/>
          </a:xfrm>
          <a:prstGeom prst="hexag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7" name="Hexagon 16"/>
          <p:cNvSpPr/>
          <p:nvPr/>
        </p:nvSpPr>
        <p:spPr bwMode="gray">
          <a:xfrm>
            <a:off x="6834542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8" name="Hexagon 17"/>
          <p:cNvSpPr/>
          <p:nvPr/>
        </p:nvSpPr>
        <p:spPr bwMode="gray">
          <a:xfrm>
            <a:off x="9073653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4154103" cy="47070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Bottlenecks can occur in,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Local NIC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Switch hops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Destination NIC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Forward/return path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Intra/Inter job interference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Topology/routing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Hardware provisioning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214581" y="4570644"/>
            <a:ext cx="655130" cy="39519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954901" y="2904832"/>
            <a:ext cx="1411819" cy="152408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0178408" y="2679981"/>
            <a:ext cx="536484" cy="5068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16531" y="2600264"/>
            <a:ext cx="552339" cy="56224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915409" y="2393410"/>
            <a:ext cx="1158244" cy="5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915409" y="2641968"/>
            <a:ext cx="1158244" cy="5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0251042" y="1927452"/>
            <a:ext cx="463850" cy="38651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28254" y="1951774"/>
            <a:ext cx="540616" cy="41810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gray">
          <a:xfrm>
            <a:off x="6016239" y="1923554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gray">
          <a:xfrm>
            <a:off x="6016239" y="2881385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gray">
          <a:xfrm>
            <a:off x="6016238" y="5060728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gray">
          <a:xfrm>
            <a:off x="10804770" y="186996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gray">
          <a:xfrm>
            <a:off x="10809993" y="287153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gray">
          <a:xfrm>
            <a:off x="10796224" y="5061630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720484" cy="750277"/>
          </a:xfrm>
        </p:spPr>
        <p:txBody>
          <a:bodyPr/>
          <a:lstStyle/>
          <a:p>
            <a:r>
              <a:rPr lang="en-US" sz="4800" dirty="0" smtClean="0"/>
              <a:t>Need Detailed Insight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5</a:t>
            </a:fld>
            <a:endParaRPr lang="en-GB"/>
          </a:p>
        </p:txBody>
      </p:sp>
      <p:sp>
        <p:nvSpPr>
          <p:cNvPr id="7" name="Rectangle 6"/>
          <p:cNvSpPr/>
          <p:nvPr/>
        </p:nvSpPr>
        <p:spPr bwMode="gray">
          <a:xfrm>
            <a:off x="5265013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5265012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5265012" y="4931839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0798318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798318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798318" y="4931838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8588" y="3564843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77150" y="3598986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5" name="Hexagon 14"/>
          <p:cNvSpPr/>
          <p:nvPr/>
        </p:nvSpPr>
        <p:spPr bwMode="gray">
          <a:xfrm>
            <a:off x="6726689" y="2140017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 bwMode="gray">
          <a:xfrm>
            <a:off x="9073653" y="2140017"/>
            <a:ext cx="1188720" cy="731520"/>
          </a:xfrm>
          <a:prstGeom prst="hexag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7" name="Hexagon 16"/>
          <p:cNvSpPr/>
          <p:nvPr/>
        </p:nvSpPr>
        <p:spPr bwMode="gray">
          <a:xfrm>
            <a:off x="6834542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8" name="Hexagon 17"/>
          <p:cNvSpPr/>
          <p:nvPr/>
        </p:nvSpPr>
        <p:spPr bwMode="gray">
          <a:xfrm>
            <a:off x="9073653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214581" y="4570644"/>
            <a:ext cx="655130" cy="39519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954901" y="2904832"/>
            <a:ext cx="1411819" cy="152408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0178408" y="2679981"/>
            <a:ext cx="536484" cy="5068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16531" y="2600264"/>
            <a:ext cx="552339" cy="56224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915409" y="2393410"/>
            <a:ext cx="1158244" cy="5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915409" y="2641968"/>
            <a:ext cx="1158244" cy="5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0251042" y="1927452"/>
            <a:ext cx="463850" cy="38651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28254" y="1951774"/>
            <a:ext cx="540616" cy="41810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4154103" cy="46150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Detailed insight into the data movement and consequence on application 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Need telemetry of,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Congested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Path traversed and its effect on latency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Delays associated with link-level credits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Delays introduced by destination node hardware/software</a:t>
            </a:r>
          </a:p>
          <a:p>
            <a:endParaRPr lang="en-US" sz="2800" dirty="0" smtClean="0"/>
          </a:p>
        </p:txBody>
      </p:sp>
      <p:sp>
        <p:nvSpPr>
          <p:cNvPr id="29" name="Rectangle 28"/>
          <p:cNvSpPr/>
          <p:nvPr/>
        </p:nvSpPr>
        <p:spPr bwMode="gray">
          <a:xfrm>
            <a:off x="6016239" y="1923554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gray">
          <a:xfrm>
            <a:off x="6016239" y="2881385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gray">
          <a:xfrm>
            <a:off x="6016238" y="5060728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gray">
          <a:xfrm>
            <a:off x="10804770" y="186996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gray">
          <a:xfrm>
            <a:off x="10809993" y="287153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gray">
          <a:xfrm>
            <a:off x="10796224" y="5061630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6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720484" cy="750277"/>
          </a:xfrm>
        </p:spPr>
        <p:txBody>
          <a:bodyPr/>
          <a:lstStyle/>
          <a:p>
            <a:r>
              <a:rPr lang="en-US" sz="4800" dirty="0" smtClean="0"/>
              <a:t>Refactor Software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6</a:t>
            </a:fld>
            <a:endParaRPr lang="en-GB"/>
          </a:p>
        </p:txBody>
      </p:sp>
      <p:sp>
        <p:nvSpPr>
          <p:cNvPr id="7" name="Rectangle 6"/>
          <p:cNvSpPr/>
          <p:nvPr/>
        </p:nvSpPr>
        <p:spPr bwMode="gray">
          <a:xfrm>
            <a:off x="5265013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5265012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5265012" y="4931839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0798318" y="1782933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798318" y="2767672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0798318" y="4931838"/>
            <a:ext cx="91440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8588" y="3564843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77150" y="3598986"/>
            <a:ext cx="152934" cy="10175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b="1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US" b="1" dirty="0" smtClean="0"/>
          </a:p>
          <a:p>
            <a:pPr>
              <a:spcBef>
                <a:spcPts val="900"/>
              </a:spcBef>
            </a:pP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15" name="Hexagon 14"/>
          <p:cNvSpPr/>
          <p:nvPr/>
        </p:nvSpPr>
        <p:spPr bwMode="gray">
          <a:xfrm>
            <a:off x="6726689" y="2140017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 bwMode="gray">
          <a:xfrm>
            <a:off x="9073653" y="2140017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7" name="Hexagon 16"/>
          <p:cNvSpPr/>
          <p:nvPr/>
        </p:nvSpPr>
        <p:spPr bwMode="gray">
          <a:xfrm>
            <a:off x="6834542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sp>
        <p:nvSpPr>
          <p:cNvPr id="18" name="Hexagon 17"/>
          <p:cNvSpPr/>
          <p:nvPr/>
        </p:nvSpPr>
        <p:spPr bwMode="gray">
          <a:xfrm>
            <a:off x="9073653" y="4383198"/>
            <a:ext cx="1188720" cy="73152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>
                <a:solidFill>
                  <a:schemeClr val="tx1"/>
                </a:solidFill>
              </a:rPr>
              <a:t>Switch</a:t>
            </a:r>
            <a:endParaRPr lang="en-GB" dirty="0" err="1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214581" y="4570644"/>
            <a:ext cx="655130" cy="39519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12856" y="4570644"/>
            <a:ext cx="1060797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0178408" y="2679981"/>
            <a:ext cx="536484" cy="5068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16531" y="2600264"/>
            <a:ext cx="552339" cy="56224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915409" y="2393410"/>
            <a:ext cx="1158244" cy="5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915409" y="2641968"/>
            <a:ext cx="1158244" cy="5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0251042" y="1927452"/>
            <a:ext cx="463850" cy="38651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28254" y="1951774"/>
            <a:ext cx="540616" cy="41810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4154103" cy="46150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Many performance problems can be fixed by simple refactor of application source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 example, if lock release is frequently affected by network delays, then use higher priority VC for lock release</a:t>
            </a:r>
          </a:p>
        </p:txBody>
      </p:sp>
      <p:cxnSp>
        <p:nvCxnSpPr>
          <p:cNvPr id="27" name="Straight Arrow Connector 26"/>
          <p:cNvCxnSpPr>
            <a:endCxn id="12" idx="1"/>
          </p:cNvCxnSpPr>
          <p:nvPr/>
        </p:nvCxnSpPr>
        <p:spPr>
          <a:xfrm>
            <a:off x="10214725" y="4916870"/>
            <a:ext cx="583593" cy="2892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gray">
          <a:xfrm>
            <a:off x="6016239" y="1923554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gray">
          <a:xfrm>
            <a:off x="6016239" y="2881385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gray">
          <a:xfrm>
            <a:off x="6016238" y="5060728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gray">
          <a:xfrm>
            <a:off x="10804770" y="186996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10809993" y="2871537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gray">
          <a:xfrm>
            <a:off x="10796224" y="5061630"/>
            <a:ext cx="163173" cy="290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sz="600" b="1" dirty="0" smtClean="0">
                <a:solidFill>
                  <a:schemeClr val="tx1"/>
                </a:solidFill>
              </a:rPr>
              <a:t>NIC</a:t>
            </a:r>
            <a:endParaRPr lang="en-GB" sz="6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Our Work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8345"/>
            <a:ext cx="10972798" cy="4648272"/>
          </a:xfrm>
        </p:spPr>
        <p:txBody>
          <a:bodyPr/>
          <a:lstStyle/>
          <a:p>
            <a:pPr algn="just"/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 smtClean="0"/>
              <a:t>Identify performance problems that occur in the network and co-relate to application source code.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Approach:</a:t>
            </a:r>
            <a:r>
              <a:rPr lang="en-US" sz="24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Track the movement of packets through the network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Collect performance metrics about the packets at every step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ttribute </a:t>
            </a:r>
            <a:r>
              <a:rPr lang="en-US" sz="2400" dirty="0" smtClean="0"/>
              <a:t>metrics</a:t>
            </a:r>
            <a:r>
              <a:rPr lang="en-US" sz="2400" dirty="0" smtClean="0"/>
              <a:t> to application source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Aid application developer with rich visualization and automatic data ingestion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762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8</a:t>
            </a:fld>
            <a:endParaRPr lang="en-GB"/>
          </a:p>
        </p:txBody>
      </p:sp>
      <p:sp>
        <p:nvSpPr>
          <p:cNvPr id="6" name="Oval 5"/>
          <p:cNvSpPr/>
          <p:nvPr/>
        </p:nvSpPr>
        <p:spPr bwMode="gray">
          <a:xfrm>
            <a:off x="270435" y="2471705"/>
            <a:ext cx="1652155" cy="8208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Input MPI program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gray">
          <a:xfrm>
            <a:off x="1922590" y="2751458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2579081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Performance Stats Collection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5122987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Path Construction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7678619" y="2388048"/>
            <a:ext cx="1899138" cy="98820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Performance Visualization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gray">
          <a:xfrm>
            <a:off x="4478219" y="2747333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2" name="Right Arrow 11"/>
          <p:cNvSpPr/>
          <p:nvPr/>
        </p:nvSpPr>
        <p:spPr bwMode="gray">
          <a:xfrm>
            <a:off x="7022125" y="2747332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3" name="Right Arrow 12"/>
          <p:cNvSpPr/>
          <p:nvPr/>
        </p:nvSpPr>
        <p:spPr bwMode="gray">
          <a:xfrm>
            <a:off x="9577757" y="2747331"/>
            <a:ext cx="640080" cy="269631"/>
          </a:xfrm>
          <a:prstGeom prst="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4" name="Oval 13"/>
          <p:cNvSpPr/>
          <p:nvPr/>
        </p:nvSpPr>
        <p:spPr bwMode="gray">
          <a:xfrm>
            <a:off x="10223327" y="2471705"/>
            <a:ext cx="1652155" cy="82088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Output graphs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690517" cy="762000"/>
          </a:xfrm>
        </p:spPr>
        <p:txBody>
          <a:bodyPr/>
          <a:lstStyle/>
          <a:p>
            <a:r>
              <a:rPr lang="en-US" sz="4800" dirty="0" smtClean="0"/>
              <a:t>Performance Stats Collection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3040"/>
            <a:ext cx="10972798" cy="46150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Tracking all messages/packets is expensive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Use sampling to randomly/smartly select messages to monitor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A single bit (PM bit) in packet header used to track packets that are selected to be monitored (</a:t>
            </a:r>
            <a:r>
              <a:rPr lang="en-US" sz="2600" b="1" dirty="0" smtClean="0"/>
              <a:t>marked packet</a:t>
            </a:r>
            <a:r>
              <a:rPr lang="en-US" sz="2600" dirty="0" smtClean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Advantages: Unsynchronized data collection in concurrent autonomous many-component systems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Hop-by-hop path synchronous metrics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Propose extensions to network components to enable efficient performance stats collection for every marked packet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19050">
          <a:noFill/>
        </a:ln>
      </a:spPr>
      <a:bodyPr rtlCol="0" anchor="ctr"/>
      <a:lstStyle>
        <a:defPPr algn="ctr">
          <a:spcBef>
            <a:spcPts val="9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spcBef>
            <a:spcPts val="900"/>
          </a:spcBef>
          <a:defRPr dirty="0"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Presentation9" id="{7D16DDCF-D1AF-4DA6-87D9-E8CC047C340D}" vid="{A371EE5C-E585-41FD-8C1E-698EA10C12B3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24A0A7EA0F2499A591CE5F56267E4" ma:contentTypeVersion="0" ma:contentTypeDescription="Create a new document." ma:contentTypeScope="" ma:versionID="457f5145a7e35dba3f05b09b3a7458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59F4CB-29F6-4445-8374-318811C662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43F78A-3D54-46F8-B83D-84AA9716A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8F50FB-24EB-4417-B7E4-F4DA7F6B595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2316</TotalTime>
  <Words>1197</Words>
  <Application>Microsoft Office PowerPoint</Application>
  <PresentationFormat>Widescreen</PresentationFormat>
  <Paragraphs>340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HPE_Standard_Arial_16x9_v2</vt:lpstr>
      <vt:lpstr>Performance Analysis of Interconnection Networks with Source-Code Attribution</vt:lpstr>
      <vt:lpstr>Motivation</vt:lpstr>
      <vt:lpstr>Challenge of Data Movement</vt:lpstr>
      <vt:lpstr>Challenge of Data Movement</vt:lpstr>
      <vt:lpstr>Need Detailed Insight</vt:lpstr>
      <vt:lpstr>Refactor Software</vt:lpstr>
      <vt:lpstr>Our Work</vt:lpstr>
      <vt:lpstr>Overview</vt:lpstr>
      <vt:lpstr>Performance Stats Collection</vt:lpstr>
      <vt:lpstr>Node-side Stats Collection</vt:lpstr>
      <vt:lpstr>NIC and Network-side Stats</vt:lpstr>
      <vt:lpstr>Hardware Extensions</vt:lpstr>
      <vt:lpstr>Implementation – SST/Macro</vt:lpstr>
      <vt:lpstr>SST/Macro for Stats Collection</vt:lpstr>
      <vt:lpstr>Overview</vt:lpstr>
      <vt:lpstr>Path Construction</vt:lpstr>
      <vt:lpstr>Path Construction Algorithm</vt:lpstr>
      <vt:lpstr>Overview</vt:lpstr>
      <vt:lpstr>Performance Visualization</vt:lpstr>
      <vt:lpstr>Heatmaps</vt:lpstr>
      <vt:lpstr>Per-component Bar Graphs</vt:lpstr>
      <vt:lpstr>Conclusion and Future Work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Paula</dc:creator>
  <cp:lastModifiedBy>Yoga, Adarsh</cp:lastModifiedBy>
  <cp:revision>438</cp:revision>
  <cp:lastPrinted>2015-09-29T23:07:15Z</cp:lastPrinted>
  <dcterms:created xsi:type="dcterms:W3CDTF">2015-09-24T15:59:28Z</dcterms:created>
  <dcterms:modified xsi:type="dcterms:W3CDTF">2017-08-14T19:54:04Z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0x010100F6524A0A7EA0F2499A591CE5F56267E4</vt:lpwstr>
  </property>
</Properties>
</file>