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8" r:id="rId5"/>
    <p:sldId id="269" r:id="rId6"/>
    <p:sldId id="270" r:id="rId7"/>
  </p:sldIdLst>
  <p:sldSz cx="27432000" cy="18288000"/>
  <p:notesSz cx="7104063" cy="10234613"/>
  <p:custDataLst>
    <p:tags r:id="rId10"/>
  </p:custDataLst>
  <p:defaultTextStyle>
    <a:defPPr>
      <a:defRPr lang="en-US"/>
    </a:defPPr>
    <a:lvl1pPr marL="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4" orient="horz" pos="10240" userDrawn="1">
          <p15:clr>
            <a:srgbClr val="A4A3A4"/>
          </p15:clr>
        </p15:guide>
        <p15:guide id="5" pos="8640" userDrawn="1">
          <p15:clr>
            <a:srgbClr val="A4A3A4"/>
          </p15:clr>
        </p15:guide>
        <p15:guide id="6" pos="864" userDrawn="1">
          <p15:clr>
            <a:srgbClr val="A4A3A4"/>
          </p15:clr>
        </p15:guide>
        <p15:guide id="7" pos="16416" userDrawn="1">
          <p15:clr>
            <a:srgbClr val="A4A3A4"/>
          </p15:clr>
        </p15:guide>
        <p15:guide id="8" orient="horz" pos="2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2" autoAdjust="0"/>
    <p:restoredTop sz="67434" autoAdjust="0"/>
  </p:normalViewPr>
  <p:slideViewPr>
    <p:cSldViewPr>
      <p:cViewPr varScale="1">
        <p:scale>
          <a:sx n="30" d="100"/>
          <a:sy n="30" d="100"/>
        </p:scale>
        <p:origin x="2238" y="78"/>
      </p:cViewPr>
      <p:guideLst>
        <p:guide orient="horz" pos="5760"/>
        <p:guide orient="horz" pos="10240"/>
        <p:guide pos="8640"/>
        <p:guide pos="864"/>
        <p:guide pos="16416"/>
        <p:guide orient="horz" pos="2560"/>
      </p:guideLst>
    </p:cSldViewPr>
  </p:slideViewPr>
  <p:notesTextViewPr>
    <p:cViewPr>
      <p:scale>
        <a:sx n="1" d="1"/>
        <a:sy n="1" d="1"/>
      </p:scale>
      <p:origin x="0" y="-276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228" y="84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2400" b="1" dirty="0" smtClean="0">
                <a:solidFill>
                  <a:schemeClr val="tx1"/>
                </a:solidFill>
              </a:rPr>
              <a:t>Get Performance</a:t>
            </a:r>
            <a:endParaRPr lang="en-GB" sz="2400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0%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0.54</c:v>
                </c:pt>
                <c:pt idx="4">
                  <c:v>0.63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5.3810000000000002</c:v>
                </c:pt>
                <c:pt idx="1">
                  <c:v>5.3810000000000002</c:v>
                </c:pt>
                <c:pt idx="2">
                  <c:v>5.3810000000000002</c:v>
                </c:pt>
                <c:pt idx="3">
                  <c:v>5.3810000000000002</c:v>
                </c:pt>
                <c:pt idx="4">
                  <c:v>5.3810000000000002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Column4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0%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0.54</c:v>
                </c:pt>
                <c:pt idx="4">
                  <c:v>0.63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1.125</c:v>
                </c:pt>
                <c:pt idx="1">
                  <c:v>2.1339999999999999</c:v>
                </c:pt>
                <c:pt idx="2">
                  <c:v>3.871</c:v>
                </c:pt>
                <c:pt idx="3">
                  <c:v>5.0579999999999998</c:v>
                </c:pt>
                <c:pt idx="4">
                  <c:v>5.8159999999999998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Column5</c:v>
                </c:pt>
              </c:strCache>
            </c:strRef>
          </c:tx>
          <c:spPr>
            <a:ln w="635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0%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0.54</c:v>
                </c:pt>
                <c:pt idx="4">
                  <c:v>0.63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1.0720000000000001</c:v>
                </c:pt>
                <c:pt idx="1">
                  <c:v>1.0720000000000001</c:v>
                </c:pt>
                <c:pt idx="2">
                  <c:v>1.0720000000000001</c:v>
                </c:pt>
                <c:pt idx="3">
                  <c:v>1.0720000000000001</c:v>
                </c:pt>
                <c:pt idx="4">
                  <c:v>1.0720000000000001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1501888"/>
        <c:axId val="217258120"/>
      </c:lineChart>
      <c:catAx>
        <c:axId val="351501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0" dirty="0" smtClean="0">
                    <a:solidFill>
                      <a:schemeClr val="tx1"/>
                    </a:solidFill>
                  </a:rPr>
                  <a:t>Cache</a:t>
                </a:r>
                <a:r>
                  <a:rPr lang="en-US" sz="2400" b="0" baseline="0" dirty="0" smtClean="0">
                    <a:solidFill>
                      <a:schemeClr val="tx1"/>
                    </a:solidFill>
                  </a:rPr>
                  <a:t> Miss rate</a:t>
                </a:r>
                <a:endParaRPr lang="en-GB" sz="2400" b="0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7258120"/>
        <c:crosses val="autoZero"/>
        <c:auto val="1"/>
        <c:lblAlgn val="ctr"/>
        <c:lblOffset val="100"/>
        <c:noMultiLvlLbl val="0"/>
      </c:catAx>
      <c:valAx>
        <c:axId val="217258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400" b="0" dirty="0" smtClean="0">
                    <a:solidFill>
                      <a:schemeClr val="tx1"/>
                    </a:solidFill>
                  </a:rPr>
                  <a:t>Elapsed time (sec)</a:t>
                </a:r>
                <a:endParaRPr lang="en-GB" sz="2400" b="0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501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2400" b="1" dirty="0" smtClean="0">
                <a:solidFill>
                  <a:schemeClr val="tx1"/>
                </a:solidFill>
              </a:rPr>
              <a:t>Put Performance</a:t>
            </a:r>
            <a:endParaRPr lang="en-GB" sz="2400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KVS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KVS+MC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0082568"/>
        <c:axId val="350083744"/>
      </c:barChart>
      <c:catAx>
        <c:axId val="350082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083744"/>
        <c:crosses val="autoZero"/>
        <c:auto val="1"/>
        <c:lblAlgn val="ctr"/>
        <c:lblOffset val="100"/>
        <c:noMultiLvlLbl val="0"/>
      </c:catAx>
      <c:valAx>
        <c:axId val="35008374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400" b="0" dirty="0" smtClean="0">
                    <a:solidFill>
                      <a:schemeClr val="tx1"/>
                    </a:solidFill>
                  </a:rPr>
                  <a:t>Elapsed Time (sec)</a:t>
                </a:r>
                <a:endParaRPr lang="en-GB" sz="2400" b="0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082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2400" b="1" dirty="0" smtClean="0">
                <a:solidFill>
                  <a:schemeClr val="tx1"/>
                </a:solidFill>
              </a:rPr>
              <a:t>Get Performance</a:t>
            </a:r>
            <a:endParaRPr lang="en-GB" sz="24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KVS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0%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0.54</c:v>
                </c:pt>
                <c:pt idx="4">
                  <c:v>0.63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5.3810000000000002</c:v>
                </c:pt>
                <c:pt idx="1">
                  <c:v>5.3810000000000002</c:v>
                </c:pt>
                <c:pt idx="2">
                  <c:v>5.3810000000000002</c:v>
                </c:pt>
                <c:pt idx="3">
                  <c:v>5.3810000000000002</c:v>
                </c:pt>
                <c:pt idx="4">
                  <c:v>5.3810000000000002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KVS+MC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0%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0.54</c:v>
                </c:pt>
                <c:pt idx="4">
                  <c:v>0.63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1.125</c:v>
                </c:pt>
                <c:pt idx="1">
                  <c:v>2.1339999999999999</c:v>
                </c:pt>
                <c:pt idx="2">
                  <c:v>3.871</c:v>
                </c:pt>
                <c:pt idx="3">
                  <c:v>5.0579999999999998</c:v>
                </c:pt>
                <c:pt idx="4">
                  <c:v>5.8159999999999998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MC</c:v>
                </c:pt>
              </c:strCache>
            </c:strRef>
          </c:tx>
          <c:spPr>
            <a:ln w="635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0%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0.54</c:v>
                </c:pt>
                <c:pt idx="4">
                  <c:v>0.63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1.0720000000000001</c:v>
                </c:pt>
                <c:pt idx="1">
                  <c:v>1.0720000000000001</c:v>
                </c:pt>
                <c:pt idx="2">
                  <c:v>1.0720000000000001</c:v>
                </c:pt>
                <c:pt idx="3">
                  <c:v>1.0720000000000001</c:v>
                </c:pt>
                <c:pt idx="4">
                  <c:v>1.0720000000000001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6962064"/>
        <c:axId val="386963240"/>
      </c:lineChart>
      <c:catAx>
        <c:axId val="386962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0" dirty="0" smtClean="0">
                    <a:solidFill>
                      <a:schemeClr val="tx1"/>
                    </a:solidFill>
                  </a:rPr>
                  <a:t>Cache</a:t>
                </a:r>
                <a:r>
                  <a:rPr lang="en-US" sz="2400" b="0" baseline="0" dirty="0" smtClean="0">
                    <a:solidFill>
                      <a:schemeClr val="tx1"/>
                    </a:solidFill>
                  </a:rPr>
                  <a:t> Miss rate</a:t>
                </a:r>
                <a:endParaRPr lang="en-GB" sz="2400" b="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63240"/>
        <c:crosses val="autoZero"/>
        <c:auto val="1"/>
        <c:lblAlgn val="ctr"/>
        <c:lblOffset val="100"/>
        <c:noMultiLvlLbl val="0"/>
      </c:catAx>
      <c:valAx>
        <c:axId val="386963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400" b="0" dirty="0" smtClean="0">
                    <a:solidFill>
                      <a:schemeClr val="tx1"/>
                    </a:solidFill>
                  </a:rPr>
                  <a:t>Elapsed time (sec)</a:t>
                </a:r>
                <a:endParaRPr lang="en-GB" sz="2400" b="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6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2400" b="1" dirty="0" smtClean="0">
                <a:solidFill>
                  <a:schemeClr val="tx1"/>
                </a:solidFill>
              </a:rPr>
              <a:t>Put Performance</a:t>
            </a:r>
            <a:endParaRPr lang="en-GB" sz="24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KVS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KVS+MC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6975392"/>
        <c:axId val="386974216"/>
      </c:barChart>
      <c:catAx>
        <c:axId val="386975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74216"/>
        <c:crosses val="autoZero"/>
        <c:auto val="1"/>
        <c:lblAlgn val="ctr"/>
        <c:lblOffset val="100"/>
        <c:noMultiLvlLbl val="0"/>
      </c:catAx>
      <c:valAx>
        <c:axId val="38697421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400" b="0" dirty="0" smtClean="0">
                    <a:solidFill>
                      <a:schemeClr val="tx1"/>
                    </a:solidFill>
                  </a:rPr>
                  <a:t>Elapsed Time (sec)</a:t>
                </a:r>
                <a:endParaRPr lang="en-GB" sz="2400" b="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7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CA61830-C416-483F-955E-54203C65B711}" type="datetimeFigureOut">
              <a:rPr lang="en-US"/>
              <a:t>8/8/2017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3250" y="427038"/>
            <a:ext cx="4319588" cy="2879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94670" y="3496826"/>
            <a:ext cx="6314723" cy="597019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4670" y="9722883"/>
            <a:ext cx="5051778" cy="2540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77921" y="9722883"/>
            <a:ext cx="631472" cy="2540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09728" indent="-87782" algn="l" defTabSz="2194560" rtl="0" eaLnBrk="1" latinLnBrk="0" hangingPunct="1">
      <a:spcBef>
        <a:spcPts val="1440"/>
      </a:spcBef>
      <a:buSzPct val="25000"/>
      <a:buFont typeface="Arial" panose="020B0604020202020204" pitchFamily="34" charset="0"/>
      <a:buChar char=" "/>
      <a:defRPr sz="2640" kern="1200">
        <a:solidFill>
          <a:schemeClr val="tx1"/>
        </a:solidFill>
        <a:latin typeface="+mn-lt"/>
        <a:ea typeface="+mn-ea"/>
        <a:cs typeface="+mn-cs"/>
      </a:defRPr>
    </a:lvl1pPr>
    <a:lvl2pPr marL="548640" indent="-329184" algn="l" defTabSz="2194560" rtl="0" eaLnBrk="1" latinLnBrk="0" hangingPunct="1">
      <a:spcBef>
        <a:spcPts val="1440"/>
      </a:spcBef>
      <a:buFont typeface="Arial" panose="020B0604020202020204" pitchFamily="34" charset="0"/>
      <a:buChar char="–"/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877824" indent="-263347" algn="l" defTabSz="2194560" rtl="0" eaLnBrk="1" latinLnBrk="0" hangingPunct="1">
      <a:spcBef>
        <a:spcPts val="1440"/>
      </a:spcBef>
      <a:buFont typeface="Arial" panose="020B0604020202020204" pitchFamily="34" charset="0"/>
      <a:buChar char="–"/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316736" indent="-263347" algn="l" defTabSz="2194560" rtl="0" eaLnBrk="1" latinLnBrk="0" hangingPunct="1">
      <a:spcBef>
        <a:spcPts val="1440"/>
      </a:spcBef>
      <a:buFont typeface="Arial" panose="020B0604020202020204" pitchFamily="34" charset="0"/>
      <a:buChar char="–"/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1755648" indent="-263347" algn="l" defTabSz="2194560" rtl="0" eaLnBrk="1" latinLnBrk="0" hangingPunct="1">
      <a:spcBef>
        <a:spcPts val="1440"/>
      </a:spcBef>
      <a:buFont typeface="Arial" panose="020B0604020202020204" pitchFamily="34" charset="0"/>
      <a:buChar char="–"/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9144" indent="0">
              <a:buNone/>
            </a:pPr>
            <a:r>
              <a:rPr lang="en-US" dirty="0" smtClean="0"/>
              <a:t>I’m working in</a:t>
            </a:r>
            <a:r>
              <a:rPr lang="en-US" baseline="0" dirty="0" smtClean="0"/>
              <a:t> Fabric-attached memory aware key value store research group with Kimberly, Ram, Haris, and Yupu.</a:t>
            </a:r>
          </a:p>
          <a:p>
            <a:pPr marL="9144" indent="0">
              <a:buNone/>
            </a:pPr>
            <a:r>
              <a:rPr lang="en-US" baseline="0" dirty="0" smtClean="0"/>
              <a:t>Fabric Attached Memory is non-volatile memory pool attached by many compute nodes.</a:t>
            </a:r>
          </a:p>
          <a:p>
            <a:pPr marL="9144" indent="0">
              <a:buNone/>
            </a:pPr>
            <a:r>
              <a:rPr lang="en-US" baseline="0" dirty="0" smtClean="0"/>
              <a:t>As non-volatile memory has longer read/write access latency than volatile-DRAM, we can have opportunity for using DRAM to cache key-value pair managed by KVS.</a:t>
            </a:r>
          </a:p>
          <a:p>
            <a:pPr marL="21946" indent="0">
              <a:buNone/>
            </a:pPr>
            <a:endParaRPr lang="en-US" dirty="0" smtClean="0"/>
          </a:p>
          <a:p>
            <a:pPr marL="21946" indent="0">
              <a:buNone/>
            </a:pPr>
            <a:r>
              <a:rPr lang="en-US" dirty="0" smtClean="0"/>
              <a:t>However, there is an issue about </a:t>
            </a:r>
            <a:r>
              <a:rPr lang="en-US" baseline="0" dirty="0" smtClean="0"/>
              <a:t>KVS cache consistency between compute nodes.</a:t>
            </a:r>
          </a:p>
          <a:p>
            <a:pPr marL="21946" indent="0">
              <a:buNone/>
            </a:pPr>
            <a:r>
              <a:rPr lang="en-US" baseline="0" dirty="0" smtClean="0"/>
              <a:t>As we can see in this figure, when data stored in FAM is updated with version2, we also have to update old data cached in DRAM with new data.</a:t>
            </a:r>
          </a:p>
          <a:p>
            <a:pPr marL="21946" indent="0">
              <a:buNone/>
            </a:pPr>
            <a:r>
              <a:rPr lang="en-US" baseline="0" dirty="0" smtClean="0"/>
              <a:t>It can make significant synchronization overhead.</a:t>
            </a:r>
            <a:endParaRPr lang="en-GB" baseline="0" dirty="0" smtClean="0"/>
          </a:p>
          <a:p>
            <a:pPr marL="21946" indent="0">
              <a:buNone/>
            </a:pPr>
            <a:endParaRPr lang="en-US" baseline="0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To solve this problem, we can think about two approaches. </a:t>
            </a:r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First one is using cache but not using sharing by partitioning FAM area. </a:t>
            </a:r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And the second one is using both caching and sharing.</a:t>
            </a:r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No sharing mode can remove coordination overheads but there can be load imbalance problem for skewed workloads.</a:t>
            </a:r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And, sharing mode can ensure load balance by dynamic allotment of requests. But, it can make high coordination overhead.</a:t>
            </a:r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So, my work in this project is to find out which caching methods for DRAM is most efficient on non-volatile memory and how much we can improve performance by using DRAM.</a:t>
            </a:r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US" baseline="0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For the first step, I have added local DRAM cache API in single node environment by using </a:t>
            </a:r>
            <a:r>
              <a:rPr lang="en-US" baseline="0" dirty="0" err="1" smtClean="0"/>
              <a:t>memcached</a:t>
            </a:r>
            <a:r>
              <a:rPr lang="en-US" baseline="0" dirty="0" smtClean="0"/>
              <a:t>.</a:t>
            </a:r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After that, when I checked the performance improvement from dram cache, we can have performance advantage from dram cache if cache miss rate is lower than sixty percent for get operation.</a:t>
            </a:r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And, as we see put performance, there is about 10% performance degradation.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0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Fair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479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45473" y="16615276"/>
            <a:ext cx="3503687" cy="1672724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9720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9720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23622000" y="17652200"/>
            <a:ext cx="4038600" cy="635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HPE 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2057400" rtl="0" eaLnBrk="1" latinLnBrk="0" hangingPunct="1">
        <a:lnSpc>
          <a:spcPct val="90000"/>
        </a:lnSpc>
        <a:spcBef>
          <a:spcPct val="0"/>
        </a:spcBef>
        <a:buNone/>
        <a:defRPr sz="6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2057400" rtl="0" eaLnBrk="1" latinLnBrk="0" hangingPunct="1">
        <a:lnSpc>
          <a:spcPct val="90000"/>
        </a:lnSpc>
        <a:spcBef>
          <a:spcPts val="2700"/>
        </a:spcBef>
        <a:buClr>
          <a:schemeClr val="tx1"/>
        </a:buClr>
        <a:buFont typeface="Arial" panose="020B0604020202020204" pitchFamily="34" charset="0"/>
        <a:buChar char="–"/>
        <a:defRPr sz="4050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indent="-411480" algn="l" defTabSz="2057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indent="-308610" algn="l" defTabSz="2057400" rtl="0" eaLnBrk="1" latinLnBrk="0" hangingPunct="1">
        <a:lnSpc>
          <a:spcPct val="90000"/>
        </a:lnSpc>
        <a:spcBef>
          <a:spcPts val="1350"/>
        </a:spcBef>
        <a:buClr>
          <a:schemeClr val="tx1"/>
        </a:buClr>
        <a:buFont typeface="Arial" panose="020B0604020202020204" pitchFamily="34" charset="0"/>
        <a:buChar char="–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308610" algn="l" defTabSz="2057400" rtl="0" eaLnBrk="1" latinLnBrk="0" hangingPunct="1">
        <a:lnSpc>
          <a:spcPct val="90000"/>
        </a:lnSpc>
        <a:spcBef>
          <a:spcPts val="1350"/>
        </a:spcBef>
        <a:buClr>
          <a:schemeClr val="tx1"/>
        </a:buClr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308610" algn="l" defTabSz="2057400" rtl="0" eaLnBrk="1" latinLnBrk="0" hangingPunct="1">
        <a:lnSpc>
          <a:spcPct val="90000"/>
        </a:lnSpc>
        <a:spcBef>
          <a:spcPts val="1350"/>
        </a:spcBef>
        <a:buClr>
          <a:schemeClr val="tx1"/>
        </a:buClr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2366010" indent="-308610" algn="l" defTabSz="2057400" rtl="0" eaLnBrk="1" latinLnBrk="0" hangingPunct="1">
        <a:lnSpc>
          <a:spcPct val="90000"/>
        </a:lnSpc>
        <a:spcBef>
          <a:spcPts val="1350"/>
        </a:spcBef>
        <a:buClr>
          <a:schemeClr val="tx1"/>
        </a:buClr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308610" algn="l" defTabSz="2057400" rtl="0" eaLnBrk="1" latinLnBrk="0" hangingPunct="1">
        <a:lnSpc>
          <a:spcPct val="90000"/>
        </a:lnSpc>
        <a:spcBef>
          <a:spcPts val="1350"/>
        </a:spcBef>
        <a:buClr>
          <a:schemeClr val="tx1"/>
        </a:buClr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308610" algn="l" defTabSz="2057400" rtl="0" eaLnBrk="1" latinLnBrk="0" hangingPunct="1">
        <a:lnSpc>
          <a:spcPct val="90000"/>
        </a:lnSpc>
        <a:spcBef>
          <a:spcPts val="1350"/>
        </a:spcBef>
        <a:buClr>
          <a:schemeClr val="tx1"/>
        </a:buClr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308610" algn="l" defTabSz="2057400" rtl="0" eaLnBrk="1" latinLnBrk="0" hangingPunct="1">
        <a:lnSpc>
          <a:spcPct val="90000"/>
        </a:lnSpc>
        <a:spcBef>
          <a:spcPts val="1350"/>
        </a:spcBef>
        <a:buClr>
          <a:schemeClr val="tx1"/>
        </a:buClr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6pPr>
      <a:lvl7pPr marL="61722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8pPr>
      <a:lvl9pPr marL="82296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60" userDrawn="1">
          <p15:clr>
            <a:srgbClr val="F26B43"/>
          </p15:clr>
        </p15:guide>
        <p15:guide id="2" pos="8640" userDrawn="1">
          <p15:clr>
            <a:srgbClr val="F26B43"/>
          </p15:clr>
        </p15:guide>
        <p15:guide id="3" pos="864" userDrawn="1">
          <p15:clr>
            <a:srgbClr val="F26B43"/>
          </p15:clr>
        </p15:guide>
        <p15:guide id="4" pos="16416" userDrawn="1">
          <p15:clr>
            <a:srgbClr val="F26B43"/>
          </p15:clr>
        </p15:guide>
        <p15:guide id="5" orient="horz" pos="2560" userDrawn="1">
          <p15:clr>
            <a:srgbClr val="F26B43"/>
          </p15:clr>
        </p15:guide>
        <p15:guide id="6" orient="horz" pos="10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304800" y="76200"/>
            <a:ext cx="26746200" cy="3535932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9720"/>
          </a:p>
        </p:txBody>
      </p:sp>
      <p:sp>
        <p:nvSpPr>
          <p:cNvPr id="12" name="TextBox 11"/>
          <p:cNvSpPr txBox="1"/>
          <p:nvPr/>
        </p:nvSpPr>
        <p:spPr>
          <a:xfrm>
            <a:off x="914400" y="457200"/>
            <a:ext cx="7620000" cy="29718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6600" dirty="0" err="1" smtClean="0"/>
              <a:t>Sekwon</a:t>
            </a:r>
            <a:r>
              <a:rPr lang="en-US" sz="6600" dirty="0" smtClean="0"/>
              <a:t> Lee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4000" dirty="0" smtClean="0"/>
              <a:t>Ulsan National Institute of Science &amp; Technology (UNIST)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Computer Science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64374" y="1371600"/>
            <a:ext cx="6629400" cy="126506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Systems Architecture Lab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Systems Software Group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05800" y="762000"/>
            <a:ext cx="10820400" cy="1905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8800" dirty="0" smtClean="0"/>
              <a:t>DRAM caching </a:t>
            </a:r>
          </a:p>
          <a:p>
            <a:pPr algn="ctr">
              <a:lnSpc>
                <a:spcPct val="90000"/>
              </a:lnSpc>
            </a:pPr>
            <a:r>
              <a:rPr lang="en-US" sz="8800" dirty="0" smtClean="0"/>
              <a:t>for FAM-aware KVS</a:t>
            </a:r>
          </a:p>
        </p:txBody>
      </p:sp>
      <p:sp>
        <p:nvSpPr>
          <p:cNvPr id="200" name="Rectangle 199"/>
          <p:cNvSpPr/>
          <p:nvPr/>
        </p:nvSpPr>
        <p:spPr bwMode="ltGray">
          <a:xfrm>
            <a:off x="18299620" y="10442810"/>
            <a:ext cx="877824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Initial results</a:t>
            </a:r>
            <a:endParaRPr lang="en-GB" sz="3200" b="1" dirty="0" err="1" smtClean="0">
              <a:solidFill>
                <a:schemeClr val="bg1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8341942" y="11145364"/>
            <a:ext cx="4538248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/>
              <a:t>Environments</a:t>
            </a:r>
          </a:p>
          <a:p>
            <a:pPr marL="457200" indent="-457200">
              <a:lnSpc>
                <a:spcPct val="90000"/>
              </a:lnSpc>
              <a:buFontTx/>
              <a:buChar char="-"/>
            </a:pPr>
            <a:r>
              <a:rPr lang="en-US" sz="2800" dirty="0" smtClean="0"/>
              <a:t>DRAM cache size: 32MB</a:t>
            </a:r>
          </a:p>
          <a:p>
            <a:pPr marL="457200" indent="-457200">
              <a:lnSpc>
                <a:spcPct val="90000"/>
              </a:lnSpc>
              <a:buFontTx/>
              <a:buChar char="-"/>
            </a:pPr>
            <a:r>
              <a:rPr lang="en-US" sz="2800" dirty="0" smtClean="0"/>
              <a:t>FAM size for KVS: 64GB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18341941" y="13008156"/>
            <a:ext cx="586740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/>
              <a:t>Results</a:t>
            </a:r>
          </a:p>
        </p:txBody>
      </p:sp>
      <p:graphicFrame>
        <p:nvGraphicFramePr>
          <p:cNvPr id="23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9061150"/>
              </p:ext>
            </p:extLst>
          </p:nvPr>
        </p:nvGraphicFramePr>
        <p:xfrm>
          <a:off x="18288000" y="14022460"/>
          <a:ext cx="5589296" cy="3481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3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038872"/>
              </p:ext>
            </p:extLst>
          </p:nvPr>
        </p:nvGraphicFramePr>
        <p:xfrm>
          <a:off x="23877296" y="14022461"/>
          <a:ext cx="3283784" cy="3481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4" name="TextBox 233"/>
          <p:cNvSpPr txBox="1"/>
          <p:nvPr/>
        </p:nvSpPr>
        <p:spPr>
          <a:xfrm>
            <a:off x="22880189" y="11145364"/>
            <a:ext cx="4551811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lnSpc>
                <a:spcPct val="90000"/>
              </a:lnSpc>
              <a:buFontTx/>
              <a:buChar char="-"/>
            </a:pPr>
            <a:r>
              <a:rPr lang="en-US" sz="2800" dirty="0" smtClean="0"/>
              <a:t>NVM latency (500ns) is emulated with Quartz</a:t>
            </a:r>
          </a:p>
          <a:p>
            <a:pPr marL="457200" indent="-457200">
              <a:lnSpc>
                <a:spcPct val="90000"/>
              </a:lnSpc>
              <a:buFontTx/>
              <a:buChar char="-"/>
            </a:pPr>
            <a:r>
              <a:rPr lang="en-US" sz="2800" dirty="0" smtClean="0"/>
              <a:t>Workload: 1million put and get requests of 20-byte string key</a:t>
            </a:r>
          </a:p>
        </p:txBody>
      </p:sp>
      <p:sp>
        <p:nvSpPr>
          <p:cNvPr id="235" name="Rectangle 234"/>
          <p:cNvSpPr/>
          <p:nvPr/>
        </p:nvSpPr>
        <p:spPr bwMode="ltGray">
          <a:xfrm>
            <a:off x="18299621" y="4267200"/>
            <a:ext cx="8778240" cy="4754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3200" b="1" dirty="0" smtClean="0"/>
              <a:t>First step: Local DRAM cache in single node</a:t>
            </a:r>
            <a:endParaRPr lang="en-GB" sz="3200" b="1" dirty="0" err="1" smtClean="0"/>
          </a:p>
        </p:txBody>
      </p:sp>
      <p:grpSp>
        <p:nvGrpSpPr>
          <p:cNvPr id="236" name="Group 235"/>
          <p:cNvGrpSpPr/>
          <p:nvPr/>
        </p:nvGrpSpPr>
        <p:grpSpPr>
          <a:xfrm>
            <a:off x="18532292" y="8610913"/>
            <a:ext cx="7741017" cy="1552599"/>
            <a:chOff x="18669000" y="8671022"/>
            <a:chExt cx="7741017" cy="1552599"/>
          </a:xfrm>
        </p:grpSpPr>
        <p:sp>
          <p:nvSpPr>
            <p:cNvPr id="237" name="Rounded Rectangle 236"/>
            <p:cNvSpPr/>
            <p:nvPr/>
          </p:nvSpPr>
          <p:spPr bwMode="ltGray">
            <a:xfrm>
              <a:off x="18669000" y="8671022"/>
              <a:ext cx="7741017" cy="1552599"/>
            </a:xfrm>
            <a:prstGeom prst="round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3000" b="1" dirty="0" smtClean="0">
                  <a:solidFill>
                    <a:schemeClr val="tx1"/>
                  </a:solidFill>
                </a:rPr>
                <a:t>Key Value Store</a:t>
              </a:r>
              <a:endParaRPr lang="en-GB" sz="3000" b="1" dirty="0" err="1" smtClean="0">
                <a:solidFill>
                  <a:schemeClr val="tx1"/>
                </a:solidFill>
              </a:endParaRPr>
            </a:p>
          </p:txBody>
        </p:sp>
        <p:grpSp>
          <p:nvGrpSpPr>
            <p:cNvPr id="238" name="Group 237"/>
            <p:cNvGrpSpPr/>
            <p:nvPr/>
          </p:nvGrpSpPr>
          <p:grpSpPr>
            <a:xfrm>
              <a:off x="20668260" y="9418093"/>
              <a:ext cx="3742496" cy="653128"/>
              <a:chOff x="20020277" y="9418093"/>
              <a:chExt cx="3742496" cy="653128"/>
            </a:xfrm>
          </p:grpSpPr>
          <p:sp>
            <p:nvSpPr>
              <p:cNvPr id="239" name="Rectangle 238"/>
              <p:cNvSpPr/>
              <p:nvPr/>
            </p:nvSpPr>
            <p:spPr bwMode="ltGray">
              <a:xfrm>
                <a:off x="20020277" y="9418093"/>
                <a:ext cx="1676400" cy="6531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Radix Tree</a:t>
                </a:r>
                <a:endParaRPr lang="en-GB" sz="24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 bwMode="ltGray">
              <a:xfrm>
                <a:off x="22086373" y="9418093"/>
                <a:ext cx="1676400" cy="6531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Hash Table</a:t>
                </a:r>
                <a:endParaRPr lang="en-GB" sz="2400" dirty="0" err="1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41" name="Group 240"/>
          <p:cNvGrpSpPr/>
          <p:nvPr/>
        </p:nvGrpSpPr>
        <p:grpSpPr>
          <a:xfrm>
            <a:off x="19558289" y="6747928"/>
            <a:ext cx="5689022" cy="1586784"/>
            <a:chOff x="19685578" y="6477000"/>
            <a:chExt cx="5689022" cy="1586784"/>
          </a:xfrm>
        </p:grpSpPr>
        <p:sp>
          <p:nvSpPr>
            <p:cNvPr id="242" name="Rounded Rectangle 241"/>
            <p:cNvSpPr/>
            <p:nvPr/>
          </p:nvSpPr>
          <p:spPr bwMode="ltGray">
            <a:xfrm>
              <a:off x="19685578" y="6477000"/>
              <a:ext cx="5689022" cy="158678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3000" b="1" dirty="0" smtClean="0">
                  <a:solidFill>
                    <a:schemeClr val="tx1"/>
                  </a:solidFill>
                </a:rPr>
                <a:t>Cache API (</a:t>
              </a:r>
              <a:r>
                <a:rPr lang="en-US" sz="3000" b="1" dirty="0" err="1" smtClean="0">
                  <a:solidFill>
                    <a:schemeClr val="tx1"/>
                  </a:solidFill>
                </a:rPr>
                <a:t>Memcached</a:t>
              </a:r>
              <a:r>
                <a:rPr lang="en-US" sz="3000" b="1" dirty="0" smtClean="0">
                  <a:solidFill>
                    <a:schemeClr val="tx1"/>
                  </a:solidFill>
                </a:rPr>
                <a:t>)</a:t>
              </a:r>
              <a:endParaRPr lang="en-GB" sz="3000" b="1" dirty="0" err="1" smtClean="0">
                <a:solidFill>
                  <a:schemeClr val="tx1"/>
                </a:solidFill>
              </a:endParaRPr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19824989" y="7239000"/>
              <a:ext cx="5410200" cy="677918"/>
              <a:chOff x="19888200" y="7239000"/>
              <a:chExt cx="5410200" cy="677918"/>
            </a:xfrm>
          </p:grpSpPr>
          <p:sp>
            <p:nvSpPr>
              <p:cNvPr id="244" name="Rectangle 243"/>
              <p:cNvSpPr/>
              <p:nvPr/>
            </p:nvSpPr>
            <p:spPr bwMode="ltGray">
              <a:xfrm>
                <a:off x="19888200" y="7239000"/>
                <a:ext cx="1676400" cy="6531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Hash table</a:t>
                </a:r>
                <a:endParaRPr lang="en-GB" sz="24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 bwMode="ltGray">
              <a:xfrm>
                <a:off x="21755100" y="7239000"/>
                <a:ext cx="1676400" cy="6531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LRU list</a:t>
                </a:r>
                <a:endParaRPr lang="en-GB" sz="24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Rectangle 245"/>
              <p:cNvSpPr/>
              <p:nvPr/>
            </p:nvSpPr>
            <p:spPr bwMode="ltGray">
              <a:xfrm>
                <a:off x="23622000" y="7263790"/>
                <a:ext cx="1676400" cy="6531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Slab allocator</a:t>
                </a:r>
                <a:endParaRPr lang="en-GB" sz="2400" dirty="0" err="1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47" name="Rounded Rectangle 246"/>
          <p:cNvSpPr/>
          <p:nvPr/>
        </p:nvSpPr>
        <p:spPr bwMode="ltGray">
          <a:xfrm>
            <a:off x="20612100" y="4841466"/>
            <a:ext cx="3581400" cy="61246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Local APP or Server</a:t>
            </a:r>
            <a:endParaRPr lang="en-GB" sz="2800" dirty="0" err="1" smtClean="0">
              <a:solidFill>
                <a:schemeClr val="tx1"/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20612100" y="5685807"/>
            <a:ext cx="538609" cy="3877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/>
              <a:t>Put</a:t>
            </a:r>
            <a:endParaRPr lang="en-GB" sz="2800" dirty="0"/>
          </a:p>
        </p:txBody>
      </p:sp>
      <p:sp>
        <p:nvSpPr>
          <p:cNvPr id="249" name="TextBox 248"/>
          <p:cNvSpPr txBox="1"/>
          <p:nvPr/>
        </p:nvSpPr>
        <p:spPr>
          <a:xfrm>
            <a:off x="23614816" y="5685807"/>
            <a:ext cx="578684" cy="3877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/>
              <a:t>Get</a:t>
            </a:r>
            <a:endParaRPr lang="en-GB" sz="2800" dirty="0"/>
          </a:p>
        </p:txBody>
      </p:sp>
      <p:cxnSp>
        <p:nvCxnSpPr>
          <p:cNvPr id="250" name="Elbow Connector 249"/>
          <p:cNvCxnSpPr/>
          <p:nvPr/>
        </p:nvCxnSpPr>
        <p:spPr>
          <a:xfrm rot="10800000" flipV="1">
            <a:off x="18962916" y="5879705"/>
            <a:ext cx="1562100" cy="266879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48" idx="2"/>
          </p:cNvCxnSpPr>
          <p:nvPr/>
        </p:nvCxnSpPr>
        <p:spPr>
          <a:xfrm flipH="1">
            <a:off x="20881404" y="6073605"/>
            <a:ext cx="1" cy="6743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 flipV="1">
            <a:off x="23904158" y="6008292"/>
            <a:ext cx="0" cy="709508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248" idx="0"/>
          </p:cNvCxnSpPr>
          <p:nvPr/>
        </p:nvCxnSpPr>
        <p:spPr>
          <a:xfrm flipH="1" flipV="1">
            <a:off x="20881404" y="5453929"/>
            <a:ext cx="1" cy="231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249" idx="0"/>
          </p:cNvCxnSpPr>
          <p:nvPr/>
        </p:nvCxnSpPr>
        <p:spPr>
          <a:xfrm flipV="1">
            <a:off x="23904158" y="5453929"/>
            <a:ext cx="0" cy="231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Elbow Connector 254"/>
          <p:cNvCxnSpPr>
            <a:endCxn id="242" idx="3"/>
          </p:cNvCxnSpPr>
          <p:nvPr/>
        </p:nvCxnSpPr>
        <p:spPr>
          <a:xfrm rot="16200000" flipV="1">
            <a:off x="24974764" y="7813867"/>
            <a:ext cx="1053384" cy="508289"/>
          </a:xfrm>
          <a:prstGeom prst="bentConnector2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>
            <a:endCxn id="249" idx="3"/>
          </p:cNvCxnSpPr>
          <p:nvPr/>
        </p:nvCxnSpPr>
        <p:spPr>
          <a:xfrm rot="16200000" flipV="1">
            <a:off x="24159440" y="5913766"/>
            <a:ext cx="1630222" cy="1562101"/>
          </a:xfrm>
          <a:prstGeom prst="bentConnector2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22921874" y="625836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dirty="0" smtClean="0"/>
              <a:t>① </a:t>
            </a:r>
            <a:r>
              <a:rPr lang="en-US" altLang="ko-KR" sz="2400" dirty="0" smtClean="0"/>
              <a:t>Hit</a:t>
            </a:r>
            <a:endParaRPr lang="en-GB" sz="2400" dirty="0"/>
          </a:p>
        </p:txBody>
      </p:sp>
      <p:sp>
        <p:nvSpPr>
          <p:cNvPr id="258" name="TextBox 257"/>
          <p:cNvSpPr txBox="1"/>
          <p:nvPr/>
        </p:nvSpPr>
        <p:spPr>
          <a:xfrm>
            <a:off x="25877086" y="678158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dirty="0" smtClean="0"/>
              <a:t>② </a:t>
            </a:r>
            <a:r>
              <a:rPr lang="en-US" altLang="ko-KR" sz="2400" dirty="0" smtClean="0"/>
              <a:t>Miss</a:t>
            </a:r>
            <a:endParaRPr lang="en-GB" sz="2400" dirty="0"/>
          </a:p>
        </p:txBody>
      </p:sp>
      <p:sp>
        <p:nvSpPr>
          <p:cNvPr id="260" name="TextBox 259"/>
          <p:cNvSpPr txBox="1"/>
          <p:nvPr/>
        </p:nvSpPr>
        <p:spPr>
          <a:xfrm>
            <a:off x="18516600" y="6705600"/>
            <a:ext cx="914400" cy="91440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ko-KR" altLang="en-US" sz="2400" dirty="0" smtClean="0"/>
              <a:t>①</a:t>
            </a:r>
            <a:r>
              <a:rPr lang="en-US" altLang="ko-KR" sz="2400" dirty="0" smtClean="0"/>
              <a:t>Update</a:t>
            </a:r>
          </a:p>
          <a:p>
            <a:pPr algn="r">
              <a:lnSpc>
                <a:spcPct val="90000"/>
              </a:lnSpc>
            </a:pPr>
            <a:r>
              <a:rPr lang="en-US" sz="2400" dirty="0" smtClean="0"/>
              <a:t>KVS</a:t>
            </a:r>
            <a:endParaRPr lang="en-GB" sz="24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1412200" y="6093287"/>
            <a:ext cx="914400" cy="36194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ko-KR" altLang="en-US" sz="2400" dirty="0" smtClean="0"/>
              <a:t>②</a:t>
            </a:r>
            <a:r>
              <a:rPr lang="en-US" altLang="ko-KR" sz="2400" dirty="0" smtClean="0"/>
              <a:t>Update</a:t>
            </a:r>
          </a:p>
          <a:p>
            <a:pPr algn="r">
              <a:lnSpc>
                <a:spcPct val="90000"/>
              </a:lnSpc>
            </a:pPr>
            <a:r>
              <a:rPr lang="en-US" altLang="ko-KR" sz="2400" dirty="0" smtClean="0"/>
              <a:t>cache</a:t>
            </a:r>
            <a:endParaRPr lang="en-GB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9244601" y="13625103"/>
            <a:ext cx="1402607" cy="914400"/>
            <a:chOff x="18973800" y="13723347"/>
            <a:chExt cx="1402607" cy="914400"/>
          </a:xfrm>
        </p:grpSpPr>
        <p:sp>
          <p:nvSpPr>
            <p:cNvPr id="2" name="Rectangle 1"/>
            <p:cNvSpPr/>
            <p:nvPr/>
          </p:nvSpPr>
          <p:spPr bwMode="ltGray">
            <a:xfrm>
              <a:off x="18973800" y="13725809"/>
              <a:ext cx="304800" cy="27620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9462007" y="13723347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 smtClean="0"/>
                <a:t>KVS</a:t>
              </a:r>
              <a:endParaRPr lang="en-GB" sz="24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994815" y="13625103"/>
            <a:ext cx="1355094" cy="914400"/>
            <a:chOff x="20902011" y="13723347"/>
            <a:chExt cx="1355094" cy="914400"/>
          </a:xfrm>
        </p:grpSpPr>
        <p:sp>
          <p:nvSpPr>
            <p:cNvPr id="280" name="Rectangle 279"/>
            <p:cNvSpPr/>
            <p:nvPr/>
          </p:nvSpPr>
          <p:spPr bwMode="ltGray">
            <a:xfrm>
              <a:off x="20902011" y="13725809"/>
              <a:ext cx="304800" cy="276201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21342705" y="13723347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 err="1" smtClean="0"/>
                <a:t>KVS+Memcached</a:t>
              </a:r>
              <a:endParaRPr lang="en-GB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457208" y="13625103"/>
            <a:ext cx="1374592" cy="914400"/>
            <a:chOff x="23888700" y="13723347"/>
            <a:chExt cx="1374592" cy="914400"/>
          </a:xfrm>
        </p:grpSpPr>
        <p:sp>
          <p:nvSpPr>
            <p:cNvPr id="281" name="Rectangle 280"/>
            <p:cNvSpPr/>
            <p:nvPr/>
          </p:nvSpPr>
          <p:spPr bwMode="ltGray">
            <a:xfrm>
              <a:off x="23888700" y="13725809"/>
              <a:ext cx="304800" cy="276201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24348892" y="13723347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 err="1" smtClean="0"/>
                <a:t>Memcached</a:t>
              </a:r>
              <a:endParaRPr lang="en-GB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4800" y="3685130"/>
            <a:ext cx="13135199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/>
              <a:t>Mentors: Kimberly Keeton, Ram Swaminathan, Haris Volos, Yupu Zhang</a:t>
            </a:r>
            <a:endParaRPr lang="en-GB" sz="3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7907000" y="4267200"/>
            <a:ext cx="0" cy="1325880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V="1">
            <a:off x="14327374" y="7823254"/>
            <a:ext cx="0" cy="457200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H="1" flipV="1">
            <a:off x="11900895" y="7139486"/>
            <a:ext cx="6481" cy="554755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11418200" y="6388130"/>
            <a:ext cx="959150" cy="7482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>
                <a:solidFill>
                  <a:srgbClr val="000000"/>
                </a:solidFill>
              </a:rPr>
              <a:t>CPU</a:t>
            </a:r>
            <a:endParaRPr lang="en-US" sz="2799" dirty="0">
              <a:solidFill>
                <a:srgbClr val="000000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11418200" y="5305679"/>
            <a:ext cx="959152" cy="9405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DRAM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89" name="Straight Connector 288"/>
          <p:cNvCxnSpPr>
            <a:stCxn id="287" idx="0"/>
            <a:endCxn id="288" idx="2"/>
          </p:cNvCxnSpPr>
          <p:nvPr/>
        </p:nvCxnSpPr>
        <p:spPr>
          <a:xfrm flipV="1">
            <a:off x="11897775" y="6246217"/>
            <a:ext cx="1" cy="141913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>
            <a:stCxn id="287" idx="1"/>
          </p:cNvCxnSpPr>
          <p:nvPr/>
        </p:nvCxnSpPr>
        <p:spPr>
          <a:xfrm flipH="1">
            <a:off x="11184892" y="6762267"/>
            <a:ext cx="233307" cy="0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10744200" y="6568748"/>
            <a:ext cx="546178" cy="414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20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I/O</a:t>
            </a:r>
          </a:p>
        </p:txBody>
      </p:sp>
      <p:cxnSp>
        <p:nvCxnSpPr>
          <p:cNvPr id="292" name="Straight Connector 291"/>
          <p:cNvCxnSpPr/>
          <p:nvPr/>
        </p:nvCxnSpPr>
        <p:spPr>
          <a:xfrm flipH="1" flipV="1">
            <a:off x="13770458" y="7116765"/>
            <a:ext cx="6481" cy="554755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3" name="Rectangle 292"/>
          <p:cNvSpPr/>
          <p:nvPr/>
        </p:nvSpPr>
        <p:spPr>
          <a:xfrm>
            <a:off x="13287763" y="6365411"/>
            <a:ext cx="959150" cy="7482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>
                <a:solidFill>
                  <a:srgbClr val="000000"/>
                </a:solidFill>
              </a:rPr>
              <a:t>CPU</a:t>
            </a:r>
            <a:endParaRPr lang="en-US" sz="2799" dirty="0">
              <a:solidFill>
                <a:srgbClr val="000000"/>
              </a:solidFill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13287764" y="5282957"/>
            <a:ext cx="959152" cy="9405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DRAM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95" name="Straight Connector 294"/>
          <p:cNvCxnSpPr>
            <a:stCxn id="293" idx="0"/>
            <a:endCxn id="294" idx="2"/>
          </p:cNvCxnSpPr>
          <p:nvPr/>
        </p:nvCxnSpPr>
        <p:spPr>
          <a:xfrm flipV="1">
            <a:off x="13767338" y="6223495"/>
            <a:ext cx="2" cy="141915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stCxn id="293" idx="1"/>
          </p:cNvCxnSpPr>
          <p:nvPr/>
        </p:nvCxnSpPr>
        <p:spPr>
          <a:xfrm flipH="1">
            <a:off x="13054455" y="6739545"/>
            <a:ext cx="233307" cy="0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12613763" y="6546026"/>
            <a:ext cx="546178" cy="414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20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I/O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14840034" y="6362329"/>
            <a:ext cx="432669" cy="478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2399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…</a:t>
            </a:r>
          </a:p>
        </p:txBody>
      </p:sp>
      <p:cxnSp>
        <p:nvCxnSpPr>
          <p:cNvPr id="299" name="Straight Connector 298"/>
          <p:cNvCxnSpPr/>
          <p:nvPr/>
        </p:nvCxnSpPr>
        <p:spPr>
          <a:xfrm flipH="1" flipV="1">
            <a:off x="16819527" y="7119847"/>
            <a:ext cx="6481" cy="554755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16336834" y="6368493"/>
            <a:ext cx="959150" cy="7482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>
                <a:solidFill>
                  <a:srgbClr val="000000"/>
                </a:solidFill>
              </a:rPr>
              <a:t>CPU</a:t>
            </a:r>
            <a:endParaRPr lang="en-US" sz="2799" dirty="0">
              <a:solidFill>
                <a:srgbClr val="000000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16336833" y="5286039"/>
            <a:ext cx="959152" cy="9405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DRAM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02" name="Straight Connector 301"/>
          <p:cNvCxnSpPr>
            <a:stCxn id="300" idx="0"/>
            <a:endCxn id="301" idx="2"/>
          </p:cNvCxnSpPr>
          <p:nvPr/>
        </p:nvCxnSpPr>
        <p:spPr>
          <a:xfrm flipV="1">
            <a:off x="16816409" y="6226577"/>
            <a:ext cx="0" cy="141915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stCxn id="300" idx="1"/>
          </p:cNvCxnSpPr>
          <p:nvPr/>
        </p:nvCxnSpPr>
        <p:spPr>
          <a:xfrm flipH="1">
            <a:off x="16103525" y="6742627"/>
            <a:ext cx="233307" cy="0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15662831" y="6549108"/>
            <a:ext cx="546178" cy="414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20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I/O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11729273" y="4810417"/>
            <a:ext cx="370908" cy="478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24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1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13585884" y="4800600"/>
            <a:ext cx="370908" cy="478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24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2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16647916" y="4816583"/>
            <a:ext cx="424324" cy="478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24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N</a:t>
            </a:r>
          </a:p>
        </p:txBody>
      </p:sp>
      <p:sp>
        <p:nvSpPr>
          <p:cNvPr id="308" name="Oval 307"/>
          <p:cNvSpPr/>
          <p:nvPr/>
        </p:nvSpPr>
        <p:spPr>
          <a:xfrm>
            <a:off x="11211167" y="7366055"/>
            <a:ext cx="6316607" cy="51736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Memory Interconnect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9" name="Rounded Rectangle 308"/>
          <p:cNvSpPr/>
          <p:nvPr/>
        </p:nvSpPr>
        <p:spPr bwMode="ltGray">
          <a:xfrm>
            <a:off x="11500673" y="8293009"/>
            <a:ext cx="5798500" cy="222259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FAM</a:t>
            </a:r>
            <a:endParaRPr lang="en-GB" sz="2800" dirty="0" err="1" smtClean="0">
              <a:solidFill>
                <a:schemeClr val="tx1"/>
              </a:solidFill>
            </a:endParaRPr>
          </a:p>
        </p:txBody>
      </p:sp>
      <p:grpSp>
        <p:nvGrpSpPr>
          <p:cNvPr id="310" name="Group 309"/>
          <p:cNvGrpSpPr/>
          <p:nvPr/>
        </p:nvGrpSpPr>
        <p:grpSpPr>
          <a:xfrm>
            <a:off x="12344400" y="8434008"/>
            <a:ext cx="3532201" cy="1959538"/>
            <a:chOff x="4745295" y="4886733"/>
            <a:chExt cx="1433158" cy="1197855"/>
          </a:xfrm>
        </p:grpSpPr>
        <p:sp>
          <p:nvSpPr>
            <p:cNvPr id="311" name="Rectangle 310"/>
            <p:cNvSpPr/>
            <p:nvPr/>
          </p:nvSpPr>
          <p:spPr bwMode="ltGray">
            <a:xfrm>
              <a:off x="5355211" y="4886733"/>
              <a:ext cx="259707" cy="27948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312" name="Rectangle 311"/>
            <p:cNvSpPr/>
            <p:nvPr/>
          </p:nvSpPr>
          <p:spPr bwMode="ltGray">
            <a:xfrm>
              <a:off x="5013090" y="5306798"/>
              <a:ext cx="259707" cy="27948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313" name="Rectangle 312"/>
            <p:cNvSpPr/>
            <p:nvPr/>
          </p:nvSpPr>
          <p:spPr bwMode="ltGray">
            <a:xfrm>
              <a:off x="5644942" y="5306798"/>
              <a:ext cx="259707" cy="27948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314" name="Rectangle 313"/>
            <p:cNvSpPr>
              <a:spLocks noChangeAspect="1"/>
            </p:cNvSpPr>
            <p:nvPr/>
          </p:nvSpPr>
          <p:spPr bwMode="ltGray">
            <a:xfrm>
              <a:off x="4745295" y="5805103"/>
              <a:ext cx="259821" cy="279484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800" dirty="0" smtClean="0">
                  <a:solidFill>
                    <a:schemeClr val="tx1"/>
                  </a:solidFill>
                </a:rPr>
                <a:t>v2</a:t>
              </a:r>
              <a:endParaRPr lang="en-GB" sz="2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 bwMode="ltGray">
            <a:xfrm>
              <a:off x="5142695" y="5805104"/>
              <a:ext cx="259707" cy="27948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316" name="Rectangle 315"/>
            <p:cNvSpPr/>
            <p:nvPr/>
          </p:nvSpPr>
          <p:spPr bwMode="ltGray">
            <a:xfrm>
              <a:off x="5540095" y="5805104"/>
              <a:ext cx="259707" cy="27948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cxnSp>
          <p:nvCxnSpPr>
            <p:cNvPr id="318" name="Straight Connector 317"/>
            <p:cNvCxnSpPr>
              <a:stCxn id="311" idx="2"/>
              <a:endCxn id="312" idx="0"/>
            </p:cNvCxnSpPr>
            <p:nvPr/>
          </p:nvCxnSpPr>
          <p:spPr>
            <a:xfrm flipH="1">
              <a:off x="5142944" y="5166217"/>
              <a:ext cx="342121" cy="1405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stCxn id="311" idx="2"/>
              <a:endCxn id="313" idx="0"/>
            </p:cNvCxnSpPr>
            <p:nvPr/>
          </p:nvCxnSpPr>
          <p:spPr>
            <a:xfrm>
              <a:off x="5485065" y="5166217"/>
              <a:ext cx="289731" cy="1405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>
              <a:stCxn id="312" idx="2"/>
            </p:cNvCxnSpPr>
            <p:nvPr/>
          </p:nvCxnSpPr>
          <p:spPr>
            <a:xfrm flipH="1">
              <a:off x="4851553" y="5586282"/>
              <a:ext cx="291390" cy="2146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endCxn id="315" idx="0"/>
            </p:cNvCxnSpPr>
            <p:nvPr/>
          </p:nvCxnSpPr>
          <p:spPr>
            <a:xfrm>
              <a:off x="5122970" y="5544783"/>
              <a:ext cx="149579" cy="2603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>
              <a:stCxn id="313" idx="2"/>
              <a:endCxn id="316" idx="0"/>
            </p:cNvCxnSpPr>
            <p:nvPr/>
          </p:nvCxnSpPr>
          <p:spPr>
            <a:xfrm flipH="1">
              <a:off x="5669949" y="5586282"/>
              <a:ext cx="104847" cy="2188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>
              <a:stCxn id="313" idx="2"/>
              <a:endCxn id="317" idx="3"/>
            </p:cNvCxnSpPr>
            <p:nvPr/>
          </p:nvCxnSpPr>
          <p:spPr>
            <a:xfrm>
              <a:off x="5774796" y="5586282"/>
              <a:ext cx="403657" cy="354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Rectangle 316"/>
            <p:cNvSpPr/>
            <p:nvPr/>
          </p:nvSpPr>
          <p:spPr bwMode="ltGray">
            <a:xfrm>
              <a:off x="5918746" y="5800959"/>
              <a:ext cx="259707" cy="27948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sz="40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24" name="Rectangle 323"/>
          <p:cNvSpPr>
            <a:spLocks noChangeAspect="1"/>
          </p:cNvSpPr>
          <p:nvPr/>
        </p:nvSpPr>
        <p:spPr bwMode="ltGray">
          <a:xfrm>
            <a:off x="11586829" y="5692812"/>
            <a:ext cx="640362" cy="4572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v1</a:t>
            </a:r>
            <a:endParaRPr lang="en-GB" sz="2800" b="1" dirty="0" err="1" smtClean="0">
              <a:solidFill>
                <a:srgbClr val="FF0000"/>
              </a:solidFill>
            </a:endParaRPr>
          </a:p>
        </p:txBody>
      </p:sp>
      <p:sp>
        <p:nvSpPr>
          <p:cNvPr id="325" name="Rectangle 324"/>
          <p:cNvSpPr>
            <a:spLocks noChangeAspect="1"/>
          </p:cNvSpPr>
          <p:nvPr/>
        </p:nvSpPr>
        <p:spPr bwMode="ltGray">
          <a:xfrm>
            <a:off x="13477578" y="5692812"/>
            <a:ext cx="640362" cy="457200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v2</a:t>
            </a:r>
            <a:endParaRPr lang="en-GB" sz="2800" dirty="0" err="1" smtClean="0">
              <a:solidFill>
                <a:schemeClr val="tx1"/>
              </a:solidFill>
            </a:endParaRPr>
          </a:p>
        </p:txBody>
      </p:sp>
      <p:sp>
        <p:nvSpPr>
          <p:cNvPr id="326" name="Rectangle 325"/>
          <p:cNvSpPr>
            <a:spLocks noChangeAspect="1"/>
          </p:cNvSpPr>
          <p:nvPr/>
        </p:nvSpPr>
        <p:spPr bwMode="ltGray">
          <a:xfrm>
            <a:off x="16508551" y="5692812"/>
            <a:ext cx="640362" cy="457200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v2</a:t>
            </a:r>
            <a:endParaRPr lang="en-GB" sz="2800" dirty="0" err="1" smtClean="0">
              <a:solidFill>
                <a:schemeClr val="tx1"/>
              </a:solidFill>
            </a:endParaRPr>
          </a:p>
        </p:txBody>
      </p:sp>
      <p:sp>
        <p:nvSpPr>
          <p:cNvPr id="327" name="Rectangle 326"/>
          <p:cNvSpPr/>
          <p:nvPr/>
        </p:nvSpPr>
        <p:spPr bwMode="ltGray">
          <a:xfrm>
            <a:off x="304800" y="4267200"/>
            <a:ext cx="17190720" cy="4754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3200" b="1" dirty="0" smtClean="0"/>
              <a:t>Ongoing work: Fabric Attached Memory (FAM) aware Key Value Store (KVS)</a:t>
            </a:r>
            <a:endParaRPr lang="en-GB" sz="3200" b="1" dirty="0" err="1" smtClean="0"/>
          </a:p>
        </p:txBody>
      </p:sp>
      <p:sp>
        <p:nvSpPr>
          <p:cNvPr id="329" name="TextBox 328"/>
          <p:cNvSpPr txBox="1"/>
          <p:nvPr/>
        </p:nvSpPr>
        <p:spPr>
          <a:xfrm>
            <a:off x="304799" y="4960470"/>
            <a:ext cx="9633772" cy="32131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/>
              <a:t>FAM-aware KVS architecture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    </a:t>
            </a:r>
            <a:r>
              <a:rPr lang="en-US" sz="2800" dirty="0" smtClean="0"/>
              <a:t>- FAM: Non-Volatile Memory (NVM) pool attached with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</a:t>
            </a:r>
            <a:r>
              <a:rPr lang="en-US" sz="2800" dirty="0" smtClean="0"/>
              <a:t>      many compute nodes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  - KVS data are stored in FAM area </a:t>
            </a:r>
            <a:r>
              <a:rPr lang="en-US" sz="2800" dirty="0" smtClean="0">
                <a:sym typeface="Wingdings" panose="05000000000000000000" pitchFamily="2" charset="2"/>
              </a:rPr>
              <a:t> can be accessed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      with load / store instructions</a:t>
            </a:r>
            <a:endParaRPr lang="en-US" sz="28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ym typeface="Wingdings" panose="05000000000000000000" pitchFamily="2" charset="2"/>
              </a:rPr>
              <a:t>     - </a:t>
            </a:r>
            <a:r>
              <a:rPr lang="en-US" sz="2800" dirty="0" smtClean="0"/>
              <a:t>NVM has longer read / write access latency than DRAM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  - To reduce the number of accesses to FAM, caching key-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</a:t>
            </a:r>
            <a:r>
              <a:rPr lang="en-US" sz="2800" dirty="0" smtClean="0"/>
              <a:t>      value pair in DRAM</a:t>
            </a:r>
          </a:p>
        </p:txBody>
      </p:sp>
      <p:sp>
        <p:nvSpPr>
          <p:cNvPr id="330" name="TextBox 329"/>
          <p:cNvSpPr txBox="1"/>
          <p:nvPr/>
        </p:nvSpPr>
        <p:spPr>
          <a:xfrm>
            <a:off x="304799" y="8382405"/>
            <a:ext cx="7236628" cy="21051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/>
              <a:t>KVS cache consistency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 </a:t>
            </a:r>
            <a:r>
              <a:rPr lang="en-US" sz="3200" b="1" dirty="0" smtClean="0"/>
              <a:t>   </a:t>
            </a:r>
            <a:r>
              <a:rPr lang="en-US" sz="3200" dirty="0" smtClean="0"/>
              <a:t>- Stale data can remain after KVS 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 </a:t>
            </a:r>
            <a:r>
              <a:rPr lang="en-US" sz="3200" dirty="0" smtClean="0"/>
              <a:t>     data is updated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  - </a:t>
            </a:r>
            <a:r>
              <a:rPr lang="en-US" sz="2800" b="1" dirty="0" smtClean="0">
                <a:solidFill>
                  <a:srgbClr val="FF0000"/>
                </a:solidFill>
              </a:rPr>
              <a:t>How to use node-local DRAM to cache 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       up-to-date key-value data from FAM?</a:t>
            </a:r>
          </a:p>
        </p:txBody>
      </p:sp>
      <p:cxnSp>
        <p:nvCxnSpPr>
          <p:cNvPr id="19" name="Elbow Connector 18"/>
          <p:cNvCxnSpPr>
            <a:stCxn id="314" idx="1"/>
            <a:endCxn id="324" idx="1"/>
          </p:cNvCxnSpPr>
          <p:nvPr/>
        </p:nvCxnSpPr>
        <p:spPr>
          <a:xfrm rot="10800000">
            <a:off x="11586830" y="5921412"/>
            <a:ext cx="757571" cy="4243532"/>
          </a:xfrm>
          <a:prstGeom prst="bentConnector3">
            <a:avLst>
              <a:gd name="adj1" fmla="val 254534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xplosion 2 21"/>
          <p:cNvSpPr/>
          <p:nvPr/>
        </p:nvSpPr>
        <p:spPr bwMode="ltGray">
          <a:xfrm rot="412102">
            <a:off x="7647810" y="8245341"/>
            <a:ext cx="4403638" cy="1631801"/>
          </a:xfrm>
          <a:prstGeom prst="irregularSeal2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Inconsistent</a:t>
            </a:r>
            <a:endParaRPr lang="en-GB" sz="2400" b="1" dirty="0" err="1" smtClean="0">
              <a:solidFill>
                <a:srgbClr val="FF0000"/>
              </a:solidFill>
            </a:endParaRPr>
          </a:p>
        </p:txBody>
      </p:sp>
      <p:pic>
        <p:nvPicPr>
          <p:cNvPr id="331" name="그림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778" b="93778" l="9778" r="89778">
                        <a14:foregroundMark x1="58667" y1="15556" x2="58667" y2="15556"/>
                        <a14:foregroundMark x1="65778" y1="67111" x2="65778" y2="67111"/>
                        <a14:foregroundMark x1="68000" y1="73333" x2="68000" y2="73333"/>
                        <a14:foregroundMark x1="71111" y1="77778" x2="71111" y2="77778"/>
                        <a14:foregroundMark x1="73333" y1="71556" x2="73333" y2="71556"/>
                        <a14:backgroundMark x1="33333" y1="82222" x2="33333" y2="82222"/>
                        <a14:backgroundMark x1="36889" y1="79556" x2="36889" y2="79556"/>
                        <a14:backgroundMark x1="55111" y1="72444" x2="55111" y2="7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56" y="7688344"/>
            <a:ext cx="2217215" cy="2217215"/>
          </a:xfrm>
          <a:prstGeom prst="rect">
            <a:avLst/>
          </a:prstGeom>
        </p:spPr>
      </p:pic>
      <p:sp>
        <p:nvSpPr>
          <p:cNvPr id="332" name="TextBox 331"/>
          <p:cNvSpPr txBox="1"/>
          <p:nvPr/>
        </p:nvSpPr>
        <p:spPr>
          <a:xfrm>
            <a:off x="304799" y="11507819"/>
            <a:ext cx="5701513" cy="48751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/>
              <a:t>Two approaches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     - No sharing: partitioned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         Pros: removes coordination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</a:t>
            </a:r>
            <a:r>
              <a:rPr lang="en-US" sz="2800" dirty="0" smtClean="0"/>
              <a:t>                    overheads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         Cons: load imbalance for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</a:t>
            </a:r>
            <a:r>
              <a:rPr lang="en-US" sz="2800" dirty="0" smtClean="0"/>
              <a:t>                     skewed workloads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     - Sharing: shared data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         Pros: load balance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         Cons: high coordination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</a:t>
            </a:r>
            <a:r>
              <a:rPr lang="en-US" sz="2800" dirty="0" smtClean="0"/>
              <a:t>                     overheads</a:t>
            </a:r>
          </a:p>
          <a:p>
            <a:pPr>
              <a:lnSpc>
                <a:spcPct val="90000"/>
              </a:lnSpc>
            </a:pPr>
            <a:endParaRPr lang="en-US" sz="30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000" b="1" dirty="0" smtClean="0">
                <a:solidFill>
                  <a:srgbClr val="FF0000"/>
                </a:solidFill>
              </a:rPr>
              <a:t>Which approach will be better?</a:t>
            </a:r>
          </a:p>
        </p:txBody>
      </p:sp>
      <p:graphicFrame>
        <p:nvGraphicFramePr>
          <p:cNvPr id="333" name="Table 3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39355"/>
              </p:ext>
            </p:extLst>
          </p:nvPr>
        </p:nvGraphicFramePr>
        <p:xfrm>
          <a:off x="6133964" y="11480036"/>
          <a:ext cx="11468236" cy="5969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3374"/>
                <a:gridCol w="5784862"/>
              </a:tblGrid>
              <a:tr h="716902">
                <a:tc>
                  <a:txBody>
                    <a:bodyPr/>
                    <a:lstStyle/>
                    <a:p>
                      <a:pPr algn="ctr"/>
                      <a:r>
                        <a:rPr lang="en-US" sz="2800" b="1" baseline="0" dirty="0" smtClean="0">
                          <a:solidFill>
                            <a:schemeClr val="tx1"/>
                          </a:solidFill>
                        </a:rPr>
                        <a:t>Caching &amp; No sharing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Caching &amp; Sharing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52862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34" name="Group 333"/>
          <p:cNvGrpSpPr/>
          <p:nvPr/>
        </p:nvGrpSpPr>
        <p:grpSpPr>
          <a:xfrm>
            <a:off x="12019680" y="12436956"/>
            <a:ext cx="5462908" cy="4851701"/>
            <a:chOff x="23804162" y="13378578"/>
            <a:chExt cx="4161238" cy="3870235"/>
          </a:xfrm>
        </p:grpSpPr>
        <p:sp>
          <p:nvSpPr>
            <p:cNvPr id="335" name="Rectangle 334"/>
            <p:cNvSpPr/>
            <p:nvPr/>
          </p:nvSpPr>
          <p:spPr>
            <a:xfrm flipH="1">
              <a:off x="24196312" y="13378578"/>
              <a:ext cx="2199772" cy="15618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endParaRPr lang="en-US" sz="1400" dirty="0"/>
            </a:p>
          </p:txBody>
        </p:sp>
        <p:sp>
          <p:nvSpPr>
            <p:cNvPr id="336" name="Rectangle 335"/>
            <p:cNvSpPr/>
            <p:nvPr/>
          </p:nvSpPr>
          <p:spPr>
            <a:xfrm flipH="1">
              <a:off x="24207063" y="15647909"/>
              <a:ext cx="2199772" cy="15618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endParaRPr lang="en-US" sz="1400" dirty="0"/>
            </a:p>
          </p:txBody>
        </p:sp>
        <p:grpSp>
          <p:nvGrpSpPr>
            <p:cNvPr id="337" name="Group 336"/>
            <p:cNvGrpSpPr/>
            <p:nvPr/>
          </p:nvGrpSpPr>
          <p:grpSpPr>
            <a:xfrm>
              <a:off x="24122412" y="13491887"/>
              <a:ext cx="2559777" cy="3619892"/>
              <a:chOff x="3941285" y="1498141"/>
              <a:chExt cx="2559777" cy="3619892"/>
            </a:xfrm>
          </p:grpSpPr>
          <p:sp>
            <p:nvSpPr>
              <p:cNvPr id="350" name="Oval 349"/>
              <p:cNvSpPr/>
              <p:nvPr/>
            </p:nvSpPr>
            <p:spPr>
              <a:xfrm>
                <a:off x="5181005" y="3159801"/>
                <a:ext cx="60959" cy="6095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200" dirty="0">
                  <a:cs typeface="Arial" panose="020B0604020202020204" pitchFamily="34" charset="0"/>
                </a:endParaRPr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5181005" y="3292528"/>
                <a:ext cx="60959" cy="6095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200" dirty="0">
                  <a:cs typeface="Arial" panose="020B0604020202020204" pitchFamily="34" charset="0"/>
                </a:endParaRPr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5181005" y="3425254"/>
                <a:ext cx="60959" cy="6095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200" dirty="0">
                  <a:cs typeface="Arial" panose="020B0604020202020204" pitchFamily="34" charset="0"/>
                </a:endParaRPr>
              </a:p>
            </p:txBody>
          </p:sp>
          <p:grpSp>
            <p:nvGrpSpPr>
              <p:cNvPr id="353" name="Group 352"/>
              <p:cNvGrpSpPr/>
              <p:nvPr/>
            </p:nvGrpSpPr>
            <p:grpSpPr>
              <a:xfrm>
                <a:off x="4184823" y="1498141"/>
                <a:ext cx="1891200" cy="3619892"/>
                <a:chOff x="1261149" y="1654551"/>
                <a:chExt cx="1891200" cy="3619892"/>
              </a:xfrm>
            </p:grpSpPr>
            <p:sp>
              <p:nvSpPr>
                <p:cNvPr id="362" name="Rectangle 361"/>
                <p:cNvSpPr/>
                <p:nvPr/>
              </p:nvSpPr>
              <p:spPr>
                <a:xfrm flipH="1">
                  <a:off x="2009949" y="1654553"/>
                  <a:ext cx="1142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24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anose="020B0604020202020204" pitchFamily="34" charset="0"/>
                    </a:rPr>
                    <a:t>DRAM</a:t>
                  </a:r>
                  <a:endPara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3" name="Rectangle 362"/>
                <p:cNvSpPr/>
                <p:nvPr/>
              </p:nvSpPr>
              <p:spPr>
                <a:xfrm flipH="1">
                  <a:off x="2009949" y="2361961"/>
                  <a:ext cx="1142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24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anose="020B0604020202020204" pitchFamily="34" charset="0"/>
                    </a:rPr>
                    <a:t>DRAM</a:t>
                  </a:r>
                  <a:endPara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" name="Rectangle 363"/>
                <p:cNvSpPr/>
                <p:nvPr/>
              </p:nvSpPr>
              <p:spPr>
                <a:xfrm flipH="1">
                  <a:off x="2009949" y="3923884"/>
                  <a:ext cx="1142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24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anose="020B0604020202020204" pitchFamily="34" charset="0"/>
                    </a:rPr>
                    <a:t>DRAM</a:t>
                  </a:r>
                  <a:endPara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 flipH="1">
                  <a:off x="2009949" y="4631292"/>
                  <a:ext cx="1142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24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anose="020B0604020202020204" pitchFamily="34" charset="0"/>
                    </a:rPr>
                    <a:t>DRAM</a:t>
                  </a:r>
                  <a:endPara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 flipH="1">
                  <a:off x="1261149" y="1654551"/>
                  <a:ext cx="710400" cy="643153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accent2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2400" dirty="0" smtClean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CPU</a:t>
                  </a:r>
                  <a:endParaRPr lang="en-US" sz="2400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7" name="Rectangle 366"/>
                <p:cNvSpPr/>
                <p:nvPr/>
              </p:nvSpPr>
              <p:spPr>
                <a:xfrm flipH="1">
                  <a:off x="1261149" y="2361959"/>
                  <a:ext cx="710400" cy="643153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accent2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2400" dirty="0" smtClean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CPU</a:t>
                  </a:r>
                  <a:endParaRPr lang="en-US" sz="2400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8" name="Rectangle 367"/>
                <p:cNvSpPr/>
                <p:nvPr/>
              </p:nvSpPr>
              <p:spPr>
                <a:xfrm flipH="1">
                  <a:off x="1261149" y="3923882"/>
                  <a:ext cx="710400" cy="643153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accent2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2400" dirty="0" smtClean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CPU</a:t>
                  </a:r>
                  <a:endParaRPr lang="en-US" sz="2400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9" name="Rectangle 368"/>
                <p:cNvSpPr/>
                <p:nvPr/>
              </p:nvSpPr>
              <p:spPr>
                <a:xfrm flipH="1">
                  <a:off x="1261149" y="4631290"/>
                  <a:ext cx="710400" cy="643153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accent2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2400" dirty="0" smtClean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CPU</a:t>
                  </a:r>
                  <a:endParaRPr lang="en-US" sz="2400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54" name="Straight Connector 353"/>
              <p:cNvCxnSpPr/>
              <p:nvPr/>
            </p:nvCxnSpPr>
            <p:spPr>
              <a:xfrm>
                <a:off x="4925601" y="1981200"/>
                <a:ext cx="1575461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>
                <a:off x="4925601" y="2715126"/>
                <a:ext cx="1575461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>
                <a:off x="4925601" y="4283242"/>
                <a:ext cx="1575461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>
                <a:off x="4925601" y="4977063"/>
                <a:ext cx="1575461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>
                <a:off x="3941285" y="1981200"/>
                <a:ext cx="217165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>
                <a:off x="3941285" y="2715126"/>
                <a:ext cx="217165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3941285" y="4283242"/>
                <a:ext cx="217165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>
                <a:off x="3941285" y="4977063"/>
                <a:ext cx="217165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8" name="Rectangle 337"/>
            <p:cNvSpPr/>
            <p:nvPr/>
          </p:nvSpPr>
          <p:spPr>
            <a:xfrm flipH="1">
              <a:off x="26891587" y="13758378"/>
              <a:ext cx="1073813" cy="29597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endParaRPr lang="en-US" sz="1400" dirty="0"/>
            </a:p>
          </p:txBody>
        </p:sp>
        <p:sp>
          <p:nvSpPr>
            <p:cNvPr id="339" name="Rectangle 338"/>
            <p:cNvSpPr/>
            <p:nvPr/>
          </p:nvSpPr>
          <p:spPr>
            <a:xfrm flipH="1">
              <a:off x="26983151" y="13904974"/>
              <a:ext cx="886326" cy="2905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sp>
          <p:nvSpPr>
            <p:cNvPr id="340" name="Rectangle 339"/>
            <p:cNvSpPr/>
            <p:nvPr/>
          </p:nvSpPr>
          <p:spPr>
            <a:xfrm flipH="1">
              <a:off x="26983151" y="14279746"/>
              <a:ext cx="886326" cy="2905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sp>
          <p:nvSpPr>
            <p:cNvPr id="341" name="Rectangle 340"/>
            <p:cNvSpPr/>
            <p:nvPr/>
          </p:nvSpPr>
          <p:spPr>
            <a:xfrm flipH="1">
              <a:off x="26983151" y="15932082"/>
              <a:ext cx="886326" cy="2905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sp>
          <p:nvSpPr>
            <p:cNvPr id="342" name="Rectangle 341"/>
            <p:cNvSpPr/>
            <p:nvPr/>
          </p:nvSpPr>
          <p:spPr>
            <a:xfrm flipH="1">
              <a:off x="26983151" y="16306854"/>
              <a:ext cx="886326" cy="2905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grpSp>
          <p:nvGrpSpPr>
            <p:cNvPr id="343" name="Group 342"/>
            <p:cNvGrpSpPr/>
            <p:nvPr/>
          </p:nvGrpSpPr>
          <p:grpSpPr>
            <a:xfrm>
              <a:off x="27388215" y="15145526"/>
              <a:ext cx="60960" cy="326412"/>
              <a:chOff x="1515378" y="2253600"/>
              <a:chExt cx="45720" cy="244809"/>
            </a:xfrm>
            <a:solidFill>
              <a:schemeClr val="bg1">
                <a:lumMod val="85000"/>
              </a:schemeClr>
            </a:solidFill>
          </p:grpSpPr>
          <p:sp>
            <p:nvSpPr>
              <p:cNvPr id="347" name="Oval 346"/>
              <p:cNvSpPr/>
              <p:nvPr/>
            </p:nvSpPr>
            <p:spPr>
              <a:xfrm>
                <a:off x="1515378" y="2253600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200" dirty="0">
                  <a:cs typeface="Arial" panose="020B0604020202020204" pitchFamily="34" charset="0"/>
                </a:endParaRPr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1515379" y="2353145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200" dirty="0">
                  <a:cs typeface="Arial" panose="020B0604020202020204" pitchFamily="34" charset="0"/>
                </a:endParaRPr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1515379" y="2452690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2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4" name="TextBox 343"/>
            <p:cNvSpPr txBox="1"/>
            <p:nvPr/>
          </p:nvSpPr>
          <p:spPr>
            <a:xfrm>
              <a:off x="26918983" y="16747232"/>
              <a:ext cx="1034716" cy="5015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dirty="0" smtClean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FAM</a:t>
              </a:r>
              <a:endParaRPr lang="en-US" sz="2400" dirty="0">
                <a:solidFill>
                  <a:sysClr val="windowText" lastClr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 flipH="1">
              <a:off x="26513919" y="13382588"/>
              <a:ext cx="286105" cy="38311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800" b="1" dirty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Communications and memory fabric</a:t>
              </a:r>
            </a:p>
          </p:txBody>
        </p:sp>
        <p:sp>
          <p:nvSpPr>
            <p:cNvPr id="346" name="Rectangle 345"/>
            <p:cNvSpPr/>
            <p:nvPr/>
          </p:nvSpPr>
          <p:spPr>
            <a:xfrm flipH="1">
              <a:off x="23804162" y="13382588"/>
              <a:ext cx="361772" cy="38311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b="1" dirty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Network</a:t>
              </a:r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6307243" y="12436957"/>
            <a:ext cx="5411506" cy="4851701"/>
            <a:chOff x="3272997" y="2753099"/>
            <a:chExt cx="4122084" cy="3870235"/>
          </a:xfrm>
        </p:grpSpPr>
        <p:sp>
          <p:nvSpPr>
            <p:cNvPr id="371" name="Rectangle 370"/>
            <p:cNvSpPr/>
            <p:nvPr/>
          </p:nvSpPr>
          <p:spPr>
            <a:xfrm flipH="1">
              <a:off x="3674403" y="2753099"/>
              <a:ext cx="2152401" cy="15618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endParaRPr lang="en-US" sz="1400" dirty="0"/>
            </a:p>
          </p:txBody>
        </p:sp>
        <p:sp>
          <p:nvSpPr>
            <p:cNvPr id="372" name="Rectangle 371"/>
            <p:cNvSpPr/>
            <p:nvPr/>
          </p:nvSpPr>
          <p:spPr>
            <a:xfrm flipH="1">
              <a:off x="3685154" y="5022430"/>
              <a:ext cx="2141650" cy="15618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endParaRPr lang="en-US" sz="1400" dirty="0"/>
            </a:p>
          </p:txBody>
        </p:sp>
        <p:sp>
          <p:nvSpPr>
            <p:cNvPr id="373" name="Oval 372"/>
            <p:cNvSpPr/>
            <p:nvPr/>
          </p:nvSpPr>
          <p:spPr>
            <a:xfrm>
              <a:off x="4840223" y="4528068"/>
              <a:ext cx="60959" cy="60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>
                <a:cs typeface="Arial" panose="020B0604020202020204" pitchFamily="34" charset="0"/>
              </a:endParaRPr>
            </a:p>
          </p:txBody>
        </p:sp>
        <p:sp>
          <p:nvSpPr>
            <p:cNvPr id="374" name="Oval 373"/>
            <p:cNvSpPr/>
            <p:nvPr/>
          </p:nvSpPr>
          <p:spPr>
            <a:xfrm>
              <a:off x="4840223" y="4660795"/>
              <a:ext cx="60959" cy="60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>
                <a:cs typeface="Arial" panose="020B0604020202020204" pitchFamily="34" charset="0"/>
              </a:endParaRPr>
            </a:p>
          </p:txBody>
        </p:sp>
        <p:sp>
          <p:nvSpPr>
            <p:cNvPr id="375" name="Oval 374"/>
            <p:cNvSpPr/>
            <p:nvPr/>
          </p:nvSpPr>
          <p:spPr>
            <a:xfrm>
              <a:off x="4840223" y="4793521"/>
              <a:ext cx="60959" cy="60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>
                <a:cs typeface="Arial" panose="020B0604020202020204" pitchFamily="34" charset="0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 flipH="1">
              <a:off x="4592841" y="2866410"/>
              <a:ext cx="1142400" cy="304800"/>
            </a:xfrm>
            <a:prstGeom prst="rect">
              <a:avLst/>
            </a:prstGeom>
            <a:solidFill>
              <a:srgbClr val="C00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DRAM</a:t>
              </a:r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 flipH="1">
              <a:off x="4592841" y="3573818"/>
              <a:ext cx="1142400" cy="304800"/>
            </a:xfrm>
            <a:prstGeom prst="rect">
              <a:avLst/>
            </a:prstGeom>
            <a:solidFill>
              <a:srgbClr val="FFC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DRAM</a:t>
              </a:r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 flipH="1">
              <a:off x="4592841" y="5135741"/>
              <a:ext cx="1142400" cy="304800"/>
            </a:xfrm>
            <a:prstGeom prst="rect">
              <a:avLst/>
            </a:prstGeom>
            <a:solidFill>
              <a:srgbClr val="00B05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DRAM</a:t>
              </a:r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 flipH="1">
              <a:off x="4592841" y="5843149"/>
              <a:ext cx="1142400" cy="304800"/>
            </a:xfrm>
            <a:prstGeom prst="rect">
              <a:avLst/>
            </a:prstGeom>
            <a:solidFill>
              <a:srgbClr val="0070C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DRAM</a:t>
              </a:r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 flipH="1">
              <a:off x="3844041" y="2866408"/>
              <a:ext cx="710400" cy="643153"/>
            </a:xfrm>
            <a:prstGeom prst="rect">
              <a:avLst/>
            </a:prstGeom>
            <a:solidFill>
              <a:srgbClr val="C00000"/>
            </a:solidFill>
            <a:ln w="50800">
              <a:solidFill>
                <a:schemeClr val="accent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CPU</a:t>
              </a:r>
              <a:endParaRPr lang="en-US" sz="24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 flipH="1">
              <a:off x="3844041" y="3573816"/>
              <a:ext cx="710400" cy="643153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CPU</a:t>
              </a:r>
              <a:endParaRPr lang="en-US" sz="24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 flipH="1">
              <a:off x="3844041" y="5135739"/>
              <a:ext cx="710400" cy="643153"/>
            </a:xfrm>
            <a:prstGeom prst="rect">
              <a:avLst/>
            </a:prstGeom>
            <a:solidFill>
              <a:srgbClr val="00B050"/>
            </a:solidFill>
            <a:ln w="50800">
              <a:solidFill>
                <a:schemeClr val="accent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CPU</a:t>
              </a:r>
              <a:endParaRPr lang="en-US" sz="24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 flipH="1">
              <a:off x="3844041" y="5843147"/>
              <a:ext cx="710400" cy="643153"/>
            </a:xfrm>
            <a:prstGeom prst="rect">
              <a:avLst/>
            </a:prstGeom>
            <a:solidFill>
              <a:srgbClr val="0070C0"/>
            </a:solidFill>
            <a:ln w="50800">
              <a:solidFill>
                <a:schemeClr val="accent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CPU</a:t>
              </a:r>
              <a:endParaRPr lang="en-US" sz="24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384" name="Straight Connector 383"/>
            <p:cNvCxnSpPr/>
            <p:nvPr/>
          </p:nvCxnSpPr>
          <p:spPr>
            <a:xfrm>
              <a:off x="4584819" y="3349467"/>
              <a:ext cx="1371600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4584819" y="4083393"/>
              <a:ext cx="1371600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4584819" y="5651509"/>
              <a:ext cx="1371600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584819" y="6345330"/>
              <a:ext cx="1371600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3600503" y="3349467"/>
              <a:ext cx="217165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3600503" y="4083393"/>
              <a:ext cx="217165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3600503" y="5651509"/>
              <a:ext cx="217165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3600503" y="6345330"/>
              <a:ext cx="217165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Rectangle 391"/>
            <p:cNvSpPr/>
            <p:nvPr/>
          </p:nvSpPr>
          <p:spPr>
            <a:xfrm flipH="1">
              <a:off x="6321268" y="3132899"/>
              <a:ext cx="1073813" cy="29597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endParaRPr lang="en-US" sz="1400" dirty="0"/>
            </a:p>
          </p:txBody>
        </p:sp>
        <p:sp>
          <p:nvSpPr>
            <p:cNvPr id="393" name="Rectangle 392"/>
            <p:cNvSpPr/>
            <p:nvPr/>
          </p:nvSpPr>
          <p:spPr>
            <a:xfrm flipH="1">
              <a:off x="6412832" y="3279495"/>
              <a:ext cx="886326" cy="290551"/>
            </a:xfrm>
            <a:prstGeom prst="rect">
              <a:avLst/>
            </a:prstGeom>
            <a:solidFill>
              <a:srgbClr val="C00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sp>
          <p:nvSpPr>
            <p:cNvPr id="394" name="Rectangle 393"/>
            <p:cNvSpPr/>
            <p:nvPr/>
          </p:nvSpPr>
          <p:spPr>
            <a:xfrm flipH="1">
              <a:off x="6412832" y="3654267"/>
              <a:ext cx="886326" cy="290551"/>
            </a:xfrm>
            <a:prstGeom prst="rect">
              <a:avLst/>
            </a:prstGeom>
            <a:solidFill>
              <a:srgbClr val="FFC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sp>
          <p:nvSpPr>
            <p:cNvPr id="395" name="Rectangle 394"/>
            <p:cNvSpPr/>
            <p:nvPr/>
          </p:nvSpPr>
          <p:spPr>
            <a:xfrm flipH="1">
              <a:off x="6412832" y="5306603"/>
              <a:ext cx="886326" cy="290551"/>
            </a:xfrm>
            <a:prstGeom prst="rect">
              <a:avLst/>
            </a:prstGeom>
            <a:solidFill>
              <a:srgbClr val="00B05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sp>
          <p:nvSpPr>
            <p:cNvPr id="396" name="Rectangle 395"/>
            <p:cNvSpPr/>
            <p:nvPr/>
          </p:nvSpPr>
          <p:spPr>
            <a:xfrm flipH="1">
              <a:off x="6412832" y="5681375"/>
              <a:ext cx="886326" cy="290551"/>
            </a:xfrm>
            <a:prstGeom prst="rect">
              <a:avLst/>
            </a:prstGeom>
            <a:solidFill>
              <a:srgbClr val="0070C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grpSp>
          <p:nvGrpSpPr>
            <p:cNvPr id="397" name="Group 396"/>
            <p:cNvGrpSpPr/>
            <p:nvPr/>
          </p:nvGrpSpPr>
          <p:grpSpPr>
            <a:xfrm>
              <a:off x="6817896" y="4520047"/>
              <a:ext cx="60960" cy="326412"/>
              <a:chOff x="1515378" y="2253600"/>
              <a:chExt cx="45720" cy="244809"/>
            </a:xfrm>
            <a:solidFill>
              <a:schemeClr val="bg1">
                <a:lumMod val="85000"/>
              </a:schemeClr>
            </a:solidFill>
          </p:grpSpPr>
          <p:sp>
            <p:nvSpPr>
              <p:cNvPr id="401" name="Oval 400"/>
              <p:cNvSpPr/>
              <p:nvPr/>
            </p:nvSpPr>
            <p:spPr>
              <a:xfrm>
                <a:off x="1515378" y="2253600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2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02" name="Oval 401"/>
              <p:cNvSpPr/>
              <p:nvPr/>
            </p:nvSpPr>
            <p:spPr>
              <a:xfrm>
                <a:off x="1515379" y="2353145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2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03" name="Oval 402"/>
              <p:cNvSpPr/>
              <p:nvPr/>
            </p:nvSpPr>
            <p:spPr>
              <a:xfrm>
                <a:off x="1515379" y="2452690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2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8" name="TextBox 397"/>
            <p:cNvSpPr txBox="1"/>
            <p:nvPr/>
          </p:nvSpPr>
          <p:spPr>
            <a:xfrm>
              <a:off x="6348664" y="6121753"/>
              <a:ext cx="1034716" cy="5015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dirty="0" smtClean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FAM</a:t>
              </a:r>
              <a:endParaRPr lang="en-US" sz="2400" dirty="0">
                <a:solidFill>
                  <a:sysClr val="windowText" lastClr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99" name="Rectangle 398"/>
            <p:cNvSpPr/>
            <p:nvPr/>
          </p:nvSpPr>
          <p:spPr>
            <a:xfrm flipH="1">
              <a:off x="5943600" y="2757109"/>
              <a:ext cx="286105" cy="38311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800" b="1" dirty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Communications and memory fabric</a:t>
              </a:r>
            </a:p>
          </p:txBody>
        </p:sp>
        <p:sp>
          <p:nvSpPr>
            <p:cNvPr id="400" name="Rectangle 399"/>
            <p:cNvSpPr/>
            <p:nvPr/>
          </p:nvSpPr>
          <p:spPr>
            <a:xfrm flipH="1">
              <a:off x="3272997" y="2757109"/>
              <a:ext cx="363006" cy="38311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b="1" dirty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Network</a:t>
              </a:r>
            </a:p>
          </p:txBody>
        </p:sp>
      </p:grpSp>
      <p:sp>
        <p:nvSpPr>
          <p:cNvPr id="404" name="Rectangle 403"/>
          <p:cNvSpPr/>
          <p:nvPr/>
        </p:nvSpPr>
        <p:spPr bwMode="ltGray">
          <a:xfrm>
            <a:off x="298900" y="10820400"/>
            <a:ext cx="17190720" cy="4754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3200" b="1" dirty="0" smtClean="0"/>
              <a:t>Solutions for overcoming KVS cache inconsistency problem</a:t>
            </a:r>
            <a:endParaRPr lang="en-GB" sz="32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238525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9"/>
          <p:cNvSpPr/>
          <p:nvPr/>
        </p:nvSpPr>
        <p:spPr bwMode="ltGray">
          <a:xfrm>
            <a:off x="304800" y="4402463"/>
            <a:ext cx="8157624" cy="47947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Non-volatile memory (NVM) Technology</a:t>
            </a:r>
            <a:endParaRPr lang="en-GB" sz="3200" b="1" dirty="0" err="1" smtClean="0">
              <a:solidFill>
                <a:schemeClr val="bg1"/>
              </a:solidFill>
            </a:endParaRPr>
          </a:p>
        </p:txBody>
      </p:sp>
      <p:cxnSp>
        <p:nvCxnSpPr>
          <p:cNvPr id="206" name="Straight Arrow Connector 205"/>
          <p:cNvCxnSpPr/>
          <p:nvPr/>
        </p:nvCxnSpPr>
        <p:spPr>
          <a:xfrm flipV="1">
            <a:off x="2198916" y="5197957"/>
            <a:ext cx="0" cy="40602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2198916" y="9258162"/>
            <a:ext cx="6248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598716" y="5350357"/>
            <a:ext cx="942566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1-10ns</a:t>
            </a:r>
            <a:endParaRPr lang="en-GB" sz="2400" dirty="0"/>
          </a:p>
        </p:txBody>
      </p:sp>
      <p:sp>
        <p:nvSpPr>
          <p:cNvPr id="233" name="TextBox 232"/>
          <p:cNvSpPr txBox="1"/>
          <p:nvPr/>
        </p:nvSpPr>
        <p:spPr>
          <a:xfrm>
            <a:off x="598716" y="6084758"/>
            <a:ext cx="1285608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50-100ns</a:t>
            </a:r>
            <a:endParaRPr lang="en-GB" sz="2400" dirty="0"/>
          </a:p>
        </p:txBody>
      </p:sp>
      <p:sp>
        <p:nvSpPr>
          <p:cNvPr id="234" name="TextBox 233"/>
          <p:cNvSpPr txBox="1"/>
          <p:nvPr/>
        </p:nvSpPr>
        <p:spPr>
          <a:xfrm>
            <a:off x="598716" y="7075358"/>
            <a:ext cx="1445909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200ns-1µs</a:t>
            </a:r>
            <a:endParaRPr lang="en-GB" sz="2400" dirty="0"/>
          </a:p>
        </p:txBody>
      </p:sp>
      <p:sp>
        <p:nvSpPr>
          <p:cNvPr id="235" name="TextBox 234"/>
          <p:cNvSpPr txBox="1"/>
          <p:nvPr/>
        </p:nvSpPr>
        <p:spPr>
          <a:xfrm>
            <a:off x="598716" y="8074813"/>
            <a:ext cx="948978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1-10µs</a:t>
            </a:r>
            <a:endParaRPr lang="en-GB" sz="2400" dirty="0"/>
          </a:p>
        </p:txBody>
      </p:sp>
      <p:sp>
        <p:nvSpPr>
          <p:cNvPr id="236" name="TextBox 235"/>
          <p:cNvSpPr txBox="1"/>
          <p:nvPr/>
        </p:nvSpPr>
        <p:spPr>
          <a:xfrm>
            <a:off x="598716" y="8811463"/>
            <a:ext cx="410369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ms</a:t>
            </a:r>
            <a:endParaRPr lang="en-GB" sz="2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2351316" y="9513758"/>
            <a:ext cx="615553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MBs</a:t>
            </a:r>
            <a:endParaRPr lang="en-GB" sz="2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3447485" y="9513758"/>
            <a:ext cx="1558119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10-100GBs</a:t>
            </a:r>
            <a:endParaRPr lang="en-GB" sz="2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5548740" y="9513758"/>
            <a:ext cx="71814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1TBs</a:t>
            </a:r>
            <a:endParaRPr lang="en-GB" sz="2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6931905" y="9513758"/>
            <a:ext cx="133530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1-100TBs</a:t>
            </a:r>
            <a:endParaRPr lang="en-GB" sz="2400" dirty="0"/>
          </a:p>
        </p:txBody>
      </p:sp>
      <p:sp>
        <p:nvSpPr>
          <p:cNvPr id="241" name="Oval 240"/>
          <p:cNvSpPr/>
          <p:nvPr/>
        </p:nvSpPr>
        <p:spPr bwMode="ltGray">
          <a:xfrm>
            <a:off x="2398147" y="5121757"/>
            <a:ext cx="1629569" cy="88680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SRAM</a:t>
            </a:r>
            <a:endParaRPr lang="en-GB" sz="2400" dirty="0" err="1" smtClean="0">
              <a:solidFill>
                <a:schemeClr val="tx1"/>
              </a:solidFill>
            </a:endParaRPr>
          </a:p>
        </p:txBody>
      </p:sp>
      <p:sp>
        <p:nvSpPr>
          <p:cNvPr id="242" name="Oval 241"/>
          <p:cNvSpPr/>
          <p:nvPr/>
        </p:nvSpPr>
        <p:spPr bwMode="ltGray">
          <a:xfrm>
            <a:off x="3608616" y="5766874"/>
            <a:ext cx="1629569" cy="88680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DRAM</a:t>
            </a:r>
            <a:endParaRPr lang="en-GB" sz="2400" dirty="0" err="1" smtClean="0">
              <a:solidFill>
                <a:schemeClr val="tx1"/>
              </a:solidFill>
            </a:endParaRPr>
          </a:p>
        </p:txBody>
      </p:sp>
      <p:sp>
        <p:nvSpPr>
          <p:cNvPr id="243" name="Oval 242"/>
          <p:cNvSpPr/>
          <p:nvPr/>
        </p:nvSpPr>
        <p:spPr bwMode="ltGray">
          <a:xfrm>
            <a:off x="4988947" y="6569557"/>
            <a:ext cx="1629569" cy="886801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NVM</a:t>
            </a:r>
            <a:endParaRPr lang="en-GB" sz="2400" b="1" dirty="0" err="1" smtClean="0">
              <a:solidFill>
                <a:schemeClr val="tx1"/>
              </a:solidFill>
            </a:endParaRPr>
          </a:p>
        </p:txBody>
      </p:sp>
      <p:sp>
        <p:nvSpPr>
          <p:cNvPr id="244" name="Oval 243"/>
          <p:cNvSpPr/>
          <p:nvPr/>
        </p:nvSpPr>
        <p:spPr bwMode="ltGray">
          <a:xfrm>
            <a:off x="6694716" y="8273556"/>
            <a:ext cx="1629569" cy="88680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HDDs</a:t>
            </a:r>
            <a:endParaRPr lang="en-GB" sz="2400" dirty="0" err="1" smtClean="0">
              <a:solidFill>
                <a:schemeClr val="tx1"/>
              </a:solidFill>
            </a:endParaRPr>
          </a:p>
        </p:txBody>
      </p:sp>
      <p:sp>
        <p:nvSpPr>
          <p:cNvPr id="245" name="Oval 244"/>
          <p:cNvSpPr/>
          <p:nvPr/>
        </p:nvSpPr>
        <p:spPr bwMode="ltGray">
          <a:xfrm>
            <a:off x="5586840" y="7512518"/>
            <a:ext cx="1629569" cy="88680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SSDs</a:t>
            </a:r>
            <a:endParaRPr lang="en-GB" sz="2400" dirty="0" err="1" smtClean="0">
              <a:solidFill>
                <a:schemeClr val="tx1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5943600" y="535035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Storage class 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non-volatile 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memory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4755194" y="9898687"/>
            <a:ext cx="1199046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Capacity</a:t>
            </a:r>
            <a:endParaRPr lang="en-GB" sz="2400" dirty="0"/>
          </a:p>
        </p:txBody>
      </p:sp>
      <p:sp>
        <p:nvSpPr>
          <p:cNvPr id="248" name="TextBox 247"/>
          <p:cNvSpPr txBox="1"/>
          <p:nvPr/>
        </p:nvSpPr>
        <p:spPr>
          <a:xfrm>
            <a:off x="152400" y="6633736"/>
            <a:ext cx="332399" cy="107882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Latency</a:t>
            </a:r>
            <a:endParaRPr lang="en-GB" sz="2400" dirty="0"/>
          </a:p>
        </p:txBody>
      </p:sp>
      <p:sp>
        <p:nvSpPr>
          <p:cNvPr id="249" name="Rectangle 248"/>
          <p:cNvSpPr/>
          <p:nvPr/>
        </p:nvSpPr>
        <p:spPr bwMode="ltGray">
          <a:xfrm>
            <a:off x="8614824" y="4402464"/>
            <a:ext cx="8530176" cy="48890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800" b="1" dirty="0" smtClean="0"/>
              <a:t>Fabric Attached Memory(FAM) aware </a:t>
            </a:r>
            <a:r>
              <a:rPr lang="en-US" sz="2800" b="1" dirty="0"/>
              <a:t>K</a:t>
            </a:r>
            <a:r>
              <a:rPr lang="en-US" sz="2800" b="1" dirty="0" smtClean="0"/>
              <a:t>ey </a:t>
            </a:r>
            <a:r>
              <a:rPr lang="en-US" sz="2800" b="1" dirty="0"/>
              <a:t>V</a:t>
            </a:r>
            <a:r>
              <a:rPr lang="en-US" sz="2800" b="1" dirty="0" smtClean="0"/>
              <a:t>alue Store (KVS)</a:t>
            </a:r>
            <a:endParaRPr lang="en-GB" sz="2800" b="1" dirty="0" err="1" smtClean="0"/>
          </a:p>
        </p:txBody>
      </p:sp>
      <p:sp>
        <p:nvSpPr>
          <p:cNvPr id="250" name="Rounded Rectangle 249"/>
          <p:cNvSpPr/>
          <p:nvPr/>
        </p:nvSpPr>
        <p:spPr bwMode="ltGray">
          <a:xfrm>
            <a:off x="12877800" y="7627759"/>
            <a:ext cx="4038601" cy="2218398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FAM</a:t>
            </a:r>
            <a:endParaRPr lang="en-GB" sz="2800" dirty="0" err="1" smtClean="0">
              <a:solidFill>
                <a:schemeClr val="tx1"/>
              </a:solidFill>
            </a:endParaRPr>
          </a:p>
        </p:txBody>
      </p:sp>
      <p:sp>
        <p:nvSpPr>
          <p:cNvPr id="251" name="Rounded Rectangle 250"/>
          <p:cNvSpPr/>
          <p:nvPr/>
        </p:nvSpPr>
        <p:spPr bwMode="ltGray">
          <a:xfrm>
            <a:off x="14371142" y="6645757"/>
            <a:ext cx="1051916" cy="54210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CPU</a:t>
            </a:r>
            <a:endParaRPr lang="en-GB" sz="2800" dirty="0" err="1" smtClean="0">
              <a:solidFill>
                <a:schemeClr val="tx1"/>
              </a:solidFill>
            </a:endParaRPr>
          </a:p>
        </p:txBody>
      </p:sp>
      <p:sp>
        <p:nvSpPr>
          <p:cNvPr id="252" name="Rounded Rectangle 251"/>
          <p:cNvSpPr/>
          <p:nvPr/>
        </p:nvSpPr>
        <p:spPr bwMode="ltGray">
          <a:xfrm>
            <a:off x="13634259" y="5350357"/>
            <a:ext cx="2525683" cy="8364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DRAM</a:t>
            </a:r>
            <a:endParaRPr lang="en-GB" sz="2800" dirty="0" err="1" smtClean="0">
              <a:solidFill>
                <a:schemeClr val="tx1"/>
              </a:solidFill>
            </a:endParaRPr>
          </a:p>
        </p:txBody>
      </p:sp>
      <p:sp>
        <p:nvSpPr>
          <p:cNvPr id="253" name="Rectangle 252"/>
          <p:cNvSpPr/>
          <p:nvPr/>
        </p:nvSpPr>
        <p:spPr bwMode="ltGray">
          <a:xfrm>
            <a:off x="14401801" y="8156341"/>
            <a:ext cx="2011859" cy="14612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KVS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grpSp>
        <p:nvGrpSpPr>
          <p:cNvPr id="254" name="Group 253"/>
          <p:cNvGrpSpPr/>
          <p:nvPr/>
        </p:nvGrpSpPr>
        <p:grpSpPr>
          <a:xfrm>
            <a:off x="14889497" y="8306379"/>
            <a:ext cx="1385968" cy="1146971"/>
            <a:chOff x="4745295" y="4886733"/>
            <a:chExt cx="1385968" cy="1146971"/>
          </a:xfrm>
        </p:grpSpPr>
        <p:sp>
          <p:nvSpPr>
            <p:cNvPr id="255" name="Rectangle 254"/>
            <p:cNvSpPr/>
            <p:nvPr/>
          </p:nvSpPr>
          <p:spPr bwMode="ltGray">
            <a:xfrm>
              <a:off x="5355212" y="4886733"/>
              <a:ext cx="212517" cy="2286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256" name="Rectangle 255"/>
            <p:cNvSpPr/>
            <p:nvPr/>
          </p:nvSpPr>
          <p:spPr bwMode="ltGray">
            <a:xfrm>
              <a:off x="5013090" y="5306798"/>
              <a:ext cx="212517" cy="2286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257" name="Rectangle 256"/>
            <p:cNvSpPr/>
            <p:nvPr/>
          </p:nvSpPr>
          <p:spPr bwMode="ltGray">
            <a:xfrm>
              <a:off x="5644943" y="5306798"/>
              <a:ext cx="212517" cy="2286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258" name="Rectangle 257"/>
            <p:cNvSpPr/>
            <p:nvPr/>
          </p:nvSpPr>
          <p:spPr bwMode="ltGray">
            <a:xfrm>
              <a:off x="4745295" y="5805104"/>
              <a:ext cx="212517" cy="2286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260" name="Rectangle 259"/>
            <p:cNvSpPr/>
            <p:nvPr/>
          </p:nvSpPr>
          <p:spPr bwMode="ltGray">
            <a:xfrm>
              <a:off x="5142695" y="5805104"/>
              <a:ext cx="212517" cy="2286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279" name="Rectangle 278"/>
            <p:cNvSpPr/>
            <p:nvPr/>
          </p:nvSpPr>
          <p:spPr bwMode="ltGray">
            <a:xfrm>
              <a:off x="5540095" y="5805104"/>
              <a:ext cx="212517" cy="2286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280" name="Rectangle 279"/>
            <p:cNvSpPr/>
            <p:nvPr/>
          </p:nvSpPr>
          <p:spPr bwMode="ltGray">
            <a:xfrm>
              <a:off x="5918746" y="5800959"/>
              <a:ext cx="212517" cy="2286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cxnSp>
          <p:nvCxnSpPr>
            <p:cNvPr id="281" name="Straight Connector 280"/>
            <p:cNvCxnSpPr>
              <a:stCxn id="255" idx="2"/>
              <a:endCxn id="256" idx="0"/>
            </p:cNvCxnSpPr>
            <p:nvPr/>
          </p:nvCxnSpPr>
          <p:spPr>
            <a:xfrm flipH="1">
              <a:off x="5119349" y="5115333"/>
              <a:ext cx="342122" cy="191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>
              <a:stCxn id="255" idx="2"/>
              <a:endCxn id="257" idx="0"/>
            </p:cNvCxnSpPr>
            <p:nvPr/>
          </p:nvCxnSpPr>
          <p:spPr>
            <a:xfrm>
              <a:off x="5461471" y="5115333"/>
              <a:ext cx="289731" cy="191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>
              <a:stCxn id="256" idx="2"/>
            </p:cNvCxnSpPr>
            <p:nvPr/>
          </p:nvCxnSpPr>
          <p:spPr>
            <a:xfrm flipH="1">
              <a:off x="4851553" y="5535398"/>
              <a:ext cx="267796" cy="2655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>
              <a:endCxn id="260" idx="0"/>
            </p:cNvCxnSpPr>
            <p:nvPr/>
          </p:nvCxnSpPr>
          <p:spPr>
            <a:xfrm>
              <a:off x="5122970" y="5544783"/>
              <a:ext cx="125984" cy="2603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57" idx="2"/>
              <a:endCxn id="279" idx="0"/>
            </p:cNvCxnSpPr>
            <p:nvPr/>
          </p:nvCxnSpPr>
          <p:spPr>
            <a:xfrm flipH="1">
              <a:off x="5646354" y="5535398"/>
              <a:ext cx="104848" cy="2697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257" idx="2"/>
              <a:endCxn id="280" idx="3"/>
            </p:cNvCxnSpPr>
            <p:nvPr/>
          </p:nvCxnSpPr>
          <p:spPr>
            <a:xfrm>
              <a:off x="5751202" y="5535398"/>
              <a:ext cx="380061" cy="3798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7" name="Straight Connector 286"/>
          <p:cNvCxnSpPr>
            <a:stCxn id="252" idx="2"/>
            <a:endCxn id="251" idx="0"/>
          </p:cNvCxnSpPr>
          <p:nvPr/>
        </p:nvCxnSpPr>
        <p:spPr>
          <a:xfrm flipH="1">
            <a:off x="14897100" y="6186766"/>
            <a:ext cx="1" cy="4589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stCxn id="251" idx="2"/>
            <a:endCxn id="250" idx="0"/>
          </p:cNvCxnSpPr>
          <p:nvPr/>
        </p:nvCxnSpPr>
        <p:spPr>
          <a:xfrm>
            <a:off x="14897100" y="7187859"/>
            <a:ext cx="1" cy="4399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8651063" y="5130035"/>
            <a:ext cx="4249618" cy="20497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/>
              <a:t>Leverage large pool of FAM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- Store KVS data to FAM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- Cache key-value pair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  in DRAM</a:t>
            </a:r>
            <a:endParaRPr lang="en-GB" sz="2800" dirty="0"/>
          </a:p>
        </p:txBody>
      </p:sp>
      <p:sp>
        <p:nvSpPr>
          <p:cNvPr id="290" name="Rectangle 289"/>
          <p:cNvSpPr/>
          <p:nvPr/>
        </p:nvSpPr>
        <p:spPr bwMode="ltGray">
          <a:xfrm>
            <a:off x="17589865" y="7831911"/>
            <a:ext cx="12573000" cy="47947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Initial results</a:t>
            </a:r>
            <a:endParaRPr lang="en-GB" sz="3200" b="1" dirty="0" err="1" smtClean="0">
              <a:solidFill>
                <a:schemeClr val="bg1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17608301" y="8534464"/>
            <a:ext cx="5638800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/>
              <a:t>Experimental environment</a:t>
            </a:r>
          </a:p>
          <a:p>
            <a:pPr marL="457200" indent="-457200">
              <a:lnSpc>
                <a:spcPct val="90000"/>
              </a:lnSpc>
              <a:buFontTx/>
              <a:buChar char="-"/>
            </a:pPr>
            <a:r>
              <a:rPr lang="en-US" sz="2800" dirty="0" smtClean="0"/>
              <a:t>DRAM cache size: 32MB</a:t>
            </a:r>
          </a:p>
          <a:p>
            <a:pPr marL="457200" indent="-457200">
              <a:lnSpc>
                <a:spcPct val="90000"/>
              </a:lnSpc>
              <a:buFontTx/>
              <a:buChar char="-"/>
            </a:pPr>
            <a:r>
              <a:rPr lang="en-US" sz="2800" dirty="0" smtClean="0"/>
              <a:t>FAM size for KVS: 64GB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17608301" y="9829800"/>
            <a:ext cx="586740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/>
              <a:t>Results</a:t>
            </a:r>
          </a:p>
        </p:txBody>
      </p:sp>
      <p:graphicFrame>
        <p:nvGraphicFramePr>
          <p:cNvPr id="29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723024"/>
              </p:ext>
            </p:extLst>
          </p:nvPr>
        </p:nvGraphicFramePr>
        <p:xfrm>
          <a:off x="17589865" y="10162199"/>
          <a:ext cx="7234193" cy="3392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94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8693825"/>
              </p:ext>
            </p:extLst>
          </p:nvPr>
        </p:nvGraphicFramePr>
        <p:xfrm>
          <a:off x="24824058" y="10162199"/>
          <a:ext cx="5338807" cy="3392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7" name="TextBox 296"/>
          <p:cNvSpPr txBox="1"/>
          <p:nvPr/>
        </p:nvSpPr>
        <p:spPr>
          <a:xfrm>
            <a:off x="23698200" y="8534464"/>
            <a:ext cx="5638800" cy="1551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lnSpc>
                <a:spcPct val="90000"/>
              </a:lnSpc>
              <a:buFontTx/>
              <a:buChar char="-"/>
            </a:pPr>
            <a:r>
              <a:rPr lang="en-US" sz="2800" dirty="0" smtClean="0"/>
              <a:t>NVM latency (500ns) is emulated with Quartz</a:t>
            </a:r>
          </a:p>
          <a:p>
            <a:pPr marL="457200" indent="-457200">
              <a:lnSpc>
                <a:spcPct val="90000"/>
              </a:lnSpc>
              <a:buFontTx/>
              <a:buChar char="-"/>
            </a:pPr>
            <a:r>
              <a:rPr lang="en-US" sz="2800" dirty="0" smtClean="0"/>
              <a:t>Workload: 1million put and get requests of 20-byte string key</a:t>
            </a:r>
          </a:p>
        </p:txBody>
      </p:sp>
      <p:sp>
        <p:nvSpPr>
          <p:cNvPr id="298" name="Rectangle 297"/>
          <p:cNvSpPr/>
          <p:nvPr/>
        </p:nvSpPr>
        <p:spPr bwMode="ltGray">
          <a:xfrm>
            <a:off x="6477000" y="11487912"/>
            <a:ext cx="8686800" cy="4754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3200" b="1" dirty="0" smtClean="0"/>
              <a:t>First step: DRAM Cache for FAM aware KVS</a:t>
            </a:r>
            <a:endParaRPr lang="en-GB" sz="3200" b="1" dirty="0" err="1" smtClean="0"/>
          </a:p>
        </p:txBody>
      </p:sp>
      <p:grpSp>
        <p:nvGrpSpPr>
          <p:cNvPr id="299" name="Group 298"/>
          <p:cNvGrpSpPr/>
          <p:nvPr/>
        </p:nvGrpSpPr>
        <p:grpSpPr>
          <a:xfrm>
            <a:off x="6611212" y="15831625"/>
            <a:ext cx="7741017" cy="1552599"/>
            <a:chOff x="18669000" y="8671022"/>
            <a:chExt cx="7741017" cy="1552599"/>
          </a:xfrm>
        </p:grpSpPr>
        <p:sp>
          <p:nvSpPr>
            <p:cNvPr id="300" name="Rounded Rectangle 299"/>
            <p:cNvSpPr/>
            <p:nvPr/>
          </p:nvSpPr>
          <p:spPr bwMode="ltGray">
            <a:xfrm>
              <a:off x="18669000" y="8671022"/>
              <a:ext cx="7741017" cy="1552599"/>
            </a:xfrm>
            <a:prstGeom prst="round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3000" b="1" dirty="0" smtClean="0">
                  <a:solidFill>
                    <a:schemeClr val="tx1"/>
                  </a:solidFill>
                </a:rPr>
                <a:t>Key Value Store</a:t>
              </a:r>
              <a:endParaRPr lang="en-GB" sz="3000" b="1" dirty="0" err="1" smtClean="0">
                <a:solidFill>
                  <a:schemeClr val="tx1"/>
                </a:solidFill>
              </a:endParaRPr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0668260" y="9418093"/>
              <a:ext cx="3742496" cy="653128"/>
              <a:chOff x="20020277" y="9418093"/>
              <a:chExt cx="3742496" cy="653128"/>
            </a:xfrm>
          </p:grpSpPr>
          <p:sp>
            <p:nvSpPr>
              <p:cNvPr id="302" name="Rectangle 301"/>
              <p:cNvSpPr/>
              <p:nvPr/>
            </p:nvSpPr>
            <p:spPr bwMode="ltGray">
              <a:xfrm>
                <a:off x="20020277" y="9418093"/>
                <a:ext cx="1676400" cy="6531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Radix Tree</a:t>
                </a:r>
                <a:endParaRPr lang="en-GB" sz="24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3" name="Rectangle 302"/>
              <p:cNvSpPr/>
              <p:nvPr/>
            </p:nvSpPr>
            <p:spPr bwMode="ltGray">
              <a:xfrm>
                <a:off x="22086373" y="9418093"/>
                <a:ext cx="1676400" cy="6531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Hash Table</a:t>
                </a:r>
                <a:endParaRPr lang="en-GB" sz="2400" dirty="0" err="1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04" name="Group 303"/>
          <p:cNvGrpSpPr/>
          <p:nvPr/>
        </p:nvGrpSpPr>
        <p:grpSpPr>
          <a:xfrm>
            <a:off x="7637209" y="13968640"/>
            <a:ext cx="5689022" cy="1586784"/>
            <a:chOff x="19685578" y="6477000"/>
            <a:chExt cx="5689022" cy="1586784"/>
          </a:xfrm>
        </p:grpSpPr>
        <p:sp>
          <p:nvSpPr>
            <p:cNvPr id="305" name="Rounded Rectangle 304"/>
            <p:cNvSpPr/>
            <p:nvPr/>
          </p:nvSpPr>
          <p:spPr bwMode="ltGray">
            <a:xfrm>
              <a:off x="19685578" y="6477000"/>
              <a:ext cx="5689022" cy="158678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3000" b="1" dirty="0" smtClean="0">
                  <a:solidFill>
                    <a:schemeClr val="tx1"/>
                  </a:solidFill>
                </a:rPr>
                <a:t>Cache API (</a:t>
              </a:r>
              <a:r>
                <a:rPr lang="en-US" sz="3000" b="1" dirty="0" err="1" smtClean="0">
                  <a:solidFill>
                    <a:schemeClr val="tx1"/>
                  </a:solidFill>
                </a:rPr>
                <a:t>Memcached</a:t>
              </a:r>
              <a:r>
                <a:rPr lang="en-US" sz="3000" b="1" dirty="0" smtClean="0">
                  <a:solidFill>
                    <a:schemeClr val="tx1"/>
                  </a:solidFill>
                </a:rPr>
                <a:t>)</a:t>
              </a:r>
              <a:endParaRPr lang="en-GB" sz="3000" b="1" dirty="0" err="1" smtClean="0">
                <a:solidFill>
                  <a:schemeClr val="tx1"/>
                </a:solidFill>
              </a:endParaRPr>
            </a:p>
          </p:txBody>
        </p:sp>
        <p:grpSp>
          <p:nvGrpSpPr>
            <p:cNvPr id="306" name="Group 305"/>
            <p:cNvGrpSpPr/>
            <p:nvPr/>
          </p:nvGrpSpPr>
          <p:grpSpPr>
            <a:xfrm>
              <a:off x="19824989" y="7239000"/>
              <a:ext cx="5410200" cy="677918"/>
              <a:chOff x="19888200" y="7239000"/>
              <a:chExt cx="5410200" cy="677918"/>
            </a:xfrm>
          </p:grpSpPr>
          <p:sp>
            <p:nvSpPr>
              <p:cNvPr id="307" name="Rectangle 306"/>
              <p:cNvSpPr/>
              <p:nvPr/>
            </p:nvSpPr>
            <p:spPr bwMode="ltGray">
              <a:xfrm>
                <a:off x="19888200" y="7239000"/>
                <a:ext cx="1676400" cy="6531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Hash table</a:t>
                </a:r>
                <a:endParaRPr lang="en-GB" sz="24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Rectangle 307"/>
              <p:cNvSpPr/>
              <p:nvPr/>
            </p:nvSpPr>
            <p:spPr bwMode="ltGray">
              <a:xfrm>
                <a:off x="21755100" y="7239000"/>
                <a:ext cx="1676400" cy="6531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LRU list</a:t>
                </a:r>
                <a:endParaRPr lang="en-GB" sz="24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Rectangle 308"/>
              <p:cNvSpPr/>
              <p:nvPr/>
            </p:nvSpPr>
            <p:spPr bwMode="ltGray">
              <a:xfrm>
                <a:off x="23622000" y="7263790"/>
                <a:ext cx="1676400" cy="6531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Slab allocator</a:t>
                </a:r>
                <a:endParaRPr lang="en-GB" sz="2400" dirty="0" err="1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0" name="Rounded Rectangle 309"/>
          <p:cNvSpPr/>
          <p:nvPr/>
        </p:nvSpPr>
        <p:spPr bwMode="ltGray">
          <a:xfrm>
            <a:off x="8691020" y="12062178"/>
            <a:ext cx="3581400" cy="61246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Local APP or Server</a:t>
            </a:r>
            <a:endParaRPr lang="en-GB" sz="2800" dirty="0" err="1" smtClean="0">
              <a:solidFill>
                <a:schemeClr val="tx1"/>
              </a:solidFill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8691020" y="12906519"/>
            <a:ext cx="538609" cy="3877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/>
              <a:t>Put</a:t>
            </a:r>
            <a:endParaRPr lang="en-GB" sz="2800" dirty="0"/>
          </a:p>
        </p:txBody>
      </p:sp>
      <p:sp>
        <p:nvSpPr>
          <p:cNvPr id="312" name="TextBox 311"/>
          <p:cNvSpPr txBox="1"/>
          <p:nvPr/>
        </p:nvSpPr>
        <p:spPr>
          <a:xfrm>
            <a:off x="11693736" y="12906519"/>
            <a:ext cx="578684" cy="3877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/>
              <a:t>Get</a:t>
            </a:r>
            <a:endParaRPr lang="en-GB" sz="2800" dirty="0"/>
          </a:p>
        </p:txBody>
      </p:sp>
      <p:cxnSp>
        <p:nvCxnSpPr>
          <p:cNvPr id="313" name="Elbow Connector 312"/>
          <p:cNvCxnSpPr/>
          <p:nvPr/>
        </p:nvCxnSpPr>
        <p:spPr>
          <a:xfrm rot="10800000" flipV="1">
            <a:off x="7041836" y="13100417"/>
            <a:ext cx="1562100" cy="266879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>
            <a:stCxn id="311" idx="2"/>
          </p:cNvCxnSpPr>
          <p:nvPr/>
        </p:nvCxnSpPr>
        <p:spPr>
          <a:xfrm flipH="1">
            <a:off x="8960324" y="13294317"/>
            <a:ext cx="1" cy="6743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 flipV="1">
            <a:off x="11983078" y="13229004"/>
            <a:ext cx="0" cy="709508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311" idx="0"/>
          </p:cNvCxnSpPr>
          <p:nvPr/>
        </p:nvCxnSpPr>
        <p:spPr>
          <a:xfrm flipH="1" flipV="1">
            <a:off x="8960324" y="12674641"/>
            <a:ext cx="1" cy="231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312" idx="0"/>
          </p:cNvCxnSpPr>
          <p:nvPr/>
        </p:nvCxnSpPr>
        <p:spPr>
          <a:xfrm flipV="1">
            <a:off x="11983078" y="12674641"/>
            <a:ext cx="0" cy="231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Elbow Connector 317"/>
          <p:cNvCxnSpPr>
            <a:endCxn id="305" idx="3"/>
          </p:cNvCxnSpPr>
          <p:nvPr/>
        </p:nvCxnSpPr>
        <p:spPr>
          <a:xfrm rot="16200000" flipV="1">
            <a:off x="13053684" y="15034579"/>
            <a:ext cx="1053384" cy="508289"/>
          </a:xfrm>
          <a:prstGeom prst="bentConnector2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Elbow Connector 318"/>
          <p:cNvCxnSpPr>
            <a:endCxn id="312" idx="3"/>
          </p:cNvCxnSpPr>
          <p:nvPr/>
        </p:nvCxnSpPr>
        <p:spPr>
          <a:xfrm rot="16200000" flipV="1">
            <a:off x="12238360" y="13134478"/>
            <a:ext cx="1630222" cy="1562101"/>
          </a:xfrm>
          <a:prstGeom prst="bentConnector2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/>
          <p:cNvSpPr txBox="1"/>
          <p:nvPr/>
        </p:nvSpPr>
        <p:spPr>
          <a:xfrm>
            <a:off x="11000794" y="1347907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dirty="0" smtClean="0"/>
              <a:t>① </a:t>
            </a:r>
            <a:r>
              <a:rPr lang="en-US" altLang="ko-KR" sz="2400" dirty="0" smtClean="0"/>
              <a:t>Hit</a:t>
            </a:r>
            <a:endParaRPr lang="en-GB" sz="2400" dirty="0"/>
          </a:p>
        </p:txBody>
      </p:sp>
      <p:sp>
        <p:nvSpPr>
          <p:cNvPr id="321" name="TextBox 320"/>
          <p:cNvSpPr txBox="1"/>
          <p:nvPr/>
        </p:nvSpPr>
        <p:spPr>
          <a:xfrm>
            <a:off x="13956006" y="1400229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dirty="0" smtClean="0"/>
              <a:t>② </a:t>
            </a:r>
            <a:r>
              <a:rPr lang="en-US" altLang="ko-KR" sz="2400" dirty="0" smtClean="0"/>
              <a:t>Miss</a:t>
            </a:r>
            <a:endParaRPr lang="en-GB" sz="2400" dirty="0"/>
          </a:p>
        </p:txBody>
      </p:sp>
      <p:sp>
        <p:nvSpPr>
          <p:cNvPr id="322" name="TextBox 321"/>
          <p:cNvSpPr txBox="1"/>
          <p:nvPr/>
        </p:nvSpPr>
        <p:spPr>
          <a:xfrm>
            <a:off x="6290720" y="1408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2400" dirty="0" smtClean="0"/>
              <a:t>①</a:t>
            </a:r>
            <a:endParaRPr lang="en-GB" sz="2400" dirty="0"/>
          </a:p>
        </p:txBody>
      </p:sp>
      <p:sp>
        <p:nvSpPr>
          <p:cNvPr id="323" name="TextBox 322"/>
          <p:cNvSpPr txBox="1"/>
          <p:nvPr/>
        </p:nvSpPr>
        <p:spPr>
          <a:xfrm>
            <a:off x="8011982" y="1347907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2400" dirty="0"/>
              <a:t>②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8219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 bwMode="ltGray">
          <a:xfrm>
            <a:off x="5562600" y="4495800"/>
            <a:ext cx="14028648" cy="4848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Future Work</a:t>
            </a:r>
            <a:endParaRPr lang="en-GB" sz="3200" b="1" dirty="0" err="1" smtClean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58309" y="5173438"/>
            <a:ext cx="621459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/>
              <a:t>Access from multi-nodes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   - KVS cache consistency problem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8651258" y="9072057"/>
            <a:ext cx="0" cy="245696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6300239" y="8250125"/>
            <a:ext cx="6224" cy="535302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836700" y="7525117"/>
            <a:ext cx="921085" cy="7220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>
                <a:solidFill>
                  <a:srgbClr val="000000"/>
                </a:solidFill>
              </a:rPr>
              <a:t>CPU</a:t>
            </a:r>
            <a:endParaRPr lang="en-US" sz="2799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836700" y="6480623"/>
            <a:ext cx="921087" cy="9075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DRAM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54" idx="0"/>
            <a:endCxn id="55" idx="2"/>
          </p:cNvCxnSpPr>
          <p:nvPr/>
        </p:nvCxnSpPr>
        <p:spPr>
          <a:xfrm flipV="1">
            <a:off x="6297243" y="7388180"/>
            <a:ext cx="1" cy="136937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4" idx="1"/>
          </p:cNvCxnSpPr>
          <p:nvPr/>
        </p:nvCxnSpPr>
        <p:spPr>
          <a:xfrm flipH="1">
            <a:off x="5612651" y="7886134"/>
            <a:ext cx="224048" cy="0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189448" y="7699401"/>
            <a:ext cx="52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20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I/O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 flipV="1">
            <a:off x="8095607" y="8228201"/>
            <a:ext cx="6224" cy="535302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632068" y="7503194"/>
            <a:ext cx="921085" cy="7220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>
                <a:solidFill>
                  <a:srgbClr val="000000"/>
                </a:solidFill>
              </a:rPr>
              <a:t>CPU</a:t>
            </a:r>
            <a:endParaRPr lang="en-US" sz="2799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632069" y="6458698"/>
            <a:ext cx="921087" cy="9075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DRAM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>
            <a:stCxn id="60" idx="0"/>
            <a:endCxn id="61" idx="2"/>
          </p:cNvCxnSpPr>
          <p:nvPr/>
        </p:nvCxnSpPr>
        <p:spPr>
          <a:xfrm flipV="1">
            <a:off x="8092611" y="7366255"/>
            <a:ext cx="2" cy="136939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0" idx="1"/>
          </p:cNvCxnSpPr>
          <p:nvPr/>
        </p:nvCxnSpPr>
        <p:spPr>
          <a:xfrm flipH="1">
            <a:off x="7408019" y="7864209"/>
            <a:ext cx="224048" cy="0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984816" y="7677476"/>
            <a:ext cx="52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20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I/O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122736" y="7500220"/>
            <a:ext cx="415498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2399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…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H="1" flipV="1">
            <a:off x="11023671" y="8231175"/>
            <a:ext cx="6224" cy="535302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0560134" y="7506168"/>
            <a:ext cx="921085" cy="7220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>
                <a:solidFill>
                  <a:srgbClr val="000000"/>
                </a:solidFill>
              </a:rPr>
              <a:t>CPU</a:t>
            </a:r>
            <a:endParaRPr lang="en-US" sz="2799" dirty="0">
              <a:solidFill>
                <a:srgbClr val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560133" y="6461672"/>
            <a:ext cx="921087" cy="9075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DRAM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>
            <a:stCxn id="67" idx="0"/>
            <a:endCxn id="68" idx="2"/>
          </p:cNvCxnSpPr>
          <p:nvPr/>
        </p:nvCxnSpPr>
        <p:spPr>
          <a:xfrm flipV="1">
            <a:off x="11020677" y="7369229"/>
            <a:ext cx="0" cy="136939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7" idx="1"/>
          </p:cNvCxnSpPr>
          <p:nvPr/>
        </p:nvCxnSpPr>
        <p:spPr>
          <a:xfrm flipH="1">
            <a:off x="10336084" y="7867183"/>
            <a:ext cx="224048" cy="0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912880" y="7680450"/>
            <a:ext cx="52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20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I/O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135428" y="600272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24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918358" y="599325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24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858871" y="600867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106">
              <a:spcAft>
                <a:spcPts val="400"/>
              </a:spcAft>
              <a:buSzPct val="100000"/>
            </a:pPr>
            <a:r>
              <a:rPr lang="en-US" sz="24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N</a:t>
            </a:r>
          </a:p>
        </p:txBody>
      </p:sp>
      <p:sp>
        <p:nvSpPr>
          <p:cNvPr id="75" name="Oval 74"/>
          <p:cNvSpPr/>
          <p:nvPr/>
        </p:nvSpPr>
        <p:spPr>
          <a:xfrm>
            <a:off x="5637883" y="8563444"/>
            <a:ext cx="6065928" cy="4992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Memory Interconnect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 bwMode="ltGray">
          <a:xfrm>
            <a:off x="5836699" y="9333245"/>
            <a:ext cx="5639249" cy="2218398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FAM</a:t>
            </a:r>
            <a:endParaRPr lang="en-GB" sz="2800" dirty="0" err="1" smtClean="0">
              <a:solidFill>
                <a:schemeClr val="tx1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7550660" y="9565812"/>
            <a:ext cx="3280333" cy="1810504"/>
            <a:chOff x="4745295" y="4886733"/>
            <a:chExt cx="1385968" cy="1146971"/>
          </a:xfrm>
        </p:grpSpPr>
        <p:sp>
          <p:nvSpPr>
            <p:cNvPr id="78" name="Rectangle 77"/>
            <p:cNvSpPr/>
            <p:nvPr/>
          </p:nvSpPr>
          <p:spPr bwMode="ltGray">
            <a:xfrm>
              <a:off x="5355212" y="4886733"/>
              <a:ext cx="212517" cy="2286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79" name="Rectangle 78"/>
            <p:cNvSpPr/>
            <p:nvPr/>
          </p:nvSpPr>
          <p:spPr bwMode="ltGray">
            <a:xfrm>
              <a:off x="5013090" y="5306798"/>
              <a:ext cx="212517" cy="2286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80" name="Rectangle 79"/>
            <p:cNvSpPr/>
            <p:nvPr/>
          </p:nvSpPr>
          <p:spPr bwMode="ltGray">
            <a:xfrm>
              <a:off x="5644943" y="5306798"/>
              <a:ext cx="212517" cy="2286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81" name="Rectangle 80"/>
            <p:cNvSpPr/>
            <p:nvPr/>
          </p:nvSpPr>
          <p:spPr bwMode="ltGray">
            <a:xfrm>
              <a:off x="4745295" y="5805104"/>
              <a:ext cx="212517" cy="2286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b="1" dirty="0" smtClean="0">
                  <a:solidFill>
                    <a:schemeClr val="tx1"/>
                  </a:solidFill>
                </a:rPr>
                <a:t>v2</a:t>
              </a:r>
              <a:endParaRPr lang="en-GB" sz="24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 bwMode="ltGray">
            <a:xfrm>
              <a:off x="5142695" y="5805104"/>
              <a:ext cx="212517" cy="2286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83" name="Rectangle 82"/>
            <p:cNvSpPr/>
            <p:nvPr/>
          </p:nvSpPr>
          <p:spPr bwMode="ltGray">
            <a:xfrm>
              <a:off x="5540095" y="5805104"/>
              <a:ext cx="212517" cy="2286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sp>
          <p:nvSpPr>
            <p:cNvPr id="84" name="Rectangle 83"/>
            <p:cNvSpPr/>
            <p:nvPr/>
          </p:nvSpPr>
          <p:spPr bwMode="ltGray">
            <a:xfrm>
              <a:off x="5918746" y="5800959"/>
              <a:ext cx="212517" cy="2286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GB" dirty="0" err="1" smtClean="0"/>
            </a:p>
          </p:txBody>
        </p:sp>
        <p:cxnSp>
          <p:nvCxnSpPr>
            <p:cNvPr id="85" name="Straight Connector 84"/>
            <p:cNvCxnSpPr>
              <a:stCxn id="78" idx="2"/>
              <a:endCxn id="79" idx="0"/>
            </p:cNvCxnSpPr>
            <p:nvPr/>
          </p:nvCxnSpPr>
          <p:spPr>
            <a:xfrm flipH="1">
              <a:off x="5119349" y="5115333"/>
              <a:ext cx="342122" cy="191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78" idx="2"/>
              <a:endCxn id="80" idx="0"/>
            </p:cNvCxnSpPr>
            <p:nvPr/>
          </p:nvCxnSpPr>
          <p:spPr>
            <a:xfrm>
              <a:off x="5461471" y="5115333"/>
              <a:ext cx="289731" cy="191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79" idx="2"/>
            </p:cNvCxnSpPr>
            <p:nvPr/>
          </p:nvCxnSpPr>
          <p:spPr>
            <a:xfrm flipH="1">
              <a:off x="4851553" y="5535398"/>
              <a:ext cx="267796" cy="2655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82" idx="0"/>
            </p:cNvCxnSpPr>
            <p:nvPr/>
          </p:nvCxnSpPr>
          <p:spPr>
            <a:xfrm>
              <a:off x="5122970" y="5544783"/>
              <a:ext cx="125984" cy="2603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0" idx="2"/>
              <a:endCxn id="83" idx="0"/>
            </p:cNvCxnSpPr>
            <p:nvPr/>
          </p:nvCxnSpPr>
          <p:spPr>
            <a:xfrm flipH="1">
              <a:off x="5646354" y="5535398"/>
              <a:ext cx="104848" cy="2697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0" idx="2"/>
              <a:endCxn id="84" idx="3"/>
            </p:cNvCxnSpPr>
            <p:nvPr/>
          </p:nvCxnSpPr>
          <p:spPr>
            <a:xfrm>
              <a:off x="5751202" y="5535398"/>
              <a:ext cx="380061" cy="3798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 bwMode="ltGray">
          <a:xfrm>
            <a:off x="6051856" y="6907655"/>
            <a:ext cx="502989" cy="36084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v1</a:t>
            </a:r>
            <a:endParaRPr lang="en-GB" sz="2400" b="1" dirty="0" err="1" smtClean="0">
              <a:solidFill>
                <a:srgbClr val="FF0000"/>
              </a:solidFill>
            </a:endParaRPr>
          </a:p>
        </p:txBody>
      </p:sp>
      <p:sp>
        <p:nvSpPr>
          <p:cNvPr id="92" name="Rectangle 91"/>
          <p:cNvSpPr/>
          <p:nvPr/>
        </p:nvSpPr>
        <p:spPr bwMode="ltGray">
          <a:xfrm>
            <a:off x="7867570" y="6907655"/>
            <a:ext cx="502989" cy="36084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v2</a:t>
            </a:r>
            <a:endParaRPr lang="en-GB" sz="2400" b="1" dirty="0" err="1" smtClean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 bwMode="ltGray">
          <a:xfrm>
            <a:off x="10778256" y="6907655"/>
            <a:ext cx="502989" cy="36084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v2</a:t>
            </a:r>
            <a:endParaRPr lang="en-GB" sz="2400" b="1" dirty="0" err="1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2167273" y="5173438"/>
            <a:ext cx="6214592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/>
              <a:t>Two approaches</a:t>
            </a: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984338"/>
              </p:ext>
            </p:extLst>
          </p:nvPr>
        </p:nvGraphicFramePr>
        <p:xfrm>
          <a:off x="11823499" y="5722134"/>
          <a:ext cx="8039891" cy="5969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4371"/>
                <a:gridCol w="4055520"/>
              </a:tblGrid>
              <a:tr h="716902"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Caching &amp; No sharing</a:t>
                      </a:r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Caching &amp; Sharing</a:t>
                      </a:r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252862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6" name="Group 95"/>
          <p:cNvGrpSpPr/>
          <p:nvPr/>
        </p:nvGrpSpPr>
        <p:grpSpPr>
          <a:xfrm>
            <a:off x="15913967" y="6679054"/>
            <a:ext cx="3829812" cy="4851701"/>
            <a:chOff x="23804162" y="13378578"/>
            <a:chExt cx="4161238" cy="3870235"/>
          </a:xfrm>
        </p:grpSpPr>
        <p:sp>
          <p:nvSpPr>
            <p:cNvPr id="97" name="Rectangle 96"/>
            <p:cNvSpPr/>
            <p:nvPr/>
          </p:nvSpPr>
          <p:spPr>
            <a:xfrm flipH="1">
              <a:off x="24196312" y="13378578"/>
              <a:ext cx="2199772" cy="15618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endParaRPr lang="en-US" sz="1400" dirty="0"/>
            </a:p>
          </p:txBody>
        </p:sp>
        <p:sp>
          <p:nvSpPr>
            <p:cNvPr id="98" name="Rectangle 97"/>
            <p:cNvSpPr/>
            <p:nvPr/>
          </p:nvSpPr>
          <p:spPr>
            <a:xfrm flipH="1">
              <a:off x="24207063" y="15647909"/>
              <a:ext cx="2199772" cy="15618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endParaRPr lang="en-US" sz="1400" dirty="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24122412" y="13491887"/>
              <a:ext cx="2559777" cy="3619892"/>
              <a:chOff x="3941285" y="1498141"/>
              <a:chExt cx="2559777" cy="3619892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5181005" y="3159801"/>
                <a:ext cx="60959" cy="6095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200" dirty="0">
                  <a:cs typeface="Arial" panose="020B0604020202020204" pitchFamily="34" charset="0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5181005" y="3292528"/>
                <a:ext cx="60959" cy="6095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200" dirty="0">
                  <a:cs typeface="Arial" panose="020B0604020202020204" pitchFamily="34" charset="0"/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181005" y="3425254"/>
                <a:ext cx="60959" cy="6095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200" dirty="0">
                  <a:cs typeface="Arial" panose="020B0604020202020204" pitchFamily="34" charset="0"/>
                </a:endParaRPr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4184823" y="1498141"/>
                <a:ext cx="1891200" cy="3619892"/>
                <a:chOff x="1261149" y="1654551"/>
                <a:chExt cx="1891200" cy="3619892"/>
              </a:xfrm>
            </p:grpSpPr>
            <p:sp>
              <p:nvSpPr>
                <p:cNvPr id="124" name="Rectangle 123"/>
                <p:cNvSpPr/>
                <p:nvPr/>
              </p:nvSpPr>
              <p:spPr>
                <a:xfrm flipH="1">
                  <a:off x="2009949" y="1654553"/>
                  <a:ext cx="1142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2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anose="020B0604020202020204" pitchFamily="34" charset="0"/>
                    </a:rPr>
                    <a:t>DRAM</a:t>
                  </a:r>
                  <a:endPara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 flipH="1">
                  <a:off x="2009949" y="2361961"/>
                  <a:ext cx="1142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2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anose="020B0604020202020204" pitchFamily="34" charset="0"/>
                    </a:rPr>
                    <a:t>DRAM</a:t>
                  </a:r>
                  <a:endPara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 flipH="1">
                  <a:off x="2009949" y="3923884"/>
                  <a:ext cx="1142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2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anose="020B0604020202020204" pitchFamily="34" charset="0"/>
                    </a:rPr>
                    <a:t>DRAM</a:t>
                  </a:r>
                  <a:endPara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 flipH="1">
                  <a:off x="2009949" y="4631292"/>
                  <a:ext cx="1142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2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anose="020B0604020202020204" pitchFamily="34" charset="0"/>
                    </a:rPr>
                    <a:t>DRAM</a:t>
                  </a:r>
                  <a:endPara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 flipH="1">
                  <a:off x="1261149" y="1654551"/>
                  <a:ext cx="710400" cy="643153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accent2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2200" dirty="0" smtClean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CPU</a:t>
                  </a:r>
                  <a:endPara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 flipH="1">
                  <a:off x="1261149" y="2361959"/>
                  <a:ext cx="710400" cy="643153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accent2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2200" dirty="0" smtClean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CPU</a:t>
                  </a:r>
                  <a:endPara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 flipH="1">
                  <a:off x="1261149" y="3923882"/>
                  <a:ext cx="710400" cy="643153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accent2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2200" dirty="0" smtClean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CPU</a:t>
                  </a:r>
                  <a:endPara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 flipH="1">
                  <a:off x="1261149" y="4631290"/>
                  <a:ext cx="710400" cy="643153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accent2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2200" dirty="0" smtClean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CPU</a:t>
                  </a:r>
                  <a:endPara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16" name="Straight Connector 115"/>
              <p:cNvCxnSpPr/>
              <p:nvPr/>
            </p:nvCxnSpPr>
            <p:spPr>
              <a:xfrm>
                <a:off x="4925601" y="1981200"/>
                <a:ext cx="1575461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4925601" y="2715126"/>
                <a:ext cx="1575461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4925601" y="4283242"/>
                <a:ext cx="1575461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4925601" y="4977063"/>
                <a:ext cx="1575461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3941285" y="1981200"/>
                <a:ext cx="217165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3941285" y="2715126"/>
                <a:ext cx="217165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3941285" y="4283242"/>
                <a:ext cx="217165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3941285" y="4977063"/>
                <a:ext cx="217165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Rectangle 99"/>
            <p:cNvSpPr/>
            <p:nvPr/>
          </p:nvSpPr>
          <p:spPr>
            <a:xfrm flipH="1">
              <a:off x="26891587" y="13758378"/>
              <a:ext cx="1073813" cy="29597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endParaRPr lang="en-US" sz="1400" dirty="0"/>
            </a:p>
          </p:txBody>
        </p:sp>
        <p:sp>
          <p:nvSpPr>
            <p:cNvPr id="101" name="Rectangle 100"/>
            <p:cNvSpPr/>
            <p:nvPr/>
          </p:nvSpPr>
          <p:spPr>
            <a:xfrm flipH="1">
              <a:off x="26983151" y="13904974"/>
              <a:ext cx="886326" cy="290551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 flipH="1">
              <a:off x="26983151" y="14279746"/>
              <a:ext cx="886326" cy="290551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 flipH="1">
              <a:off x="26983151" y="15932082"/>
              <a:ext cx="886326" cy="290551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 flipH="1">
              <a:off x="26983151" y="16306854"/>
              <a:ext cx="886326" cy="290551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27388215" y="15145526"/>
              <a:ext cx="60960" cy="326412"/>
              <a:chOff x="1515378" y="2253600"/>
              <a:chExt cx="45720" cy="244809"/>
            </a:xfrm>
            <a:solidFill>
              <a:schemeClr val="bg1">
                <a:lumMod val="85000"/>
              </a:schemeClr>
            </a:solidFill>
          </p:grpSpPr>
          <p:sp>
            <p:nvSpPr>
              <p:cNvPr id="109" name="Oval 108"/>
              <p:cNvSpPr/>
              <p:nvPr/>
            </p:nvSpPr>
            <p:spPr>
              <a:xfrm>
                <a:off x="1515378" y="2253600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200" dirty="0">
                  <a:cs typeface="Arial" panose="020B0604020202020204" pitchFamily="34" charset="0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515379" y="2353145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200" dirty="0">
                  <a:cs typeface="Arial" panose="020B0604020202020204" pitchFamily="34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515379" y="2452690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2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26918983" y="16747232"/>
              <a:ext cx="1034716" cy="5015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dirty="0" smtClean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FAM</a:t>
              </a:r>
              <a:endParaRPr lang="en-US" sz="2400" dirty="0">
                <a:solidFill>
                  <a:sysClr val="windowText" lastClr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flipH="1">
              <a:off x="26513919" y="13382588"/>
              <a:ext cx="286105" cy="38311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800" b="1" dirty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Communications and memory fabric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 flipH="1">
              <a:off x="23804162" y="13382588"/>
              <a:ext cx="361772" cy="38311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b="1" dirty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Network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1943046" y="6679055"/>
            <a:ext cx="3793776" cy="4851701"/>
            <a:chOff x="3272997" y="2753099"/>
            <a:chExt cx="4122084" cy="3870235"/>
          </a:xfrm>
        </p:grpSpPr>
        <p:sp>
          <p:nvSpPr>
            <p:cNvPr id="133" name="Rectangle 132"/>
            <p:cNvSpPr/>
            <p:nvPr/>
          </p:nvSpPr>
          <p:spPr>
            <a:xfrm flipH="1">
              <a:off x="3674403" y="2753099"/>
              <a:ext cx="2152401" cy="15618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endParaRPr lang="en-US" sz="1400" dirty="0"/>
            </a:p>
          </p:txBody>
        </p:sp>
        <p:sp>
          <p:nvSpPr>
            <p:cNvPr id="134" name="Rectangle 133"/>
            <p:cNvSpPr/>
            <p:nvPr/>
          </p:nvSpPr>
          <p:spPr>
            <a:xfrm flipH="1">
              <a:off x="3685154" y="5022430"/>
              <a:ext cx="2141650" cy="15618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endParaRPr lang="en-US" sz="1400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4840223" y="4528068"/>
              <a:ext cx="60959" cy="60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>
                <a:cs typeface="Arial" panose="020B0604020202020204" pitchFamily="34" charset="0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4840223" y="4660795"/>
              <a:ext cx="60959" cy="60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>
                <a:cs typeface="Arial" panose="020B0604020202020204" pitchFamily="34" charset="0"/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4840223" y="4793521"/>
              <a:ext cx="60959" cy="60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>
                <a:cs typeface="Arial" panose="020B0604020202020204" pitchFamily="34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flipH="1">
              <a:off x="4592841" y="2866410"/>
              <a:ext cx="1142400" cy="304800"/>
            </a:xfrm>
            <a:prstGeom prst="rect">
              <a:avLst/>
            </a:prstGeom>
            <a:solidFill>
              <a:srgbClr val="C00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DRAM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 flipH="1">
              <a:off x="4592841" y="3573818"/>
              <a:ext cx="1142400" cy="304800"/>
            </a:xfrm>
            <a:prstGeom prst="rect">
              <a:avLst/>
            </a:prstGeom>
            <a:solidFill>
              <a:srgbClr val="FFC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DRAM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 flipH="1">
              <a:off x="4592841" y="5135741"/>
              <a:ext cx="1142400" cy="304800"/>
            </a:xfrm>
            <a:prstGeom prst="rect">
              <a:avLst/>
            </a:prstGeom>
            <a:solidFill>
              <a:srgbClr val="00B05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DRAM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 flipH="1">
              <a:off x="4592841" y="5843149"/>
              <a:ext cx="1142400" cy="304800"/>
            </a:xfrm>
            <a:prstGeom prst="rect">
              <a:avLst/>
            </a:prstGeom>
            <a:solidFill>
              <a:srgbClr val="0070C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DRAM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 flipH="1">
              <a:off x="3844041" y="2866408"/>
              <a:ext cx="710400" cy="643153"/>
            </a:xfrm>
            <a:prstGeom prst="rect">
              <a:avLst/>
            </a:prstGeom>
            <a:solidFill>
              <a:srgbClr val="C00000"/>
            </a:solidFill>
            <a:ln w="50800">
              <a:solidFill>
                <a:schemeClr val="accent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2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CPU</a:t>
              </a:r>
              <a:endParaRPr lang="en-US" sz="22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 flipH="1">
              <a:off x="3844041" y="3573816"/>
              <a:ext cx="710400" cy="643153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2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CPU</a:t>
              </a:r>
              <a:endParaRPr lang="en-US" sz="22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 flipH="1">
              <a:off x="3844041" y="5135739"/>
              <a:ext cx="710400" cy="643153"/>
            </a:xfrm>
            <a:prstGeom prst="rect">
              <a:avLst/>
            </a:prstGeom>
            <a:solidFill>
              <a:srgbClr val="00B050"/>
            </a:solidFill>
            <a:ln w="50800">
              <a:solidFill>
                <a:schemeClr val="accent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2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CPU</a:t>
              </a:r>
              <a:endParaRPr lang="en-US" sz="22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 flipH="1">
              <a:off x="3844041" y="5843147"/>
              <a:ext cx="710400" cy="643153"/>
            </a:xfrm>
            <a:prstGeom prst="rect">
              <a:avLst/>
            </a:prstGeom>
            <a:solidFill>
              <a:srgbClr val="0070C0"/>
            </a:solidFill>
            <a:ln w="50800">
              <a:solidFill>
                <a:schemeClr val="accent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2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CPU</a:t>
              </a:r>
              <a:endParaRPr lang="en-US" sz="22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146" name="Straight Connector 145"/>
            <p:cNvCxnSpPr/>
            <p:nvPr/>
          </p:nvCxnSpPr>
          <p:spPr>
            <a:xfrm>
              <a:off x="4584819" y="3349467"/>
              <a:ext cx="1371600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4584819" y="4083393"/>
              <a:ext cx="1371600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4584819" y="5651509"/>
              <a:ext cx="1371600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4584819" y="6345330"/>
              <a:ext cx="1371600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3600503" y="3349467"/>
              <a:ext cx="217165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3600503" y="4083393"/>
              <a:ext cx="217165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3600503" y="5651509"/>
              <a:ext cx="217165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3600503" y="6345330"/>
              <a:ext cx="217165" cy="0"/>
            </a:xfrm>
            <a:prstGeom prst="line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153"/>
            <p:cNvSpPr/>
            <p:nvPr/>
          </p:nvSpPr>
          <p:spPr>
            <a:xfrm flipH="1">
              <a:off x="6321268" y="3132899"/>
              <a:ext cx="1073813" cy="29597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endParaRPr lang="en-US" sz="1400" dirty="0"/>
            </a:p>
          </p:txBody>
        </p:sp>
        <p:sp>
          <p:nvSpPr>
            <p:cNvPr id="155" name="Rectangle 154"/>
            <p:cNvSpPr/>
            <p:nvPr/>
          </p:nvSpPr>
          <p:spPr>
            <a:xfrm flipH="1">
              <a:off x="6412832" y="3279495"/>
              <a:ext cx="886326" cy="290551"/>
            </a:xfrm>
            <a:prstGeom prst="rect">
              <a:avLst/>
            </a:prstGeom>
            <a:solidFill>
              <a:srgbClr val="C00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 flipH="1">
              <a:off x="6412832" y="3654267"/>
              <a:ext cx="886326" cy="290551"/>
            </a:xfrm>
            <a:prstGeom prst="rect">
              <a:avLst/>
            </a:prstGeom>
            <a:solidFill>
              <a:srgbClr val="FFC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 flipH="1">
              <a:off x="6412832" y="5306603"/>
              <a:ext cx="886326" cy="290551"/>
            </a:xfrm>
            <a:prstGeom prst="rect">
              <a:avLst/>
            </a:prstGeom>
            <a:solidFill>
              <a:srgbClr val="00B05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 flipH="1">
              <a:off x="6412832" y="5681375"/>
              <a:ext cx="886326" cy="290551"/>
            </a:xfrm>
            <a:prstGeom prst="rect">
              <a:avLst/>
            </a:prstGeom>
            <a:solidFill>
              <a:srgbClr val="0070C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NVM</a:t>
              </a: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6817896" y="4520047"/>
              <a:ext cx="60960" cy="326412"/>
              <a:chOff x="1515378" y="2253600"/>
              <a:chExt cx="45720" cy="244809"/>
            </a:xfrm>
            <a:solidFill>
              <a:schemeClr val="bg1">
                <a:lumMod val="85000"/>
              </a:schemeClr>
            </a:solidFill>
          </p:grpSpPr>
          <p:sp>
            <p:nvSpPr>
              <p:cNvPr id="163" name="Oval 162"/>
              <p:cNvSpPr/>
              <p:nvPr/>
            </p:nvSpPr>
            <p:spPr>
              <a:xfrm>
                <a:off x="1515378" y="2253600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200" dirty="0">
                  <a:cs typeface="Arial" panose="020B0604020202020204" pitchFamily="34" charset="0"/>
                </a:endParaRPr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1515379" y="2353145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200" dirty="0">
                  <a:cs typeface="Arial" panose="020B0604020202020204" pitchFamily="34" charset="0"/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1515379" y="2452690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2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6348664" y="6121753"/>
              <a:ext cx="1034716" cy="5015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dirty="0" smtClean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FAM</a:t>
              </a:r>
              <a:endParaRPr lang="en-US" sz="2400" dirty="0">
                <a:solidFill>
                  <a:sysClr val="windowText" lastClr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 flipH="1">
              <a:off x="5943600" y="2757109"/>
              <a:ext cx="286105" cy="38311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800" b="1" dirty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Communications and memory fabric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 flipH="1">
              <a:off x="3272997" y="2757109"/>
              <a:ext cx="363006" cy="38311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60960" tIns="12192" rIns="60960" bIns="12192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400" b="1" dirty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069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Project Fair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5.potx" id="{6E765CE8-72DF-47CC-8CE6-E2F106A29740}" vid="{F1B02632-9815-49C8-944D-886AB684271D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4F7D375F943840AC42943ABD44E0FF" ma:contentTypeVersion="2" ma:contentTypeDescription="Create a new document." ma:contentTypeScope="" ma:versionID="0b9d5a1b7b25aa3aae8264e83d8293ca">
  <xsd:schema xmlns:xsd="http://www.w3.org/2001/XMLSchema" xmlns:xs="http://www.w3.org/2001/XMLSchema" xmlns:p="http://schemas.microsoft.com/office/2006/metadata/properties" xmlns:ns2="d9b67a68-4982-4732-b6d6-f86bbedb526a" targetNamespace="http://schemas.microsoft.com/office/2006/metadata/properties" ma:root="true" ma:fieldsID="b2ca6d919b8b72076746a0a40ac29657" ns2:_="">
    <xsd:import namespace="d9b67a68-4982-4732-b6d6-f86bbedb52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b67a68-4982-4732-b6d6-f86bbedb52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A4C455-F8FF-447B-AF5C-BB8377A88555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d9b67a68-4982-4732-b6d6-f86bbedb526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E5463C0-C012-4C1D-A6A8-A471210B17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45A5C9-F2F3-42F8-AE13-774B1547ED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b67a68-4982-4732-b6d6-f86bbedb52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HPE_Standard_Arial_16x9_v5</Template>
  <TotalTime>1114</TotalTime>
  <Words>894</Words>
  <Application>Microsoft Office PowerPoint</Application>
  <PresentationFormat>Custom</PresentationFormat>
  <Paragraphs>249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굴림</vt:lpstr>
      <vt:lpstr>HP Simplified</vt:lpstr>
      <vt:lpstr>Arial</vt:lpstr>
      <vt:lpstr>Wingdings</vt:lpstr>
      <vt:lpstr>Project Fair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picture</dc:title>
  <dc:creator>LEE, SEKWON</dc:creator>
  <cp:lastModifiedBy>LEE, SEKWON</cp:lastModifiedBy>
  <cp:revision>117</cp:revision>
  <cp:lastPrinted>2017-08-01T10:10:52Z</cp:lastPrinted>
  <dcterms:created xsi:type="dcterms:W3CDTF">2016-06-02T17:23:32Z</dcterms:created>
  <dcterms:modified xsi:type="dcterms:W3CDTF">2017-08-09T02:43:08Z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  <property fmtid="{D5CDD505-2E9C-101B-9397-08002B2CF9AE}" pid="5" name="ContentTypeId">
    <vt:lpwstr>0x010100124F7D375F943840AC42943ABD44E0FF</vt:lpwstr>
  </property>
</Properties>
</file>