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1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6" r:id="rId5"/>
    <p:sldMasterId id="2147483720" r:id="rId6"/>
    <p:sldMasterId id="2147483726" r:id="rId7"/>
  </p:sldMasterIdLst>
  <p:notesMasterIdLst>
    <p:notesMasterId r:id="rId36"/>
  </p:notesMasterIdLst>
  <p:handoutMasterIdLst>
    <p:handoutMasterId r:id="rId37"/>
  </p:handoutMasterIdLst>
  <p:sldIdLst>
    <p:sldId id="732" r:id="rId8"/>
    <p:sldId id="745" r:id="rId9"/>
    <p:sldId id="746" r:id="rId10"/>
    <p:sldId id="765" r:id="rId11"/>
    <p:sldId id="748" r:id="rId12"/>
    <p:sldId id="749" r:id="rId13"/>
    <p:sldId id="747" r:id="rId14"/>
    <p:sldId id="763" r:id="rId15"/>
    <p:sldId id="755" r:id="rId16"/>
    <p:sldId id="767" r:id="rId17"/>
    <p:sldId id="756" r:id="rId18"/>
    <p:sldId id="768" r:id="rId19"/>
    <p:sldId id="769" r:id="rId20"/>
    <p:sldId id="766" r:id="rId21"/>
    <p:sldId id="750" r:id="rId22"/>
    <p:sldId id="751" r:id="rId23"/>
    <p:sldId id="752" r:id="rId24"/>
    <p:sldId id="753" r:id="rId25"/>
    <p:sldId id="760" r:id="rId26"/>
    <p:sldId id="772" r:id="rId27"/>
    <p:sldId id="759" r:id="rId28"/>
    <p:sldId id="773" r:id="rId29"/>
    <p:sldId id="771" r:id="rId30"/>
    <p:sldId id="770" r:id="rId31"/>
    <p:sldId id="764" r:id="rId32"/>
    <p:sldId id="757" r:id="rId33"/>
    <p:sldId id="761" r:id="rId34"/>
    <p:sldId id="758" r:id="rId35"/>
  </p:sldIdLst>
  <p:sldSz cx="12192000" cy="6858000"/>
  <p:notesSz cx="7010400" cy="92964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ler, Ben" initials="CB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8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14" autoAdjust="0"/>
  </p:normalViewPr>
  <p:slideViewPr>
    <p:cSldViewPr>
      <p:cViewPr varScale="1">
        <p:scale>
          <a:sx n="97" d="100"/>
          <a:sy n="97" d="100"/>
        </p:scale>
        <p:origin x="1056" y="7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>
      <p:cViewPr varScale="1">
        <p:scale>
          <a:sx n="85" d="100"/>
          <a:sy n="85" d="100"/>
        </p:scale>
        <p:origin x="1915" y="67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94.969399999999993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100.03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120.34699999999999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168.89833300000001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140.25666699999999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430344"/>
        <c:axId val="366435440"/>
      </c:barChart>
      <c:catAx>
        <c:axId val="36643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5440"/>
        <c:crosses val="autoZero"/>
        <c:auto val="1"/>
        <c:lblAlgn val="ctr"/>
        <c:lblOffset val="100"/>
        <c:noMultiLvlLbl val="0"/>
      </c:catAx>
      <c:valAx>
        <c:axId val="36643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115.98566700000001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198.25133299999999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205.01566700000001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239.68433300000001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267.46666699999997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79848"/>
        <c:axId val="397481024"/>
      </c:barChart>
      <c:catAx>
        <c:axId val="39747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1024"/>
        <c:crosses val="autoZero"/>
        <c:auto val="1"/>
        <c:lblAlgn val="ctr"/>
        <c:lblOffset val="100"/>
        <c:noMultiLvlLbl val="0"/>
      </c:catAx>
      <c:valAx>
        <c:axId val="3974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74.257433000000006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69.806366999999995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69.994567000000004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79.338233000000002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73.447266999999997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29096"/>
        <c:axId val="400931056"/>
      </c:barChart>
      <c:catAx>
        <c:axId val="40092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31056"/>
        <c:crosses val="autoZero"/>
        <c:auto val="1"/>
        <c:lblAlgn val="ctr"/>
        <c:lblOffset val="100"/>
        <c:noMultiLvlLbl val="0"/>
      </c:catAx>
      <c:valAx>
        <c:axId val="4009310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2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127.168667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254.34366700000001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272.715667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178.73099999999999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271.25966699999998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31840"/>
        <c:axId val="400927920"/>
      </c:barChart>
      <c:catAx>
        <c:axId val="40093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27920"/>
        <c:crosses val="autoZero"/>
        <c:auto val="1"/>
        <c:lblAlgn val="ctr"/>
        <c:lblOffset val="100"/>
        <c:noMultiLvlLbl val="0"/>
      </c:catAx>
      <c:valAx>
        <c:axId val="40092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3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115.98566700000001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198.25133299999999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205.01566700000001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239.68433300000001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267.46666699999997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27528"/>
        <c:axId val="402263960"/>
      </c:barChart>
      <c:catAx>
        <c:axId val="40092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63960"/>
        <c:crosses val="autoZero"/>
        <c:auto val="1"/>
        <c:lblAlgn val="ctr"/>
        <c:lblOffset val="100"/>
        <c:noMultiLvlLbl val="0"/>
      </c:catAx>
      <c:valAx>
        <c:axId val="40226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2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74.257433000000006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69.806366999999995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69.994567000000004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79.338233000000002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73.447266999999997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11624"/>
        <c:axId val="402331032"/>
      </c:barChart>
      <c:catAx>
        <c:axId val="40231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31032"/>
        <c:crosses val="autoZero"/>
        <c:auto val="1"/>
        <c:lblAlgn val="ctr"/>
        <c:lblOffset val="100"/>
        <c:noMultiLvlLbl val="0"/>
      </c:catAx>
      <c:valAx>
        <c:axId val="4023310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127.168667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254.34366700000001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272.715667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178.73099999999999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271.25966699999998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770672"/>
        <c:axId val="400773024"/>
      </c:barChart>
      <c:catAx>
        <c:axId val="40077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3024"/>
        <c:crosses val="autoZero"/>
        <c:auto val="1"/>
        <c:lblAlgn val="ctr"/>
        <c:lblOffset val="100"/>
        <c:noMultiLvlLbl val="0"/>
      </c:catAx>
      <c:valAx>
        <c:axId val="40077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115.98566700000001</c:v>
                </c:pt>
                <c:pt idx="1">
                  <c:v>74.257433000000006</c:v>
                </c:pt>
                <c:pt idx="2">
                  <c:v>127.168667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hybrid-partitioned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267.46666699999997</c:v>
                </c:pt>
                <c:pt idx="1">
                  <c:v>73.447266999999997</c:v>
                </c:pt>
                <c:pt idx="2">
                  <c:v>271.25966699999998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hybrid-versioned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222.71366699999999</c:v>
                </c:pt>
                <c:pt idx="1">
                  <c:v>74.105532999999994</c:v>
                </c:pt>
                <c:pt idx="2">
                  <c:v>206.477667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short-versioned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239.68433300000001</c:v>
                </c:pt>
                <c:pt idx="1">
                  <c:v>79.338233000000002</c:v>
                </c:pt>
                <c:pt idx="2">
                  <c:v>178.73099999999999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80632"/>
        <c:axId val="222660832"/>
      </c:barChart>
      <c:catAx>
        <c:axId val="39748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60832"/>
        <c:crosses val="autoZero"/>
        <c:auto val="1"/>
        <c:lblAlgn val="ctr"/>
        <c:lblOffset val="100"/>
        <c:noMultiLvlLbl val="0"/>
      </c:catAx>
      <c:valAx>
        <c:axId val="22266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dirty="0" smtClean="0"/>
                  <a:t>Throughput (KTPS)</a:t>
                </a:r>
                <a:endParaRPr lang="en-GB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115.98566700000001</c:v>
                </c:pt>
                <c:pt idx="1">
                  <c:v>74.257433000000006</c:v>
                </c:pt>
                <c:pt idx="2">
                  <c:v>127.168667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hybrid-partitioned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267.46666699999997</c:v>
                </c:pt>
                <c:pt idx="1">
                  <c:v>73.447266999999997</c:v>
                </c:pt>
                <c:pt idx="2">
                  <c:v>271.25966699999998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hybrid-versioned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222.71366699999999</c:v>
                </c:pt>
                <c:pt idx="1">
                  <c:v>74.105532999999994</c:v>
                </c:pt>
                <c:pt idx="2">
                  <c:v>206.477667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short-versioned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239.68433300000001</c:v>
                </c:pt>
                <c:pt idx="1">
                  <c:v>79.338233000000002</c:v>
                </c:pt>
                <c:pt idx="2">
                  <c:v>178.73099999999999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31448"/>
        <c:axId val="400928704"/>
      </c:barChart>
      <c:catAx>
        <c:axId val="40093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28704"/>
        <c:crosses val="autoZero"/>
        <c:auto val="1"/>
        <c:lblAlgn val="ctr"/>
        <c:lblOffset val="100"/>
        <c:noMultiLvlLbl val="0"/>
      </c:catAx>
      <c:valAx>
        <c:axId val="40092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dirty="0" smtClean="0"/>
                  <a:t>Throughput (KTPS)</a:t>
                </a:r>
                <a:endParaRPr lang="en-GB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3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94.969399999999993</c:v>
                </c:pt>
                <c:pt idx="1">
                  <c:v>83.582499999999996</c:v>
                </c:pt>
                <c:pt idx="2">
                  <c:v>105.282667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hybrid-partitioned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140.25666699999999</c:v>
                </c:pt>
                <c:pt idx="1">
                  <c:v>74.940899999999999</c:v>
                </c:pt>
                <c:pt idx="2">
                  <c:v>115.414333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hybrid-versioned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137.447</c:v>
                </c:pt>
                <c:pt idx="1">
                  <c:v>74.962532999999993</c:v>
                </c:pt>
                <c:pt idx="2">
                  <c:v>110.255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short-versioned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168.89833300000001</c:v>
                </c:pt>
                <c:pt idx="1">
                  <c:v>82.273432999999997</c:v>
                </c:pt>
                <c:pt idx="2">
                  <c:v>112.557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28312"/>
        <c:axId val="400776944"/>
      </c:barChart>
      <c:catAx>
        <c:axId val="40092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6944"/>
        <c:crosses val="autoZero"/>
        <c:auto val="1"/>
        <c:lblAlgn val="ctr"/>
        <c:lblOffset val="100"/>
        <c:noMultiLvlLbl val="0"/>
      </c:catAx>
      <c:valAx>
        <c:axId val="4007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dirty="0" smtClean="0"/>
                  <a:t>Throughput (KTPS)</a:t>
                </a:r>
                <a:endParaRPr lang="en-GB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2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94.969399999999993</c:v>
                </c:pt>
                <c:pt idx="1">
                  <c:v>83.582499999999996</c:v>
                </c:pt>
                <c:pt idx="2">
                  <c:v>105.282667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hybrid-partitioned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140.25666699999999</c:v>
                </c:pt>
                <c:pt idx="1">
                  <c:v>74.940899999999999</c:v>
                </c:pt>
                <c:pt idx="2">
                  <c:v>115.414333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hybrid-versioned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137.447</c:v>
                </c:pt>
                <c:pt idx="1">
                  <c:v>74.962532999999993</c:v>
                </c:pt>
                <c:pt idx="2">
                  <c:v>110.255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short-versioned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168.89833300000001</c:v>
                </c:pt>
                <c:pt idx="1">
                  <c:v>82.273432999999997</c:v>
                </c:pt>
                <c:pt idx="2">
                  <c:v>112.557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778120"/>
        <c:axId val="400771456"/>
      </c:barChart>
      <c:catAx>
        <c:axId val="40077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1456"/>
        <c:crosses val="autoZero"/>
        <c:auto val="1"/>
        <c:lblAlgn val="ctr"/>
        <c:lblOffset val="100"/>
        <c:noMultiLvlLbl val="0"/>
      </c:catAx>
      <c:valAx>
        <c:axId val="40077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dirty="0" smtClean="0"/>
                  <a:t>Throughput (KTPS)</a:t>
                </a:r>
                <a:endParaRPr lang="en-GB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8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83.582499999999996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69.968266999999997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71.553933000000001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82.273432999999997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74.940899999999999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437400"/>
        <c:axId val="366435048"/>
      </c:barChart>
      <c:catAx>
        <c:axId val="36643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5048"/>
        <c:crosses val="autoZero"/>
        <c:auto val="1"/>
        <c:lblAlgn val="ctr"/>
        <c:lblOffset val="100"/>
        <c:noMultiLvlLbl val="0"/>
      </c:catAx>
      <c:valAx>
        <c:axId val="366435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98.546733000000003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Original_mc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105.769667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113.54266699999999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182.343333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144.27633299999999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263568"/>
        <c:axId val="402266312"/>
      </c:barChart>
      <c:catAx>
        <c:axId val="40226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66312"/>
        <c:crosses val="autoZero"/>
        <c:auto val="1"/>
        <c:lblAlgn val="ctr"/>
        <c:lblOffset val="100"/>
        <c:noMultiLvlLbl val="0"/>
      </c:catAx>
      <c:valAx>
        <c:axId val="40226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6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65.343699999999998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Original_mc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62.151167000000001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61.363067000000001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80.586167000000003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64.033100000000005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25632"/>
        <c:axId val="403822496"/>
      </c:barChart>
      <c:catAx>
        <c:axId val="40382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2496"/>
        <c:crosses val="autoZero"/>
        <c:auto val="1"/>
        <c:lblAlgn val="ctr"/>
        <c:lblOffset val="100"/>
        <c:noMultiLvlLbl val="0"/>
      </c:catAx>
      <c:valAx>
        <c:axId val="40382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114.84099999999999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Original_mc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202.69900000000001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202.71366699999999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152.56366700000001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206.43799999999999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27592"/>
        <c:axId val="403828376"/>
      </c:barChart>
      <c:catAx>
        <c:axId val="40382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8376"/>
        <c:crosses val="autoZero"/>
        <c:auto val="1"/>
        <c:lblAlgn val="ctr"/>
        <c:lblOffset val="100"/>
        <c:noMultiLvlLbl val="0"/>
      </c:catAx>
      <c:valAx>
        <c:axId val="40382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98.546733000000003</c:v>
                </c:pt>
                <c:pt idx="1">
                  <c:v>65.343699999999998</c:v>
                </c:pt>
                <c:pt idx="2">
                  <c:v>114.84099999999999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hybrid-partitioned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144.27633299999999</c:v>
                </c:pt>
                <c:pt idx="1">
                  <c:v>64.033100000000005</c:v>
                </c:pt>
                <c:pt idx="2">
                  <c:v>206.43799999999999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hybrid-versioned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134.53066699999999</c:v>
                </c:pt>
                <c:pt idx="1">
                  <c:v>63.634867</c:v>
                </c:pt>
                <c:pt idx="2">
                  <c:v>167.22366700000001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27200"/>
        <c:axId val="403823672"/>
      </c:barChart>
      <c:catAx>
        <c:axId val="40382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3672"/>
        <c:crosses val="autoZero"/>
        <c:auto val="1"/>
        <c:lblAlgn val="ctr"/>
        <c:lblOffset val="100"/>
        <c:noMultiLvlLbl val="0"/>
      </c:catAx>
      <c:valAx>
        <c:axId val="40382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dirty="0" smtClean="0"/>
                  <a:t>Throughput (KTPS)</a:t>
                </a:r>
                <a:endParaRPr lang="en-GB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Balanced workload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8</c:v>
                </c:pt>
                <c:pt idx="2">
                  <c:v>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</c:v>
                </c:pt>
                <c:pt idx="1">
                  <c:v>35</c:v>
                </c:pt>
                <c:pt idx="2">
                  <c:v>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99</c:v>
                </c:pt>
                <c:pt idx="1">
                  <c:v>42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24848"/>
        <c:axId val="403821712"/>
      </c:barChart>
      <c:catAx>
        <c:axId val="40382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1712"/>
        <c:crosses val="autoZero"/>
        <c:auto val="1"/>
        <c:lblAlgn val="ctr"/>
        <c:lblOffset val="100"/>
        <c:noMultiLvlLbl val="0"/>
      </c:catAx>
      <c:valAx>
        <c:axId val="4038217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Hit rate (%)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Read-only workload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</c:v>
                </c:pt>
                <c:pt idx="2">
                  <c:v>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</c:v>
                </c:pt>
                <c:pt idx="1">
                  <c:v>51</c:v>
                </c:pt>
                <c:pt idx="2">
                  <c:v>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99</c:v>
                </c:pt>
                <c:pt idx="1">
                  <c:v>36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26808"/>
        <c:axId val="403826024"/>
      </c:barChart>
      <c:catAx>
        <c:axId val="40382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6024"/>
        <c:crosses val="autoZero"/>
        <c:auto val="1"/>
        <c:lblAlgn val="ctr"/>
        <c:lblOffset val="100"/>
        <c:noMultiLvlLbl val="0"/>
      </c:catAx>
      <c:valAx>
        <c:axId val="4038260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Hit rate</a:t>
                </a:r>
                <a:r>
                  <a:rPr lang="en-GB" sz="1800" baseline="0" dirty="0" smtClean="0"/>
                  <a:t> (%)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26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Read-heavy workload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10</c:v>
                </c:pt>
                <c:pt idx="2">
                  <c:v>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</c:v>
                </c:pt>
                <c:pt idx="1">
                  <c:v>35</c:v>
                </c:pt>
                <c:pt idx="2">
                  <c:v>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High skew</c:v>
                </c:pt>
                <c:pt idx="1">
                  <c:v>Low skew</c:v>
                </c:pt>
                <c:pt idx="2">
                  <c:v>Zipfian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99</c:v>
                </c:pt>
                <c:pt idx="1">
                  <c:v>42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773808"/>
        <c:axId val="400772632"/>
      </c:barChart>
      <c:catAx>
        <c:axId val="40077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2632"/>
        <c:crosses val="autoZero"/>
        <c:auto val="1"/>
        <c:lblAlgn val="ctr"/>
        <c:lblOffset val="100"/>
        <c:noMultiLvlLbl val="0"/>
      </c:catAx>
      <c:valAx>
        <c:axId val="400772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Hit rate (%)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7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105.282667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93.032432999999997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114.845333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112.557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115.414333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436224"/>
        <c:axId val="366434656"/>
      </c:barChart>
      <c:catAx>
        <c:axId val="36643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4656"/>
        <c:crosses val="autoZero"/>
        <c:auto val="1"/>
        <c:lblAlgn val="ctr"/>
        <c:lblOffset val="100"/>
        <c:noMultiLvlLbl val="0"/>
      </c:catAx>
      <c:valAx>
        <c:axId val="36643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94.969399999999993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100.03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120.34699999999999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168.89833300000001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140.25666699999999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654952"/>
        <c:axId val="222655344"/>
      </c:barChart>
      <c:catAx>
        <c:axId val="22265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55344"/>
        <c:crosses val="autoZero"/>
        <c:auto val="1"/>
        <c:lblAlgn val="ctr"/>
        <c:lblOffset val="100"/>
        <c:noMultiLvlLbl val="0"/>
      </c:catAx>
      <c:valAx>
        <c:axId val="2226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5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83.582499999999996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69.968266999999997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71.553933000000001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82.273432999999997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74.940899999999999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436616"/>
        <c:axId val="397476712"/>
      </c:barChart>
      <c:catAx>
        <c:axId val="36643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6712"/>
        <c:crosses val="autoZero"/>
        <c:auto val="1"/>
        <c:lblAlgn val="ctr"/>
        <c:lblOffset val="100"/>
        <c:noMultiLvlLbl val="0"/>
      </c:catAx>
      <c:valAx>
        <c:axId val="397476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43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105.282667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93.032432999999997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114.845333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112.557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115.414333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82200"/>
        <c:axId val="397480240"/>
      </c:barChart>
      <c:catAx>
        <c:axId val="39748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0240"/>
        <c:crosses val="autoZero"/>
        <c:auto val="1"/>
        <c:lblAlgn val="ctr"/>
        <c:lblOffset val="100"/>
        <c:noMultiLvlLbl val="0"/>
      </c:catAx>
      <c:valAx>
        <c:axId val="3974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High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115.98566700000001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198.25133299999999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205.01566700000001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239.68433300000001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267.46666699999997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77496"/>
        <c:axId val="397478672"/>
      </c:barChart>
      <c:catAx>
        <c:axId val="39747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8672"/>
        <c:crosses val="autoZero"/>
        <c:auto val="1"/>
        <c:lblAlgn val="ctr"/>
        <c:lblOffset val="100"/>
        <c:noMultiLvlLbl val="0"/>
      </c:catAx>
      <c:valAx>
        <c:axId val="3974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Low skew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74.257433000000006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69.806366999999995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69.994567000000004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79.338233000000002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73.447266999999997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81808"/>
        <c:axId val="397477888"/>
      </c:barChart>
      <c:catAx>
        <c:axId val="3974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7888"/>
        <c:crosses val="autoZero"/>
        <c:auto val="1"/>
        <c:lblAlgn val="ctr"/>
        <c:lblOffset val="100"/>
        <c:noMultiLvlLbl val="0"/>
      </c:catAx>
      <c:valAx>
        <c:axId val="3974778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Zipfian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127.168667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254.34366700000001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272.715667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178.73099999999999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271.25966699999998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83376"/>
        <c:axId val="397475928"/>
      </c:barChart>
      <c:catAx>
        <c:axId val="3974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75928"/>
        <c:crosses val="autoZero"/>
        <c:auto val="1"/>
        <c:lblAlgn val="ctr"/>
        <c:lblOffset val="100"/>
        <c:noMultiLvlLbl val="0"/>
      </c:catAx>
      <c:valAx>
        <c:axId val="39747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 smtClean="0"/>
                  <a:t>Throughput (KTPS)</a:t>
                </a:r>
                <a:endParaRPr lang="en-GB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8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8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8" y="8831582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8" y="8831582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400050"/>
            <a:ext cx="4802188" cy="270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667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68246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8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74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2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45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60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2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0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6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0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3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0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9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7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1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4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WWAS 2017 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7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7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7010400"/>
            <a:ext cx="4953000" cy="228600"/>
          </a:xfrm>
        </p:spPr>
        <p:txBody>
          <a:bodyPr/>
          <a:lstStyle>
            <a:lvl1pPr>
              <a:defRPr sz="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September 22, 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22, 2017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September 22, 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September 22, 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September 22,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September 22, 2017</a:t>
            </a:fld>
            <a:endParaRPr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7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September 22, 2017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3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September 22, 2017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2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September 22, 2017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4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287000" y="6548416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F0C00B1-13CC-40E2-9F70-716077706E5F}" type="datetime1">
              <a:rPr lang="en-US" smtClean="0">
                <a:solidFill>
                  <a:prstClr val="black"/>
                </a:solidFill>
              </a:rPr>
              <a:pPr/>
              <a:t>9/22/2017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HPE Confidential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17E24CE-CE66-4954-824B-BC977B08AF23}" type="datetime1">
              <a:rPr lang="en-US" smtClean="0">
                <a:solidFill>
                  <a:prstClr val="black"/>
                </a:solidFill>
              </a:rPr>
              <a:pPr/>
              <a:t>9/22/2017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1FC1CFA-D47B-4716-9117-0FA9EF2D48F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CA2A9DB6-E775-4E6C-B38D-CC2F7778B82E}" type="datetime1">
              <a:rPr lang="en-US" smtClean="0">
                <a:solidFill>
                  <a:prstClr val="black"/>
                </a:solidFill>
              </a:rPr>
              <a:pPr/>
              <a:t>9/22/2017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HPE Confidential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C3C00129-DD4B-447F-BF1C-517B31130791}" type="datetime1">
              <a:rPr lang="en-US" smtClean="0">
                <a:solidFill>
                  <a:prstClr val="black"/>
                </a:solidFill>
              </a:rPr>
              <a:pPr/>
              <a:t>9/22/2017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HPE Confidential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EF4-C915-4E8A-880C-B1E3A27B1A46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6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74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4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4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0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9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1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September 22,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22,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September 22, 2017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729902" y="6575898"/>
            <a:ext cx="1699098" cy="282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i="1" dirty="0" smtClean="0">
                <a:solidFill>
                  <a:srgbClr val="FF0000"/>
                </a:solidFill>
              </a:rPr>
              <a:t>** HPE Confidential **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6EF7877-B03D-4976-ABE1-9E87A7AD851D}" type="datetime1">
              <a:rPr lang="en-US" smtClean="0">
                <a:solidFill>
                  <a:prstClr val="black"/>
                </a:solidFill>
              </a:rPr>
              <a:pPr/>
              <a:t>9/22/2017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HPE Confidential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6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6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46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wlettPackard/quart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057400"/>
            <a:ext cx="10517187" cy="2286000"/>
          </a:xfrm>
        </p:spPr>
        <p:txBody>
          <a:bodyPr anchor="ctr"/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DRAM Caching for a FAM-aware Key-value store</a:t>
            </a:r>
            <a:b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latin typeface="+mj-lt"/>
                <a:cs typeface="Arial" panose="020B0604020202020204" pitchFamily="34" charset="0"/>
              </a:rPr>
              <a:t>Sekwon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Lee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1A982"/>
                </a:solidFill>
                <a:latin typeface="+mj-lt"/>
                <a:cs typeface="Arial" panose="020B0604020202020204" pitchFamily="34" charset="0"/>
              </a:rPr>
              <a:t>sekwonl@hpe.com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498976"/>
            <a:ext cx="3276996" cy="1043300"/>
          </a:xfrm>
          <a:prstGeom prst="rect">
            <a:avLst/>
          </a:prstGeom>
        </p:spPr>
      </p:pic>
      <p:sp>
        <p:nvSpPr>
          <p:cNvPr id="8" name="Text Placeholder 7"/>
          <p:cNvSpPr txBox="1">
            <a:spLocks/>
          </p:cNvSpPr>
          <p:nvPr/>
        </p:nvSpPr>
        <p:spPr>
          <a:xfrm>
            <a:off x="7935522" y="457200"/>
            <a:ext cx="3646877" cy="354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>
                <a:solidFill>
                  <a:srgbClr val="617D78"/>
                </a:solidFill>
                <a:latin typeface="Metric Regular"/>
              </a:rPr>
              <a:t>20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7D78"/>
                </a:solidFill>
                <a:effectLst/>
                <a:uLnTx/>
                <a:uFillTx/>
                <a:latin typeface="Metric Regular"/>
                <a:ea typeface="+mn-ea"/>
                <a:cs typeface="+mn-cs"/>
              </a:rPr>
              <a:t> September 2017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17D78"/>
              </a:solidFill>
              <a:effectLst/>
              <a:uLnTx/>
              <a:uFillTx/>
              <a:latin typeface="Metric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5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(50% read / 50%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When using cache with KVS, there is additional cache update overhead with KVS update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Cache policies with short-cut pointer show performance advantage from cache even with many update operations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97655827"/>
              </p:ext>
            </p:extLst>
          </p:nvPr>
        </p:nvGraphicFramePr>
        <p:xfrm>
          <a:off x="1524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732645181"/>
              </p:ext>
            </p:extLst>
          </p:nvPr>
        </p:nvGraphicFramePr>
        <p:xfrm>
          <a:off x="41148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99962511"/>
              </p:ext>
            </p:extLst>
          </p:nvPr>
        </p:nvGraphicFramePr>
        <p:xfrm>
          <a:off x="80772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Rectangle 4"/>
          <p:cNvSpPr/>
          <p:nvPr/>
        </p:nvSpPr>
        <p:spPr bwMode="ltGray">
          <a:xfrm>
            <a:off x="2209800" y="3310128"/>
            <a:ext cx="12192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15" name="Rectangle 14"/>
          <p:cNvSpPr/>
          <p:nvPr/>
        </p:nvSpPr>
        <p:spPr bwMode="ltGray">
          <a:xfrm>
            <a:off x="10134600" y="3310128"/>
            <a:ext cx="12192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7154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 (95% read / 5%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11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82555433"/>
              </p:ext>
            </p:extLst>
          </p:nvPr>
        </p:nvGraphicFramePr>
        <p:xfrm>
          <a:off x="3429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645779365"/>
              </p:ext>
            </p:extLst>
          </p:nvPr>
        </p:nvGraphicFramePr>
        <p:xfrm>
          <a:off x="42672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54858225"/>
              </p:ext>
            </p:extLst>
          </p:nvPr>
        </p:nvGraphicFramePr>
        <p:xfrm>
          <a:off x="81915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Except for the case where hit rate is low (Low skew), performance advantage from cache is clear in read-heavy workload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981200" y="3843528"/>
            <a:ext cx="16764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9" name="Rectangle 8"/>
          <p:cNvSpPr/>
          <p:nvPr/>
        </p:nvSpPr>
        <p:spPr bwMode="ltGray">
          <a:xfrm>
            <a:off x="9829800" y="3818128"/>
            <a:ext cx="16764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0938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 (95% read / 5%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12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2146802"/>
              </p:ext>
            </p:extLst>
          </p:nvPr>
        </p:nvGraphicFramePr>
        <p:xfrm>
          <a:off x="3429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65588972"/>
              </p:ext>
            </p:extLst>
          </p:nvPr>
        </p:nvGraphicFramePr>
        <p:xfrm>
          <a:off x="42672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33022341"/>
              </p:ext>
            </p:extLst>
          </p:nvPr>
        </p:nvGraphicFramePr>
        <p:xfrm>
          <a:off x="81915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/>
          <a:lstStyle/>
          <a:p>
            <a:r>
              <a:rPr lang="en-US" dirty="0" smtClean="0"/>
              <a:t>Except for the case where hit rate is low (Low skew), performance advantage from cache is clear in read-heavy workload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Uniform skew: short-cut and hybrid approaches show better performance than full approach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 uniform workload, short-cut and hybrid can cover more keys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2413000" y="3843528"/>
            <a:ext cx="12192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 bwMode="ltGray">
          <a:xfrm>
            <a:off x="6324600" y="3818128"/>
            <a:ext cx="12192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7713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 (95% read / 5%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13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4815748"/>
              </p:ext>
            </p:extLst>
          </p:nvPr>
        </p:nvGraphicFramePr>
        <p:xfrm>
          <a:off x="3429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05077681"/>
              </p:ext>
            </p:extLst>
          </p:nvPr>
        </p:nvGraphicFramePr>
        <p:xfrm>
          <a:off x="42672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824540964"/>
              </p:ext>
            </p:extLst>
          </p:nvPr>
        </p:nvGraphicFramePr>
        <p:xfrm>
          <a:off x="8191500" y="31577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/>
          <a:lstStyle/>
          <a:p>
            <a:r>
              <a:rPr lang="en-US" dirty="0" smtClean="0"/>
              <a:t>Except for the case that hit rate is low (Low skew), performance advantage from cache is clear in read-heavy workload</a:t>
            </a:r>
          </a:p>
          <a:p>
            <a:r>
              <a:rPr lang="en-US" dirty="0" smtClean="0"/>
              <a:t>Uniform skew: short-cut and hybrid approaches show better performance than full approach</a:t>
            </a:r>
          </a:p>
          <a:p>
            <a:pPr lvl="1"/>
            <a:r>
              <a:rPr lang="en-US" dirty="0" smtClean="0"/>
              <a:t>In uniform pattern, short-cut and hybrid can cover more keys</a:t>
            </a:r>
            <a:endParaRPr lang="en-GB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Zipfian</a:t>
            </a:r>
            <a:r>
              <a:rPr lang="en-US" sz="2400" dirty="0" smtClean="0">
                <a:solidFill>
                  <a:srgbClr val="FF0000"/>
                </a:solidFill>
              </a:rPr>
              <a:t>: full and hybrid approaches show better performance than short-cut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 </a:t>
            </a:r>
            <a:r>
              <a:rPr lang="en-US" sz="2000" dirty="0" err="1" smtClean="0">
                <a:solidFill>
                  <a:srgbClr val="FF0000"/>
                </a:solidFill>
              </a:rPr>
              <a:t>zipfian</a:t>
            </a:r>
            <a:r>
              <a:rPr lang="en-US" sz="2000" dirty="0" smtClean="0">
                <a:solidFill>
                  <a:srgbClr val="FF0000"/>
                </a:solidFill>
              </a:rPr>
              <a:t> pattern, short-cut approach have to access FAM for copying data while full and hybrid can directly return value from cache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10264886" y="3801364"/>
            <a:ext cx="12192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6686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56529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14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85415" y="4401478"/>
            <a:ext cx="4258360" cy="2029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FAM</a:t>
            </a:r>
          </a:p>
          <a:p>
            <a:endParaRPr lang="en-US" sz="2799" dirty="0">
              <a:solidFill>
                <a:schemeClr val="tx1"/>
              </a:solidFill>
            </a:endParaRPr>
          </a:p>
          <a:p>
            <a:endParaRPr lang="en-US" sz="2799" dirty="0" smtClean="0">
              <a:solidFill>
                <a:schemeClr val="tx1"/>
              </a:solidFill>
            </a:endParaRPr>
          </a:p>
          <a:p>
            <a:endParaRPr lang="en-US" sz="2799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6214595" y="4155782"/>
            <a:ext cx="0" cy="245696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322340" y="3333850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58801" y="2608842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58801" y="1564348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1" name="Straight Connector 50"/>
          <p:cNvCxnSpPr>
            <a:stCxn id="49" idx="0"/>
            <a:endCxn id="50" idx="2"/>
          </p:cNvCxnSpPr>
          <p:nvPr/>
        </p:nvCxnSpPr>
        <p:spPr>
          <a:xfrm flipV="1">
            <a:off x="4319344" y="2471905"/>
            <a:ext cx="1" cy="13693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</p:cNvCxnSpPr>
          <p:nvPr/>
        </p:nvCxnSpPr>
        <p:spPr>
          <a:xfrm flipH="1">
            <a:off x="3634752" y="2969859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11549" y="278312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6117708" y="3311926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54169" y="2586919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4170" y="1542423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7" name="Straight Connector 56"/>
          <p:cNvCxnSpPr>
            <a:stCxn id="55" idx="0"/>
            <a:endCxn id="56" idx="2"/>
          </p:cNvCxnSpPr>
          <p:nvPr/>
        </p:nvCxnSpPr>
        <p:spPr>
          <a:xfrm flipV="1">
            <a:off x="6114712" y="2449980"/>
            <a:ext cx="2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1"/>
          </p:cNvCxnSpPr>
          <p:nvPr/>
        </p:nvCxnSpPr>
        <p:spPr>
          <a:xfrm flipH="1">
            <a:off x="5430120" y="2947934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06917" y="276120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20225" y="2583945"/>
            <a:ext cx="41549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399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…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8267226" y="3314900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03689" y="2589893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3688" y="1545397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64" name="Straight Connector 63"/>
          <p:cNvCxnSpPr>
            <a:stCxn id="62" idx="0"/>
            <a:endCxn id="63" idx="2"/>
          </p:cNvCxnSpPr>
          <p:nvPr/>
        </p:nvCxnSpPr>
        <p:spPr>
          <a:xfrm flipV="1">
            <a:off x="8264232" y="2452954"/>
            <a:ext cx="0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1"/>
          </p:cNvCxnSpPr>
          <p:nvPr/>
        </p:nvCxnSpPr>
        <p:spPr>
          <a:xfrm flipH="1">
            <a:off x="7579639" y="2950908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56435" y="276417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7529" y="118344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0459" y="117397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02426" y="118939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3276600" y="3647169"/>
            <a:ext cx="5735817" cy="4992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Interconnect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5071595" y="4742752"/>
            <a:ext cx="2928065" cy="144201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KVS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21119" y="4877339"/>
            <a:ext cx="1385968" cy="1146971"/>
            <a:chOff x="4745295" y="4886733"/>
            <a:chExt cx="1385968" cy="1146971"/>
          </a:xfrm>
        </p:grpSpPr>
        <p:sp>
          <p:nvSpPr>
            <p:cNvPr id="73" name="Rectangle 72"/>
            <p:cNvSpPr/>
            <p:nvPr/>
          </p:nvSpPr>
          <p:spPr bwMode="ltGray">
            <a:xfrm>
              <a:off x="5355212" y="4886733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5013090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5644943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4745295" y="5805104"/>
              <a:ext cx="212517" cy="228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5142695" y="5805104"/>
              <a:ext cx="212517" cy="2286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5540095" y="5805104"/>
              <a:ext cx="212517" cy="2286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5918746" y="5800959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80" name="Straight Connector 79"/>
            <p:cNvCxnSpPr>
              <a:stCxn id="73" idx="2"/>
              <a:endCxn id="74" idx="0"/>
            </p:cNvCxnSpPr>
            <p:nvPr/>
          </p:nvCxnSpPr>
          <p:spPr>
            <a:xfrm flipH="1">
              <a:off x="5119349" y="5115333"/>
              <a:ext cx="342122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2"/>
              <a:endCxn id="75" idx="0"/>
            </p:cNvCxnSpPr>
            <p:nvPr/>
          </p:nvCxnSpPr>
          <p:spPr>
            <a:xfrm>
              <a:off x="5461471" y="5115333"/>
              <a:ext cx="289731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 flipH="1">
              <a:off x="4851553" y="5535398"/>
              <a:ext cx="267796" cy="265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77" idx="0"/>
            </p:cNvCxnSpPr>
            <p:nvPr/>
          </p:nvCxnSpPr>
          <p:spPr>
            <a:xfrm>
              <a:off x="5122970" y="5544783"/>
              <a:ext cx="125984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5" idx="2"/>
              <a:endCxn id="78" idx="0"/>
            </p:cNvCxnSpPr>
            <p:nvPr/>
          </p:nvCxnSpPr>
          <p:spPr>
            <a:xfrm flipH="1">
              <a:off x="5646354" y="5535398"/>
              <a:ext cx="104848" cy="269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2"/>
              <a:endCxn id="79" idx="3"/>
            </p:cNvCxnSpPr>
            <p:nvPr/>
          </p:nvCxnSpPr>
          <p:spPr>
            <a:xfrm>
              <a:off x="5751202" y="5535398"/>
              <a:ext cx="380061" cy="379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 bwMode="ltGray">
          <a:xfrm>
            <a:off x="4216081" y="2011268"/>
            <a:ext cx="212517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87" name="Rectangle 86"/>
          <p:cNvSpPr/>
          <p:nvPr/>
        </p:nvSpPr>
        <p:spPr bwMode="ltGray">
          <a:xfrm>
            <a:off x="6008452" y="2011268"/>
            <a:ext cx="212517" cy="2286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88" name="Rectangle 87"/>
          <p:cNvSpPr/>
          <p:nvPr/>
        </p:nvSpPr>
        <p:spPr bwMode="ltGray">
          <a:xfrm>
            <a:off x="8167047" y="2011268"/>
            <a:ext cx="212517" cy="228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6454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63" grpId="0" animBg="1"/>
      <p:bldP spid="67" grpId="0"/>
      <p:bldP spid="68" grpId="0"/>
      <p:bldP spid="69" grpId="0"/>
      <p:bldP spid="86" grpId="0" animBg="1"/>
      <p:bldP spid="87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KVS cache consistency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Stale data can remain after KVS data is updated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15</a:t>
            </a:fld>
            <a:endParaRPr lang="en-US">
              <a:solidFill>
                <a:srgbClr val="5F7A7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92810" y="4476332"/>
            <a:ext cx="0" cy="36588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5166331" y="3929134"/>
            <a:ext cx="6481" cy="443953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83636" y="3327848"/>
            <a:ext cx="959150" cy="5988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3636" y="2357619"/>
            <a:ext cx="959152" cy="856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8" idx="2"/>
          </p:cNvCxnSpPr>
          <p:nvPr/>
        </p:nvCxnSpPr>
        <p:spPr>
          <a:xfrm flipV="1">
            <a:off x="5163211" y="3214280"/>
            <a:ext cx="1" cy="113568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</p:cNvCxnSpPr>
          <p:nvPr/>
        </p:nvCxnSpPr>
        <p:spPr>
          <a:xfrm flipH="1">
            <a:off x="4450328" y="3627258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9636" y="3472391"/>
            <a:ext cx="546178" cy="33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035894" y="3910951"/>
            <a:ext cx="6481" cy="443953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3199" y="3309667"/>
            <a:ext cx="959150" cy="5988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2339435"/>
            <a:ext cx="959152" cy="856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0"/>
            <a:endCxn id="14" idx="2"/>
          </p:cNvCxnSpPr>
          <p:nvPr/>
        </p:nvCxnSpPr>
        <p:spPr>
          <a:xfrm flipV="1">
            <a:off x="7032774" y="3196096"/>
            <a:ext cx="2" cy="113571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1"/>
          </p:cNvCxnSpPr>
          <p:nvPr/>
        </p:nvCxnSpPr>
        <p:spPr>
          <a:xfrm flipH="1">
            <a:off x="6319891" y="3609074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9199" y="3454207"/>
            <a:ext cx="546178" cy="33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5470" y="3307201"/>
            <a:ext cx="432669" cy="382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399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…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0084963" y="3913418"/>
            <a:ext cx="6481" cy="443953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602270" y="3312133"/>
            <a:ext cx="959150" cy="5988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2269" y="2341901"/>
            <a:ext cx="959152" cy="856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0"/>
            <a:endCxn id="21" idx="2"/>
          </p:cNvCxnSpPr>
          <p:nvPr/>
        </p:nvCxnSpPr>
        <p:spPr>
          <a:xfrm flipV="1">
            <a:off x="10081845" y="3198562"/>
            <a:ext cx="0" cy="113571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1"/>
          </p:cNvCxnSpPr>
          <p:nvPr/>
        </p:nvCxnSpPr>
        <p:spPr>
          <a:xfrm flipH="1">
            <a:off x="9368961" y="3611541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28267" y="3456674"/>
            <a:ext cx="546178" cy="33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4709" y="1912856"/>
            <a:ext cx="370908" cy="382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1320" y="1905000"/>
            <a:ext cx="370908" cy="382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13352" y="1917791"/>
            <a:ext cx="424324" cy="382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</a:t>
            </a:r>
          </a:p>
        </p:txBody>
      </p:sp>
      <p:sp>
        <p:nvSpPr>
          <p:cNvPr id="28" name="Oval 27"/>
          <p:cNvSpPr/>
          <p:nvPr/>
        </p:nvSpPr>
        <p:spPr>
          <a:xfrm>
            <a:off x="4476603" y="4110450"/>
            <a:ext cx="6316607" cy="4140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Interconnect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ltGray">
          <a:xfrm>
            <a:off x="4766109" y="4852262"/>
            <a:ext cx="5798500" cy="177866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FAM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609836" y="4965099"/>
            <a:ext cx="3532201" cy="1568155"/>
            <a:chOff x="4745295" y="4886733"/>
            <a:chExt cx="1433158" cy="1197855"/>
          </a:xfrm>
        </p:grpSpPr>
        <p:sp>
          <p:nvSpPr>
            <p:cNvPr id="31" name="Rectangle 30"/>
            <p:cNvSpPr/>
            <p:nvPr/>
          </p:nvSpPr>
          <p:spPr bwMode="ltGray">
            <a:xfrm>
              <a:off x="5355211" y="4886733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2" name="Rectangle 31"/>
            <p:cNvSpPr/>
            <p:nvPr/>
          </p:nvSpPr>
          <p:spPr bwMode="ltGray">
            <a:xfrm>
              <a:off x="5013090" y="5306798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3" name="Rectangle 32"/>
            <p:cNvSpPr/>
            <p:nvPr/>
          </p:nvSpPr>
          <p:spPr bwMode="ltGray">
            <a:xfrm>
              <a:off x="5644942" y="5306798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 bwMode="ltGray">
            <a:xfrm>
              <a:off x="4745295" y="5805103"/>
              <a:ext cx="259821" cy="27948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 smtClean="0">
                  <a:solidFill>
                    <a:schemeClr val="tx1"/>
                  </a:solidFill>
                </a:rPr>
                <a:t>v2</a:t>
              </a:r>
              <a:endParaRPr lang="en-GB" sz="2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5142695" y="5805104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5540095" y="5805104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37" name="Straight Connector 36"/>
            <p:cNvCxnSpPr>
              <a:stCxn id="31" idx="2"/>
              <a:endCxn id="32" idx="0"/>
            </p:cNvCxnSpPr>
            <p:nvPr/>
          </p:nvCxnSpPr>
          <p:spPr>
            <a:xfrm flipH="1">
              <a:off x="5142944" y="5166217"/>
              <a:ext cx="342121" cy="14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3" idx="0"/>
            </p:cNvCxnSpPr>
            <p:nvPr/>
          </p:nvCxnSpPr>
          <p:spPr>
            <a:xfrm>
              <a:off x="5485065" y="5166217"/>
              <a:ext cx="289731" cy="14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2"/>
            </p:cNvCxnSpPr>
            <p:nvPr/>
          </p:nvCxnSpPr>
          <p:spPr>
            <a:xfrm flipH="1">
              <a:off x="4851553" y="5586282"/>
              <a:ext cx="291390" cy="21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5" idx="0"/>
            </p:cNvCxnSpPr>
            <p:nvPr/>
          </p:nvCxnSpPr>
          <p:spPr>
            <a:xfrm>
              <a:off x="5122970" y="5544783"/>
              <a:ext cx="149579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669949" y="5586282"/>
              <a:ext cx="104847" cy="218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2"/>
              <a:endCxn id="43" idx="3"/>
            </p:cNvCxnSpPr>
            <p:nvPr/>
          </p:nvCxnSpPr>
          <p:spPr>
            <a:xfrm>
              <a:off x="5774796" y="5586282"/>
              <a:ext cx="403657" cy="354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 bwMode="ltGray">
            <a:xfrm>
              <a:off x="5918746" y="5800959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sz="4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43"/>
          <p:cNvSpPr>
            <a:spLocks noChangeAspect="1"/>
          </p:cNvSpPr>
          <p:nvPr/>
        </p:nvSpPr>
        <p:spPr bwMode="ltGray">
          <a:xfrm>
            <a:off x="4852265" y="2771408"/>
            <a:ext cx="640362" cy="365882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v1</a:t>
            </a:r>
            <a:endParaRPr lang="en-GB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ltGray">
          <a:xfrm>
            <a:off x="6743014" y="2771408"/>
            <a:ext cx="640362" cy="365882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v2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ltGray">
          <a:xfrm>
            <a:off x="9773987" y="2771408"/>
            <a:ext cx="640362" cy="365882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v2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34" idx="1"/>
            <a:endCxn id="44" idx="1"/>
          </p:cNvCxnSpPr>
          <p:nvPr/>
        </p:nvCxnSpPr>
        <p:spPr>
          <a:xfrm rot="10800000">
            <a:off x="4852266" y="2954349"/>
            <a:ext cx="757571" cy="3395962"/>
          </a:xfrm>
          <a:prstGeom prst="bentConnector3">
            <a:avLst>
              <a:gd name="adj1" fmla="val 254534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xplosion 2 47"/>
          <p:cNvSpPr/>
          <p:nvPr/>
        </p:nvSpPr>
        <p:spPr bwMode="ltGray">
          <a:xfrm rot="412102">
            <a:off x="913246" y="4814115"/>
            <a:ext cx="4403638" cy="1305878"/>
          </a:xfrm>
          <a:prstGeom prst="irregularSeal2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Inconsistent</a:t>
            </a:r>
            <a:endParaRPr lang="en-GB" sz="2400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 for overcoming KVS cache inconsistency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182074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approaches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sharing: partitioned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Pros: removes coordination overheads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Cons: load imbalance for skewed workloads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Sharing: shared data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Pros: load balance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Cons: high coordination overheads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approach will be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71325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16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54634"/>
              </p:ext>
            </p:extLst>
          </p:nvPr>
        </p:nvGraphicFramePr>
        <p:xfrm>
          <a:off x="4419600" y="992510"/>
          <a:ext cx="7696200" cy="581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045"/>
                <a:gridCol w="3882155"/>
              </a:tblGrid>
              <a:tr h="69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Caching &amp; No sharing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Caching &amp; Sharing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11876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8305800" y="1920887"/>
            <a:ext cx="3557200" cy="4727844"/>
            <a:chOff x="23804162" y="13378578"/>
            <a:chExt cx="4161238" cy="3870235"/>
          </a:xfrm>
        </p:grpSpPr>
        <p:sp>
          <p:nvSpPr>
            <p:cNvPr id="51" name="Rectangle 50"/>
            <p:cNvSpPr/>
            <p:nvPr/>
          </p:nvSpPr>
          <p:spPr>
            <a:xfrm flipH="1">
              <a:off x="24196312" y="13378578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24207063" y="15647909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4122412" y="13491887"/>
              <a:ext cx="2559777" cy="3619892"/>
              <a:chOff x="3941285" y="1498141"/>
              <a:chExt cx="2559777" cy="361989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5181005" y="3159801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181005" y="3292528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181005" y="3425254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4184823" y="1498141"/>
                <a:ext cx="1891200" cy="3619892"/>
                <a:chOff x="1261149" y="1654551"/>
                <a:chExt cx="1891200" cy="3619892"/>
              </a:xfrm>
            </p:grpSpPr>
            <p:sp>
              <p:nvSpPr>
                <p:cNvPr id="78" name="Rectangle 77"/>
                <p:cNvSpPr/>
                <p:nvPr/>
              </p:nvSpPr>
              <p:spPr>
                <a:xfrm flipH="1">
                  <a:off x="2009949" y="1654553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flipH="1">
                  <a:off x="2009949" y="2361961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flipH="1">
                  <a:off x="2009949" y="3923884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flipH="1">
                  <a:off x="2009949" y="4631292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flipH="1">
                  <a:off x="1261149" y="1654551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flipH="1">
                  <a:off x="1261149" y="2361959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flipH="1">
                  <a:off x="1261149" y="3923882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flipH="1">
                  <a:off x="1261149" y="4631290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4925601" y="1981200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925601" y="2715126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925601" y="4283242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925601" y="4977063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941285" y="1981200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941285" y="2715126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941285" y="4283242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941285" y="4977063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 flipH="1">
              <a:off x="26891587" y="13758378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26983151" y="1390497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26983151" y="14279746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26983151" y="15932082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26983151" y="1630685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7388215" y="15145526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Oval 62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6918983" y="16747232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26513919" y="13382588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23804162" y="13382588"/>
              <a:ext cx="361772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95800" y="1920888"/>
            <a:ext cx="3523730" cy="4727844"/>
            <a:chOff x="3272997" y="2753099"/>
            <a:chExt cx="4122084" cy="3870235"/>
          </a:xfrm>
        </p:grpSpPr>
        <p:sp>
          <p:nvSpPr>
            <p:cNvPr id="87" name="Rectangle 86"/>
            <p:cNvSpPr/>
            <p:nvPr/>
          </p:nvSpPr>
          <p:spPr>
            <a:xfrm flipH="1">
              <a:off x="3674403" y="2753099"/>
              <a:ext cx="2152401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3685154" y="5022430"/>
              <a:ext cx="2141650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4840223" y="4528068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4840223" y="4660795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840223" y="4793521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flipH="1">
              <a:off x="4592841" y="2866410"/>
              <a:ext cx="1142400" cy="304800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4592841" y="3573818"/>
              <a:ext cx="1142400" cy="304800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592841" y="5135741"/>
              <a:ext cx="1142400" cy="304800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4592841" y="5843149"/>
              <a:ext cx="1142400" cy="304800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3844041" y="2866408"/>
              <a:ext cx="710400" cy="643153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3844041" y="3573816"/>
              <a:ext cx="710400" cy="643153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3844041" y="5135739"/>
              <a:ext cx="710400" cy="643153"/>
            </a:xfrm>
            <a:prstGeom prst="rect">
              <a:avLst/>
            </a:prstGeom>
            <a:solidFill>
              <a:srgbClr val="00B05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3844041" y="5843147"/>
              <a:ext cx="710400" cy="643153"/>
            </a:xfrm>
            <a:prstGeom prst="rect">
              <a:avLst/>
            </a:prstGeom>
            <a:solidFill>
              <a:srgbClr val="0070C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4584819" y="3349467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584819" y="4083393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584819" y="5651509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84819" y="6345330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600503" y="3349467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600503" y="4083393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00503" y="5651509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00503" y="6345330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 flipH="1">
              <a:off x="6321268" y="3132899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109" name="Rectangle 108"/>
            <p:cNvSpPr/>
            <p:nvPr/>
          </p:nvSpPr>
          <p:spPr>
            <a:xfrm flipH="1">
              <a:off x="6412832" y="3279495"/>
              <a:ext cx="886326" cy="290551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6412832" y="3654267"/>
              <a:ext cx="886326" cy="290551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6412832" y="5306603"/>
              <a:ext cx="886326" cy="290551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6412832" y="5681375"/>
              <a:ext cx="886326" cy="290551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817896" y="4520047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117" name="Oval 116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6348664" y="6121753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5943600" y="2757109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3272997" y="2757109"/>
              <a:ext cx="363006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3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Version number-based approach for sharing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524000"/>
            <a:ext cx="10991850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number embedded in value pointer enables check whether cache entry is up-to-date or not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pointer that consists of globally-visible address and version number (16 bytes) can be atomically updated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number is incremented when value is updated or deleted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DRAM cache entry contains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&lt;key, value, short-cut pointer, pointer to value in FAM&gt;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Short-cut pointer can reduce FAM access overhead</a:t>
            </a:r>
          </a:p>
          <a:p>
            <a:pPr lvl="1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Version-based approach may have to access FAM multiple times on cache miss.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17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DRAM cache policy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18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1066"/>
              </p:ext>
            </p:extLst>
          </p:nvPr>
        </p:nvGraphicFramePr>
        <p:xfrm>
          <a:off x="1143000" y="1066800"/>
          <a:ext cx="10134602" cy="5257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4336656"/>
                <a:gridCol w="692544"/>
                <a:gridCol w="4419602"/>
              </a:tblGrid>
              <a:tr h="7855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Partitioned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Version-based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723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Cached data can be directly returned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Access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to FAM for checking the version of data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ccess to FAM and add new data to cache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 to FAM and add new data to cache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 imbalance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Frequent FAM access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3061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55807" y="3473265"/>
            <a:ext cx="4769393" cy="2663730"/>
            <a:chOff x="23804162" y="13378578"/>
            <a:chExt cx="4161238" cy="3870235"/>
          </a:xfrm>
        </p:grpSpPr>
        <p:sp>
          <p:nvSpPr>
            <p:cNvPr id="8" name="Rectangle 7"/>
            <p:cNvSpPr/>
            <p:nvPr/>
          </p:nvSpPr>
          <p:spPr>
            <a:xfrm flipH="1">
              <a:off x="24196312" y="13378578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24207063" y="15647909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122412" y="13491887"/>
              <a:ext cx="2559777" cy="3619892"/>
              <a:chOff x="3941285" y="1498141"/>
              <a:chExt cx="2559777" cy="361989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81005" y="3159801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81005" y="3292528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81005" y="3425254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184823" y="1498141"/>
                <a:ext cx="1891200" cy="3619892"/>
                <a:chOff x="1261149" y="1654551"/>
                <a:chExt cx="1891200" cy="361989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flipH="1">
                  <a:off x="2009949" y="1654553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2009949" y="2361961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2009949" y="3923884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2009949" y="4631292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1261149" y="1654551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flipH="1">
                  <a:off x="1261149" y="2361959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flipH="1">
                  <a:off x="1261149" y="3923882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flipH="1">
                  <a:off x="1261149" y="4631290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4925601" y="1981200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925601" y="2715126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25601" y="4283242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925601" y="4977063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941285" y="1981200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941285" y="2715126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941285" y="4283242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41285" y="4977063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 flipH="1">
              <a:off x="26891587" y="13758378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26983151" y="1390497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26983151" y="14279746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26983151" y="15932082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26983151" y="1630685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7388215" y="15145526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918983" y="16747232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26513919" y="13382588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23804162" y="13382588"/>
              <a:ext cx="361772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95400" y="3423526"/>
            <a:ext cx="4733023" cy="2785550"/>
            <a:chOff x="3272997" y="2753099"/>
            <a:chExt cx="4122084" cy="3870235"/>
          </a:xfrm>
        </p:grpSpPr>
        <p:sp>
          <p:nvSpPr>
            <p:cNvPr id="44" name="Rectangle 43"/>
            <p:cNvSpPr/>
            <p:nvPr/>
          </p:nvSpPr>
          <p:spPr>
            <a:xfrm flipH="1">
              <a:off x="3674403" y="2753099"/>
              <a:ext cx="2152401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3685154" y="5022430"/>
              <a:ext cx="2141650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840223" y="4528068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840223" y="4660795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840223" y="4793521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592841" y="2866410"/>
              <a:ext cx="1142400" cy="304800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4592841" y="3573818"/>
              <a:ext cx="1142400" cy="304800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4592841" y="5135741"/>
              <a:ext cx="1142400" cy="304800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592841" y="5843149"/>
              <a:ext cx="1142400" cy="304800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3844041" y="2866408"/>
              <a:ext cx="710400" cy="643153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3844041" y="3573816"/>
              <a:ext cx="710400" cy="643153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3844041" y="5135739"/>
              <a:ext cx="710400" cy="643153"/>
            </a:xfrm>
            <a:prstGeom prst="rect">
              <a:avLst/>
            </a:prstGeom>
            <a:solidFill>
              <a:srgbClr val="00B05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3844041" y="5843147"/>
              <a:ext cx="710400" cy="643153"/>
            </a:xfrm>
            <a:prstGeom prst="rect">
              <a:avLst/>
            </a:prstGeom>
            <a:solidFill>
              <a:srgbClr val="0070C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584819" y="3349467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84819" y="4083393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84819" y="5651509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584819" y="6345330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00503" y="3349467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00503" y="4083393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00503" y="5651509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00503" y="6345330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 flipH="1">
              <a:off x="6321268" y="3132899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6412832" y="3279495"/>
              <a:ext cx="886326" cy="290551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6412832" y="3654267"/>
              <a:ext cx="886326" cy="290551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6412832" y="5306603"/>
              <a:ext cx="886326" cy="290551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6412832" y="5681375"/>
              <a:ext cx="886326" cy="290551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817896" y="4520047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Oval 73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348664" y="6121753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5943600" y="2757109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3272997" y="2757109"/>
              <a:ext cx="363006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1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 (95% read / 5%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19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75587237"/>
              </p:ext>
            </p:extLst>
          </p:nvPr>
        </p:nvGraphicFramePr>
        <p:xfrm>
          <a:off x="1331912" y="2435352"/>
          <a:ext cx="9525000" cy="427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Version based hybrid approach show 20~30% worse performance than partitioned mode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This performance difference is caused by data copy overhead from FAM in versioned approach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5480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20%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2624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30%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548032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53600" y="2652142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ltGray">
          <a:xfrm rot="2465490">
            <a:off x="9803591" y="569324"/>
            <a:ext cx="3087688" cy="519236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node performance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Fabric-Attached Memory (FAM) aware Key-Value Store (KVS)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5823848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large pool of FAM to persistently store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Non-volatile memory (NVM) has longer load/store access latency than DRAM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accesses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FAM, DRAM can be used for caching key-value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FAM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71640" y="4227681"/>
            <a:ext cx="4258360" cy="2029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FAM</a:t>
            </a:r>
          </a:p>
          <a:p>
            <a:endParaRPr lang="en-US" sz="2799" dirty="0">
              <a:solidFill>
                <a:schemeClr val="tx1"/>
              </a:solidFill>
            </a:endParaRPr>
          </a:p>
          <a:p>
            <a:endParaRPr lang="en-US" sz="2799" dirty="0" smtClean="0">
              <a:solidFill>
                <a:schemeClr val="tx1"/>
              </a:solidFill>
            </a:endParaRPr>
          </a:p>
          <a:p>
            <a:endParaRPr lang="en-US" sz="2799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</p:cNvCxnSpPr>
          <p:nvPr/>
        </p:nvCxnSpPr>
        <p:spPr>
          <a:xfrm flipV="1">
            <a:off x="9300820" y="3981985"/>
            <a:ext cx="0" cy="245696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408565" y="3160053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45026" y="2435045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45026" y="1390551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4" name="Straight Connector 53"/>
          <p:cNvCxnSpPr>
            <a:stCxn id="52" idx="0"/>
            <a:endCxn id="53" idx="2"/>
          </p:cNvCxnSpPr>
          <p:nvPr/>
        </p:nvCxnSpPr>
        <p:spPr>
          <a:xfrm flipV="1">
            <a:off x="7405569" y="2298108"/>
            <a:ext cx="1" cy="13693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1"/>
          </p:cNvCxnSpPr>
          <p:nvPr/>
        </p:nvCxnSpPr>
        <p:spPr>
          <a:xfrm flipH="1">
            <a:off x="6720977" y="2796062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97774" y="260932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9203933" y="3138129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740394" y="2413122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40395" y="1368626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60" name="Straight Connector 59"/>
          <p:cNvCxnSpPr>
            <a:stCxn id="58" idx="0"/>
            <a:endCxn id="59" idx="2"/>
          </p:cNvCxnSpPr>
          <p:nvPr/>
        </p:nvCxnSpPr>
        <p:spPr>
          <a:xfrm flipV="1">
            <a:off x="9200937" y="2276183"/>
            <a:ext cx="2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1"/>
          </p:cNvCxnSpPr>
          <p:nvPr/>
        </p:nvCxnSpPr>
        <p:spPr>
          <a:xfrm flipH="1">
            <a:off x="8516345" y="2774137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93142" y="258740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06450" y="2410148"/>
            <a:ext cx="41549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399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…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11353451" y="3141103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889914" y="2416096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889913" y="1371600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67" name="Straight Connector 66"/>
          <p:cNvCxnSpPr>
            <a:stCxn id="65" idx="0"/>
            <a:endCxn id="66" idx="2"/>
          </p:cNvCxnSpPr>
          <p:nvPr/>
        </p:nvCxnSpPr>
        <p:spPr>
          <a:xfrm flipV="1">
            <a:off x="11350457" y="2279157"/>
            <a:ext cx="0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1"/>
          </p:cNvCxnSpPr>
          <p:nvPr/>
        </p:nvCxnSpPr>
        <p:spPr>
          <a:xfrm flipH="1">
            <a:off x="10665864" y="2777111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242660" y="259037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43754" y="100965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26684" y="100017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88651" y="10156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</a:t>
            </a:r>
          </a:p>
        </p:txBody>
      </p:sp>
      <p:sp>
        <p:nvSpPr>
          <p:cNvPr id="73" name="Oval 72"/>
          <p:cNvSpPr/>
          <p:nvPr/>
        </p:nvSpPr>
        <p:spPr>
          <a:xfrm>
            <a:off x="6362825" y="3473372"/>
            <a:ext cx="5735817" cy="4992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Interconnect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8157820" y="4568955"/>
            <a:ext cx="2928065" cy="144201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KVS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9407344" y="4703542"/>
            <a:ext cx="1385968" cy="1146971"/>
            <a:chOff x="4745295" y="4886733"/>
            <a:chExt cx="1385968" cy="1146971"/>
          </a:xfrm>
        </p:grpSpPr>
        <p:sp>
          <p:nvSpPr>
            <p:cNvPr id="76" name="Rectangle 75"/>
            <p:cNvSpPr/>
            <p:nvPr/>
          </p:nvSpPr>
          <p:spPr bwMode="ltGray">
            <a:xfrm>
              <a:off x="5355212" y="4886733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5013090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5644943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4745295" y="5805104"/>
              <a:ext cx="212517" cy="228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5142695" y="5805104"/>
              <a:ext cx="212517" cy="2286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5540095" y="5805104"/>
              <a:ext cx="212517" cy="2286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5918746" y="5800959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83" name="Straight Connector 82"/>
            <p:cNvCxnSpPr>
              <a:stCxn id="76" idx="2"/>
              <a:endCxn id="77" idx="0"/>
            </p:cNvCxnSpPr>
            <p:nvPr/>
          </p:nvCxnSpPr>
          <p:spPr>
            <a:xfrm flipH="1">
              <a:off x="5119349" y="5115333"/>
              <a:ext cx="342122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6" idx="2"/>
              <a:endCxn id="78" idx="0"/>
            </p:cNvCxnSpPr>
            <p:nvPr/>
          </p:nvCxnSpPr>
          <p:spPr>
            <a:xfrm>
              <a:off x="5461471" y="5115333"/>
              <a:ext cx="289731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7" idx="2"/>
            </p:cNvCxnSpPr>
            <p:nvPr/>
          </p:nvCxnSpPr>
          <p:spPr>
            <a:xfrm flipH="1">
              <a:off x="4851553" y="5535398"/>
              <a:ext cx="267796" cy="265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0" idx="0"/>
            </p:cNvCxnSpPr>
            <p:nvPr/>
          </p:nvCxnSpPr>
          <p:spPr>
            <a:xfrm>
              <a:off x="5122970" y="5544783"/>
              <a:ext cx="125984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8" idx="2"/>
              <a:endCxn id="81" idx="0"/>
            </p:cNvCxnSpPr>
            <p:nvPr/>
          </p:nvCxnSpPr>
          <p:spPr>
            <a:xfrm flipH="1">
              <a:off x="5646354" y="5535398"/>
              <a:ext cx="104848" cy="269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8" idx="2"/>
              <a:endCxn id="82" idx="3"/>
            </p:cNvCxnSpPr>
            <p:nvPr/>
          </p:nvCxnSpPr>
          <p:spPr>
            <a:xfrm>
              <a:off x="5751202" y="5535398"/>
              <a:ext cx="380061" cy="379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 bwMode="ltGray">
          <a:xfrm>
            <a:off x="7302306" y="1837471"/>
            <a:ext cx="212517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90" name="Rectangle 89"/>
          <p:cNvSpPr/>
          <p:nvPr/>
        </p:nvSpPr>
        <p:spPr bwMode="ltGray">
          <a:xfrm>
            <a:off x="9094677" y="1837471"/>
            <a:ext cx="212517" cy="2286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91" name="Rectangle 90"/>
          <p:cNvSpPr/>
          <p:nvPr/>
        </p:nvSpPr>
        <p:spPr bwMode="ltGray">
          <a:xfrm>
            <a:off x="11253272" y="1837471"/>
            <a:ext cx="212517" cy="228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40315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6" grpId="0" animBg="1"/>
      <p:bldP spid="70" grpId="0"/>
      <p:bldP spid="71" grpId="0"/>
      <p:bldP spid="72" grpId="0"/>
      <p:bldP spid="89" grpId="0" animBg="1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 (95% read / 5%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20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68942034"/>
              </p:ext>
            </p:extLst>
          </p:nvPr>
        </p:nvGraphicFramePr>
        <p:xfrm>
          <a:off x="1331912" y="2435352"/>
          <a:ext cx="9525000" cy="427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/>
          <a:lstStyle/>
          <a:p>
            <a:r>
              <a:rPr lang="en-US" dirty="0" smtClean="0"/>
              <a:t>Version based hybrid approach show 20~30% worse performance than partitioned mode</a:t>
            </a:r>
          </a:p>
          <a:p>
            <a:pPr lvl="1"/>
            <a:r>
              <a:rPr lang="en-US" dirty="0" smtClean="0"/>
              <a:t>This performance difference is caused by data copy overhead from FAM in versioned approach</a:t>
            </a:r>
            <a:endParaRPr lang="en-GB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Version based short-cut approach show 11% worse performance but, 7% better performance in low skew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743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11%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743200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4419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V="1">
            <a:off x="7086600" y="4419600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ltGray">
          <a:xfrm rot="2465490">
            <a:off x="9803591" y="569324"/>
            <a:ext cx="3087688" cy="519236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node performance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(50% read / 50%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21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94683876"/>
              </p:ext>
            </p:extLst>
          </p:nvPr>
        </p:nvGraphicFramePr>
        <p:xfrm>
          <a:off x="1331912" y="2438400"/>
          <a:ext cx="9525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Lower performance difference than read-heavy workload between hybrid approaches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YCSB’s update operation changes existing 1KB data block with 100bytes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 copy overhead is lower than read-heavy </a:t>
            </a:r>
            <a:r>
              <a:rPr lang="en-US" sz="2000" dirty="0" smtClean="0">
                <a:solidFill>
                  <a:srgbClr val="FF0000"/>
                </a:solidFill>
              </a:rPr>
              <a:t>workload</a:t>
            </a:r>
            <a:r>
              <a:rPr lang="en-GB" sz="2000" dirty="0" smtClean="0">
                <a:solidFill>
                  <a:srgbClr val="FF0000"/>
                </a:solidFill>
              </a:rPr>
              <a:t> (1KB copy vs 100bytes copy)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9544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33227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5%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2979832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601200" y="3322731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ltGray">
          <a:xfrm rot="2465490">
            <a:off x="9803591" y="569324"/>
            <a:ext cx="3087688" cy="519236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node performance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(50% read / 50%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22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08209081"/>
              </p:ext>
            </p:extLst>
          </p:nvPr>
        </p:nvGraphicFramePr>
        <p:xfrm>
          <a:off x="1331912" y="2438400"/>
          <a:ext cx="9525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/>
          <a:lstStyle/>
          <a:p>
            <a:r>
              <a:rPr lang="en-US" dirty="0" smtClean="0"/>
              <a:t>Lower performance difference than read-heavy workload between hybrid approaches</a:t>
            </a:r>
          </a:p>
          <a:p>
            <a:pPr lvl="1"/>
            <a:r>
              <a:rPr lang="en-US" dirty="0" smtClean="0"/>
              <a:t>YCSB’s update operation changes existing 1KB data block with 100bytes</a:t>
            </a:r>
          </a:p>
          <a:p>
            <a:pPr lvl="1"/>
            <a:r>
              <a:rPr lang="en-US" dirty="0" smtClean="0"/>
              <a:t>Data copy overhead is lower than read-heavy workload</a:t>
            </a:r>
            <a:r>
              <a:rPr lang="en-GB" dirty="0" smtClean="0"/>
              <a:t> (1KB copy vs 100bytes copy)</a:t>
            </a: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Short-cut approach shows best performance in uniform workload even compared with partitioned cache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7603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17%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3886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67200" y="2760316"/>
            <a:ext cx="0" cy="3221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010400" y="3886200"/>
            <a:ext cx="0" cy="3221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ltGray">
          <a:xfrm rot="2465490">
            <a:off x="9803591" y="569324"/>
            <a:ext cx="3087688" cy="519236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node performance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will DRAM cache approach be better?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23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96541" y="1912253"/>
            <a:ext cx="10748064" cy="4488547"/>
            <a:chOff x="454251" y="1836053"/>
            <a:chExt cx="10748064" cy="4488547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9452766" y="3380514"/>
              <a:ext cx="1672505" cy="1826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6798760" y="3388688"/>
              <a:ext cx="1672505" cy="1826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grpSp>
          <p:nvGrpSpPr>
            <p:cNvPr id="10" name="Group 9"/>
            <p:cNvGrpSpPr/>
            <p:nvPr/>
          </p:nvGrpSpPr>
          <p:grpSpPr>
            <a:xfrm rot="5400000">
              <a:off x="7979937" y="2257729"/>
              <a:ext cx="1946220" cy="4233501"/>
              <a:chOff x="3941285" y="1498141"/>
              <a:chExt cx="2559777" cy="361989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81005" y="3159801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81005" y="3292528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81005" y="3425254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184823" y="1498141"/>
                <a:ext cx="1891200" cy="3619892"/>
                <a:chOff x="1261149" y="1654551"/>
                <a:chExt cx="1891200" cy="361989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flipH="1">
                  <a:off x="2009949" y="1654553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2009949" y="2361961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2009949" y="3923884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2009949" y="4631292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1261149" y="1654551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flipH="1">
                  <a:off x="1261149" y="2361959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flipH="1">
                  <a:off x="1261149" y="3923882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flipH="1">
                  <a:off x="1261149" y="4631290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4925601" y="1981200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925601" y="2715126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25601" y="4283242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925601" y="4977063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941285" y="1981200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941285" y="2715126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941285" y="4283242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41285" y="4977063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 rot="5400000" flipH="1">
              <a:off x="8619179" y="4184271"/>
              <a:ext cx="816429" cy="34614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10079847" y="5743453"/>
              <a:ext cx="673881" cy="3398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9641547" y="5743453"/>
              <a:ext cx="673881" cy="3398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5400000" flipH="1">
              <a:off x="7709123" y="5743453"/>
              <a:ext cx="673881" cy="3398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 flipH="1">
              <a:off x="7270823" y="5743453"/>
              <a:ext cx="673881" cy="3398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 rot="5400000">
              <a:off x="8921805" y="5716691"/>
              <a:ext cx="46348" cy="38174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5400000">
              <a:off x="6575984" y="5627676"/>
              <a:ext cx="786703" cy="5866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8848562" y="3088119"/>
              <a:ext cx="217528" cy="448059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8819797" y="1056633"/>
              <a:ext cx="275058" cy="448059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rot="5400000" flipH="1">
              <a:off x="3976336" y="3381714"/>
              <a:ext cx="1652750" cy="1824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45" name="Rectangle 44"/>
            <p:cNvSpPr/>
            <p:nvPr/>
          </p:nvSpPr>
          <p:spPr>
            <a:xfrm rot="5400000" flipH="1">
              <a:off x="1329385" y="3385842"/>
              <a:ext cx="1644495" cy="1824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582434" y="4350616"/>
              <a:ext cx="46808" cy="71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427379" y="4350616"/>
              <a:ext cx="46808" cy="71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272326" y="4350616"/>
              <a:ext cx="46808" cy="71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050" dirty="0"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5400000" flipH="1">
              <a:off x="4965987" y="4433429"/>
              <a:ext cx="877207" cy="356074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5400000" flipH="1">
              <a:off x="4139579" y="4433429"/>
              <a:ext cx="877207" cy="356074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5400000" flipH="1">
              <a:off x="2314908" y="4433429"/>
              <a:ext cx="877207" cy="356074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5400000" flipH="1">
              <a:off x="1488500" y="4433429"/>
              <a:ext cx="877207" cy="356074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rot="5400000" flipH="1">
              <a:off x="4934212" y="3494959"/>
              <a:ext cx="545490" cy="751344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5400000" flipH="1">
              <a:off x="4107804" y="3494959"/>
              <a:ext cx="545490" cy="75134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5400000" flipH="1">
              <a:off x="2283134" y="3494959"/>
              <a:ext cx="545490" cy="751344"/>
            </a:xfrm>
            <a:prstGeom prst="rect">
              <a:avLst/>
            </a:prstGeom>
            <a:solidFill>
              <a:srgbClr val="00B05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5400000" flipH="1">
              <a:off x="1456725" y="3494959"/>
              <a:ext cx="545490" cy="751344"/>
            </a:xfrm>
            <a:prstGeom prst="rect">
              <a:avLst/>
            </a:prstGeom>
            <a:solidFill>
              <a:srgbClr val="0070C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491709" y="4693304"/>
              <a:ext cx="1053202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634322" y="4693304"/>
              <a:ext cx="1053202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1802417" y="4693304"/>
              <a:ext cx="1053202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991882" y="4693304"/>
              <a:ext cx="1053202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934934" y="3494259"/>
              <a:ext cx="166753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077547" y="3494259"/>
              <a:ext cx="166753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245642" y="3494259"/>
              <a:ext cx="166753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435106" y="3494259"/>
              <a:ext cx="166753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 rot="5400000" flipH="1">
              <a:off x="3130207" y="4183498"/>
              <a:ext cx="824542" cy="345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100" dirty="0"/>
            </a:p>
          </p:txBody>
        </p:sp>
        <p:sp>
          <p:nvSpPr>
            <p:cNvPr id="66" name="Rectangle 65"/>
            <p:cNvSpPr/>
            <p:nvPr/>
          </p:nvSpPr>
          <p:spPr>
            <a:xfrm rot="5400000" flipH="1">
              <a:off x="4590051" y="5740942"/>
              <a:ext cx="680577" cy="339428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rot="5400000" flipH="1">
              <a:off x="4152234" y="5740942"/>
              <a:ext cx="680577" cy="339428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5400000" flipH="1">
              <a:off x="2221942" y="5740942"/>
              <a:ext cx="680577" cy="339428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rot="5400000" flipH="1">
              <a:off x="1784126" y="5740942"/>
              <a:ext cx="680577" cy="339428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3436750" y="5714145"/>
              <a:ext cx="46809" cy="381321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Oval 73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 rot="5400000">
              <a:off x="1089431" y="5625377"/>
              <a:ext cx="794521" cy="5859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5400000" flipH="1">
              <a:off x="3362643" y="3082079"/>
              <a:ext cx="219690" cy="44756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rot="5400000" flipH="1">
              <a:off x="3333118" y="1060945"/>
              <a:ext cx="278739" cy="44756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77" name="Rounded Rectangle 76"/>
            <p:cNvSpPr/>
            <p:nvPr/>
          </p:nvSpPr>
          <p:spPr bwMode="ltGray">
            <a:xfrm>
              <a:off x="1947379" y="1836053"/>
              <a:ext cx="3013955" cy="52614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</a:rPr>
                <a:t>Local APP or Server</a:t>
              </a:r>
              <a:endParaRPr lang="en-GB" sz="2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 bwMode="ltGray">
            <a:xfrm>
              <a:off x="7432197" y="1836053"/>
              <a:ext cx="3013955" cy="52614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</a:rPr>
                <a:t>Local APP or Server</a:t>
              </a:r>
              <a:endParaRPr lang="en-GB" sz="2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Curved Connector 78"/>
            <p:cNvCxnSpPr>
              <a:stCxn id="77" idx="2"/>
              <a:endCxn id="56" idx="3"/>
            </p:cNvCxnSpPr>
            <p:nvPr/>
          </p:nvCxnSpPr>
          <p:spPr>
            <a:xfrm rot="5400000">
              <a:off x="1974071" y="2117600"/>
              <a:ext cx="1235686" cy="1724887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>
              <a:stCxn id="77" idx="2"/>
              <a:endCxn id="55" idx="3"/>
            </p:cNvCxnSpPr>
            <p:nvPr/>
          </p:nvCxnSpPr>
          <p:spPr>
            <a:xfrm rot="5400000">
              <a:off x="2387275" y="2530804"/>
              <a:ext cx="1235686" cy="898478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77" idx="2"/>
              <a:endCxn id="54" idx="3"/>
            </p:cNvCxnSpPr>
            <p:nvPr/>
          </p:nvCxnSpPr>
          <p:spPr>
            <a:xfrm rot="16200000" flipH="1">
              <a:off x="3299610" y="2516947"/>
              <a:ext cx="1235686" cy="926192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77" idx="2"/>
              <a:endCxn id="53" idx="3"/>
            </p:cNvCxnSpPr>
            <p:nvPr/>
          </p:nvCxnSpPr>
          <p:spPr>
            <a:xfrm rot="16200000" flipH="1">
              <a:off x="3712814" y="2103743"/>
              <a:ext cx="1235686" cy="175260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4251" y="2305717"/>
              <a:ext cx="1842120" cy="457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Uniform?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Zipfian</a:t>
              </a:r>
              <a:r>
                <a:rPr lang="en-US" sz="2400" dirty="0" smtClean="0">
                  <a:solidFill>
                    <a:srgbClr val="FF0000"/>
                  </a:solidFill>
                </a:rPr>
                <a:t>?</a:t>
              </a:r>
              <a:endParaRPr lang="en-GB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>
              <a:endCxn id="41" idx="3"/>
            </p:cNvCxnSpPr>
            <p:nvPr/>
          </p:nvCxnSpPr>
          <p:spPr>
            <a:xfrm flipH="1">
              <a:off x="8039704" y="2362199"/>
              <a:ext cx="1942496" cy="1224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8" idx="2"/>
              <a:endCxn id="39" idx="3"/>
            </p:cNvCxnSpPr>
            <p:nvPr/>
          </p:nvCxnSpPr>
          <p:spPr>
            <a:xfrm>
              <a:off x="8939175" y="2362200"/>
              <a:ext cx="1754535" cy="12243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40" idx="3"/>
            </p:cNvCxnSpPr>
            <p:nvPr/>
          </p:nvCxnSpPr>
          <p:spPr>
            <a:xfrm>
              <a:off x="8215965" y="2362199"/>
              <a:ext cx="1650425" cy="1224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42" idx="3"/>
            </p:cNvCxnSpPr>
            <p:nvPr/>
          </p:nvCxnSpPr>
          <p:spPr>
            <a:xfrm flipH="1">
              <a:off x="7212384" y="2362199"/>
              <a:ext cx="600209" cy="1224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219201" y="2514600"/>
              <a:ext cx="1934199" cy="457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Uniform pattern</a:t>
              </a:r>
              <a:endParaRPr lang="en-GB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/>
          <a:lstStyle/>
          <a:p>
            <a:r>
              <a:rPr lang="en-US" dirty="0" smtClean="0"/>
              <a:t>Partitioned approach: hybrid cache will be better</a:t>
            </a:r>
          </a:p>
          <a:p>
            <a:r>
              <a:rPr lang="en-US" dirty="0" smtClean="0"/>
              <a:t>Shared approach: short-cut cache will be better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0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69784" cy="4876799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Memcached library that serves local and server API for our FAM-aware key-value store</a:t>
            </a:r>
          </a:p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short-cut pointer based caching policies in Memcached</a:t>
            </a:r>
          </a:p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the performance of each cache policies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 (Internship end date: September 22)</a:t>
            </a:r>
          </a:p>
          <a:p>
            <a:pPr lvl="1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cleaning for Memcached library</a:t>
            </a:r>
          </a:p>
          <a:p>
            <a:pPr lvl="1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performance in multi-node environment</a:t>
            </a:r>
          </a:p>
          <a:p>
            <a:pPr lvl="1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24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25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1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Read-only (100% read)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26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56857428"/>
              </p:ext>
            </p:extLst>
          </p:nvPr>
        </p:nvGraphicFramePr>
        <p:xfrm>
          <a:off x="228600" y="2286000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782601363"/>
              </p:ext>
            </p:extLst>
          </p:nvPr>
        </p:nvGraphicFramePr>
        <p:xfrm>
          <a:off x="4114800" y="2286000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32817501"/>
              </p:ext>
            </p:extLst>
          </p:nvPr>
        </p:nvGraphicFramePr>
        <p:xfrm>
          <a:off x="8001000" y="2286000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81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Read-only (100% read)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27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9454175"/>
              </p:ext>
            </p:extLst>
          </p:nvPr>
        </p:nvGraphicFramePr>
        <p:xfrm>
          <a:off x="1524000" y="1371600"/>
          <a:ext cx="9525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96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Cache hit rate of each workloads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28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46022092"/>
              </p:ext>
            </p:extLst>
          </p:nvPr>
        </p:nvGraphicFramePr>
        <p:xfrm>
          <a:off x="64692" y="1834701"/>
          <a:ext cx="4114800" cy="433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42345463"/>
              </p:ext>
            </p:extLst>
          </p:nvPr>
        </p:nvGraphicFramePr>
        <p:xfrm>
          <a:off x="8153400" y="1834701"/>
          <a:ext cx="4114800" cy="433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559384997"/>
              </p:ext>
            </p:extLst>
          </p:nvPr>
        </p:nvGraphicFramePr>
        <p:xfrm>
          <a:off x="4037012" y="1834701"/>
          <a:ext cx="4114800" cy="433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96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should we store in DRAM cache?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413" y="1524000"/>
            <a:ext cx="6216315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Overheads when cache miss occur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traversal for FAM index structures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data copy overhead from FAM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we assume that the nodes are never deleted once allocated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deterministic index structure like radix tree, the address of key nodes is not changed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pointer value, we can easily access FAM area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Short-cut pointer can be usefully cached for skipping index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76183" y="1766141"/>
            <a:ext cx="1299345" cy="25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ROOT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9386265" y="2025158"/>
            <a:ext cx="1089260" cy="2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    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9177167" y="2025400"/>
            <a:ext cx="211477" cy="214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9940155" y="2025115"/>
            <a:ext cx="211477" cy="214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155781" y="3200400"/>
            <a:ext cx="1299345" cy="25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roman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9365863" y="3459417"/>
            <a:ext cx="1089260" cy="2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    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9156765" y="3459659"/>
            <a:ext cx="211477" cy="214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9995378" y="3459374"/>
            <a:ext cx="211477" cy="214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u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206855" y="4170372"/>
            <a:ext cx="1299345" cy="25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/>
              <a:t>romanus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10416937" y="4429389"/>
            <a:ext cx="1089260" cy="2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    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0207839" y="4429631"/>
            <a:ext cx="211477" cy="214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8442732" y="4174500"/>
            <a:ext cx="1299345" cy="25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/>
              <a:t>romane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8652814" y="4433517"/>
            <a:ext cx="1089260" cy="2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    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8443716" y="4433759"/>
            <a:ext cx="211477" cy="214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9479101" y="3460162"/>
            <a:ext cx="211477" cy="214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300" tIns="57151" rIns="114300" bIns="57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flipH="1">
            <a:off x="9805454" y="2239556"/>
            <a:ext cx="240440" cy="960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16" idx="0"/>
          </p:cNvCxnSpPr>
          <p:nvPr/>
        </p:nvCxnSpPr>
        <p:spPr>
          <a:xfrm flipH="1">
            <a:off x="9092405" y="3674603"/>
            <a:ext cx="492435" cy="49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10101117" y="3673815"/>
            <a:ext cx="755411" cy="496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ltGray">
          <a:xfrm>
            <a:off x="8373277" y="4842312"/>
            <a:ext cx="352354" cy="3523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1</a:t>
            </a:r>
            <a:endParaRPr lang="en-GB" dirty="0" err="1" smtClean="0"/>
          </a:p>
        </p:txBody>
      </p:sp>
      <p:sp>
        <p:nvSpPr>
          <p:cNvPr id="27" name="Oval 26"/>
          <p:cNvSpPr/>
          <p:nvPr/>
        </p:nvSpPr>
        <p:spPr bwMode="ltGray">
          <a:xfrm>
            <a:off x="10142081" y="4841970"/>
            <a:ext cx="352354" cy="3523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2</a:t>
            </a:r>
            <a:endParaRPr lang="en-GB" dirty="0" err="1" smtClean="0"/>
          </a:p>
        </p:txBody>
      </p:sp>
      <p:cxnSp>
        <p:nvCxnSpPr>
          <p:cNvPr id="28" name="Straight Arrow Connector 27"/>
          <p:cNvCxnSpPr>
            <a:stCxn id="18" idx="2"/>
            <a:endCxn id="26" idx="0"/>
          </p:cNvCxnSpPr>
          <p:nvPr/>
        </p:nvCxnSpPr>
        <p:spPr>
          <a:xfrm flipH="1">
            <a:off x="8549454" y="4648200"/>
            <a:ext cx="1" cy="194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7" idx="0"/>
          </p:cNvCxnSpPr>
          <p:nvPr/>
        </p:nvCxnSpPr>
        <p:spPr>
          <a:xfrm>
            <a:off x="10313578" y="4644072"/>
            <a:ext cx="4680" cy="197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817928" y="1706469"/>
            <a:ext cx="5297869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romane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algn="r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romanus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2" name="Straight Arrow Connector 41"/>
          <p:cNvCxnSpPr>
            <a:stCxn id="43" idx="2"/>
          </p:cNvCxnSpPr>
          <p:nvPr/>
        </p:nvCxnSpPr>
        <p:spPr>
          <a:xfrm>
            <a:off x="7696200" y="3429000"/>
            <a:ext cx="1600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200400"/>
            <a:ext cx="9144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Short-cut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56529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node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844" y="4099848"/>
            <a:ext cx="4258360" cy="2029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FAM</a:t>
            </a:r>
          </a:p>
          <a:p>
            <a:endParaRPr lang="en-US" sz="2799" dirty="0">
              <a:solidFill>
                <a:schemeClr val="tx1"/>
              </a:solidFill>
            </a:endParaRPr>
          </a:p>
          <a:p>
            <a:endParaRPr lang="en-US" sz="2799" dirty="0" smtClean="0">
              <a:solidFill>
                <a:schemeClr val="tx1"/>
              </a:solidFill>
            </a:endParaRPr>
          </a:p>
          <a:p>
            <a:endParaRPr lang="en-US" sz="2799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flipV="1">
            <a:off x="6197024" y="3854152"/>
            <a:ext cx="0" cy="245696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200019" y="3064902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6480" y="2339894"/>
            <a:ext cx="921085" cy="7220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6480" y="1295400"/>
            <a:ext cx="921087" cy="9075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10" name="Straight Connector 9"/>
          <p:cNvCxnSpPr>
            <a:stCxn id="8" idx="0"/>
            <a:endCxn id="9" idx="2"/>
          </p:cNvCxnSpPr>
          <p:nvPr/>
        </p:nvCxnSpPr>
        <p:spPr>
          <a:xfrm flipV="1">
            <a:off x="6197023" y="2202957"/>
            <a:ext cx="1" cy="13693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</p:cNvCxnSpPr>
          <p:nvPr/>
        </p:nvCxnSpPr>
        <p:spPr>
          <a:xfrm flipH="1">
            <a:off x="5512431" y="2700911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9228" y="251417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29" name="Oval 28"/>
          <p:cNvSpPr/>
          <p:nvPr/>
        </p:nvSpPr>
        <p:spPr>
          <a:xfrm>
            <a:off x="4067844" y="3345539"/>
            <a:ext cx="4258360" cy="4992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Interconnect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054024" y="4441122"/>
            <a:ext cx="2928065" cy="144201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KVS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03548" y="4575709"/>
            <a:ext cx="1385968" cy="1146971"/>
            <a:chOff x="4745295" y="4886733"/>
            <a:chExt cx="1385968" cy="1146971"/>
          </a:xfrm>
        </p:grpSpPr>
        <p:sp>
          <p:nvSpPr>
            <p:cNvPr id="32" name="Rectangle 31"/>
            <p:cNvSpPr/>
            <p:nvPr/>
          </p:nvSpPr>
          <p:spPr bwMode="ltGray">
            <a:xfrm>
              <a:off x="5355212" y="4886733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3" name="Rectangle 32"/>
            <p:cNvSpPr/>
            <p:nvPr/>
          </p:nvSpPr>
          <p:spPr bwMode="ltGray">
            <a:xfrm>
              <a:off x="5013090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4" name="Rectangle 33"/>
            <p:cNvSpPr/>
            <p:nvPr/>
          </p:nvSpPr>
          <p:spPr bwMode="ltGray">
            <a:xfrm>
              <a:off x="5644943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47452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51426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55400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5918746" y="5800959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5119349" y="5115333"/>
              <a:ext cx="342122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4" idx="0"/>
            </p:cNvCxnSpPr>
            <p:nvPr/>
          </p:nvCxnSpPr>
          <p:spPr>
            <a:xfrm>
              <a:off x="5461471" y="5115333"/>
              <a:ext cx="289731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 flipH="1">
              <a:off x="4851553" y="5535398"/>
              <a:ext cx="267796" cy="265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6" idx="0"/>
            </p:cNvCxnSpPr>
            <p:nvPr/>
          </p:nvCxnSpPr>
          <p:spPr>
            <a:xfrm>
              <a:off x="5122970" y="5544783"/>
              <a:ext cx="125984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4" idx="2"/>
              <a:endCxn id="37" idx="0"/>
            </p:cNvCxnSpPr>
            <p:nvPr/>
          </p:nvCxnSpPr>
          <p:spPr>
            <a:xfrm flipH="1">
              <a:off x="5646354" y="5535398"/>
              <a:ext cx="104848" cy="269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2"/>
              <a:endCxn id="38" idx="3"/>
            </p:cNvCxnSpPr>
            <p:nvPr/>
          </p:nvCxnSpPr>
          <p:spPr>
            <a:xfrm>
              <a:off x="5751202" y="5535398"/>
              <a:ext cx="380061" cy="379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 bwMode="ltGray">
          <a:xfrm>
            <a:off x="6093760" y="1742320"/>
            <a:ext cx="212517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23024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DRAM caching for a FAM-aware Key-value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44958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Three approaches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Full cache &lt;key, value, short-cut&gt;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full key-value pair with short-cut pointers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hit: return value from DRAM cache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hit: bypass index traversal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 Short-cut cache &lt;key, short-cut&gt;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only key and short-cut pointers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Hit: access to key node with short-cut pointer and directly return value from FAM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Cache hit rate per cache size can be increased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Ease to decide the upper bound of cache size depending on the number of keys</a:t>
            </a:r>
          </a:p>
          <a:p>
            <a:pPr lvl="2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 Hybrid cache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Hot data is stored with full key-value pair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Cold data is stored only with short-cut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5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5715000" y="1828800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ltGray">
          <a:xfrm>
            <a:off x="7861300" y="1828800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ltGray">
          <a:xfrm>
            <a:off x="9982200" y="1828800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82" idx="1"/>
          </p:cNvCxnSpPr>
          <p:nvPr/>
        </p:nvCxnSpPr>
        <p:spPr>
          <a:xfrm>
            <a:off x="7239000" y="2057400"/>
            <a:ext cx="622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2" idx="3"/>
            <a:endCxn id="83" idx="1"/>
          </p:cNvCxnSpPr>
          <p:nvPr/>
        </p:nvCxnSpPr>
        <p:spPr>
          <a:xfrm>
            <a:off x="9385300" y="2057400"/>
            <a:ext cx="596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ltGray">
          <a:xfrm>
            <a:off x="5715000" y="3289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ltGray">
          <a:xfrm>
            <a:off x="6934200" y="3289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ltGray">
          <a:xfrm>
            <a:off x="8153400" y="3289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9372600" y="3289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ltGray">
          <a:xfrm>
            <a:off x="10591800" y="3289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5" idx="3"/>
            <a:endCxn id="88" idx="1"/>
          </p:cNvCxnSpPr>
          <p:nvPr/>
        </p:nvCxnSpPr>
        <p:spPr>
          <a:xfrm>
            <a:off x="6629400" y="3524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8" idx="3"/>
            <a:endCxn id="89" idx="1"/>
          </p:cNvCxnSpPr>
          <p:nvPr/>
        </p:nvCxnSpPr>
        <p:spPr>
          <a:xfrm>
            <a:off x="7848600" y="3524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9" idx="3"/>
            <a:endCxn id="90" idx="1"/>
          </p:cNvCxnSpPr>
          <p:nvPr/>
        </p:nvCxnSpPr>
        <p:spPr>
          <a:xfrm>
            <a:off x="9067800" y="3524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0" idx="3"/>
            <a:endCxn id="91" idx="1"/>
          </p:cNvCxnSpPr>
          <p:nvPr/>
        </p:nvCxnSpPr>
        <p:spPr>
          <a:xfrm>
            <a:off x="10287000" y="3524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 bwMode="ltGray">
          <a:xfrm>
            <a:off x="5715000" y="4686299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ltGray">
          <a:xfrm>
            <a:off x="7861300" y="4686299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ltGray">
          <a:xfrm>
            <a:off x="9982200" y="4686299"/>
            <a:ext cx="1524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&lt;K, V, short-cut&gt;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2" idx="3"/>
            <a:endCxn id="93" idx="1"/>
          </p:cNvCxnSpPr>
          <p:nvPr/>
        </p:nvCxnSpPr>
        <p:spPr>
          <a:xfrm>
            <a:off x="7239000" y="4914899"/>
            <a:ext cx="622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3"/>
            <a:endCxn id="94" idx="1"/>
          </p:cNvCxnSpPr>
          <p:nvPr/>
        </p:nvCxnSpPr>
        <p:spPr>
          <a:xfrm>
            <a:off x="9385300" y="4914899"/>
            <a:ext cx="596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ltGray">
          <a:xfrm>
            <a:off x="5715000" y="5702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ltGray">
          <a:xfrm>
            <a:off x="6934200" y="5702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ltGray">
          <a:xfrm>
            <a:off x="8153400" y="5702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ltGray">
          <a:xfrm>
            <a:off x="9372600" y="5702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ltGray">
          <a:xfrm>
            <a:off x="10591800" y="5702300"/>
            <a:ext cx="914400" cy="469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short-cut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7" idx="3"/>
            <a:endCxn id="98" idx="1"/>
          </p:cNvCxnSpPr>
          <p:nvPr/>
        </p:nvCxnSpPr>
        <p:spPr>
          <a:xfrm>
            <a:off x="6629400" y="5937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3"/>
            <a:endCxn id="99" idx="1"/>
          </p:cNvCxnSpPr>
          <p:nvPr/>
        </p:nvCxnSpPr>
        <p:spPr>
          <a:xfrm>
            <a:off x="7848600" y="5937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3"/>
            <a:endCxn id="100" idx="1"/>
          </p:cNvCxnSpPr>
          <p:nvPr/>
        </p:nvCxnSpPr>
        <p:spPr>
          <a:xfrm>
            <a:off x="9067800" y="5937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3"/>
            <a:endCxn id="101" idx="1"/>
          </p:cNvCxnSpPr>
          <p:nvPr/>
        </p:nvCxnSpPr>
        <p:spPr>
          <a:xfrm>
            <a:off x="10287000" y="59372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3" idx="2"/>
            <a:endCxn id="98" idx="0"/>
          </p:cNvCxnSpPr>
          <p:nvPr/>
        </p:nvCxnSpPr>
        <p:spPr>
          <a:xfrm rot="5400000">
            <a:off x="7727950" y="4806949"/>
            <a:ext cx="558801" cy="1231900"/>
          </a:xfrm>
          <a:prstGeom prst="bentConnector3">
            <a:avLst>
              <a:gd name="adj1" fmla="val 272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721600" y="53593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Eviction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7800" y="47879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Hot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5207000" y="57911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Cold</a:t>
            </a:r>
            <a:endParaRPr lang="en-GB" dirty="0"/>
          </a:p>
        </p:txBody>
      </p:sp>
      <p:cxnSp>
        <p:nvCxnSpPr>
          <p:cNvPr id="6" name="Elbow Connector 5"/>
          <p:cNvCxnSpPr>
            <a:stCxn id="100" idx="0"/>
            <a:endCxn id="94" idx="2"/>
          </p:cNvCxnSpPr>
          <p:nvPr/>
        </p:nvCxnSpPr>
        <p:spPr>
          <a:xfrm rot="5400000" flipH="1" flipV="1">
            <a:off x="10007600" y="4965700"/>
            <a:ext cx="558801" cy="914400"/>
          </a:xfrm>
          <a:prstGeom prst="bentConnector3">
            <a:avLst>
              <a:gd name="adj1" fmla="val 695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81096" y="53593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Hit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platform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4772683" cy="457199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Key-value cache that is broadly used for DRAM cache   (Facebook, Twitter)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variant is attached at the front end of FAM-aware KVS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server and local API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storing short-cut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>
              <a:solidFill>
                <a:srgbClr val="5F7A76"/>
              </a:solidFill>
            </a:endParaRPr>
          </a:p>
        </p:txBody>
      </p:sp>
      <p:cxnSp>
        <p:nvCxnSpPr>
          <p:cNvPr id="55" name="Straight Arrow Connector 54"/>
          <p:cNvCxnSpPr>
            <a:stCxn id="69" idx="2"/>
          </p:cNvCxnSpPr>
          <p:nvPr/>
        </p:nvCxnSpPr>
        <p:spPr>
          <a:xfrm>
            <a:off x="7476520" y="2581744"/>
            <a:ext cx="0" cy="2180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20341" y="2526382"/>
            <a:ext cx="0" cy="218220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499606" y="4762210"/>
            <a:ext cx="6514512" cy="1333788"/>
            <a:chOff x="18669000" y="8671022"/>
            <a:chExt cx="7741017" cy="1552599"/>
          </a:xfrm>
        </p:grpSpPr>
        <p:sp>
          <p:nvSpPr>
            <p:cNvPr id="58" name="Rounded Rectangle 57"/>
            <p:cNvSpPr/>
            <p:nvPr/>
          </p:nvSpPr>
          <p:spPr bwMode="ltGray">
            <a:xfrm>
              <a:off x="18669000" y="8671022"/>
              <a:ext cx="7741017" cy="1552599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800" b="1" dirty="0" smtClean="0">
                  <a:solidFill>
                    <a:schemeClr val="tx1"/>
                  </a:solidFill>
                </a:rPr>
                <a:t>Key Value Store</a:t>
              </a:r>
              <a:endParaRPr lang="en-GB" sz="28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668260" y="9418093"/>
              <a:ext cx="3742496" cy="653128"/>
              <a:chOff x="20020277" y="9418093"/>
              <a:chExt cx="3742496" cy="653128"/>
            </a:xfrm>
          </p:grpSpPr>
          <p:sp>
            <p:nvSpPr>
              <p:cNvPr id="60" name="Rectangle 59"/>
              <p:cNvSpPr/>
              <p:nvPr/>
            </p:nvSpPr>
            <p:spPr bwMode="ltGray">
              <a:xfrm>
                <a:off x="20020277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Radix Tree</a:t>
                </a:r>
                <a:endParaRPr lang="en-GB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ltGray">
              <a:xfrm>
                <a:off x="22086373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0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363041" y="3056445"/>
            <a:ext cx="4787640" cy="1363155"/>
            <a:chOff x="19685578" y="6477000"/>
            <a:chExt cx="5689022" cy="1586784"/>
          </a:xfrm>
        </p:grpSpPr>
        <p:sp>
          <p:nvSpPr>
            <p:cNvPr id="63" name="Rounded Rectangle 62"/>
            <p:cNvSpPr/>
            <p:nvPr/>
          </p:nvSpPr>
          <p:spPr bwMode="ltGray">
            <a:xfrm>
              <a:off x="19685578" y="6477000"/>
              <a:ext cx="5689022" cy="15867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800" b="1" dirty="0" smtClean="0">
                  <a:solidFill>
                    <a:schemeClr val="tx1"/>
                  </a:solidFill>
                </a:rPr>
                <a:t>Cache API (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Memcached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)</a:t>
              </a:r>
              <a:endParaRPr lang="en-GB" sz="28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9824989" y="7239000"/>
              <a:ext cx="5410200" cy="677918"/>
              <a:chOff x="19888200" y="7239000"/>
              <a:chExt cx="5410200" cy="677918"/>
            </a:xfrm>
          </p:grpSpPr>
          <p:sp>
            <p:nvSpPr>
              <p:cNvPr id="65" name="Rectangle 64"/>
              <p:cNvSpPr/>
              <p:nvPr/>
            </p:nvSpPr>
            <p:spPr bwMode="ltGray">
              <a:xfrm>
                <a:off x="198882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ltGray">
              <a:xfrm>
                <a:off x="217551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LRU list</a:t>
                </a:r>
                <a:endParaRPr lang="en-GB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ltGray">
              <a:xfrm>
                <a:off x="23622000" y="726379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Slab allocator</a:t>
                </a:r>
                <a:endParaRPr lang="en-GB" sz="20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Rounded Rectangle 67"/>
          <p:cNvSpPr/>
          <p:nvPr/>
        </p:nvSpPr>
        <p:spPr bwMode="ltGray">
          <a:xfrm>
            <a:off x="7249884" y="1523999"/>
            <a:ext cx="3013955" cy="5261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Local APP or Server</a:t>
            </a:r>
            <a:endParaRPr lang="en-GB" sz="2400" dirty="0" err="1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70822" y="2249345"/>
            <a:ext cx="411395" cy="3323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Put</a:t>
            </a:r>
            <a:endParaRPr lang="en-GB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9810700" y="2249345"/>
            <a:ext cx="419281" cy="3323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Get</a:t>
            </a:r>
            <a:endParaRPr lang="en-GB" sz="2400" dirty="0"/>
          </a:p>
        </p:txBody>
      </p:sp>
      <p:cxnSp>
        <p:nvCxnSpPr>
          <p:cNvPr id="71" name="Straight Connector 70"/>
          <p:cNvCxnSpPr>
            <a:stCxn id="69" idx="0"/>
          </p:cNvCxnSpPr>
          <p:nvPr/>
        </p:nvCxnSpPr>
        <p:spPr>
          <a:xfrm flipV="1">
            <a:off x="7476520" y="2050147"/>
            <a:ext cx="0" cy="199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10020341" y="2050147"/>
            <a:ext cx="0" cy="199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69784" cy="4876799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Xeon(R) CPU E5-2687W v3 @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3.10GHz X 2 (CPU cache size 25 MB)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FAM is emulated with 64GB of 128GB DRAM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NVM latency (1000ns) is configured with Quartz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Quartz: A DRAM-based performance emulator for NVM (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https://github.com/HewlettPackard/quartz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DRAM cache size is 4MB and the size of whole dataset is 1GB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4MB cache size can cover about 4,000 key-value pair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YCSB (Yahoo! Cloud Serving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Benchmark)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Balanced: 50% reads, 50% updates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Read-Heavy: 95% reads, 5% updates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pattern (one million requests, two worker threads)</a:t>
            </a:r>
          </a:p>
          <a:p>
            <a:pPr lvl="2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niform</a:t>
            </a:r>
          </a:p>
          <a:p>
            <a:pPr lvl="3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High skew: transactions access to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0.5%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of keys (5,000 keys)</a:t>
            </a:r>
          </a:p>
          <a:p>
            <a:pPr lvl="3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Low skew: transactions access to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of keys (50,000 keys)</a:t>
            </a:r>
          </a:p>
          <a:p>
            <a:pPr lvl="2"/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Zipfian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requently access to the same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69784" cy="487679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group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8079"/>
              </p:ext>
            </p:extLst>
          </p:nvPr>
        </p:nvGraphicFramePr>
        <p:xfrm>
          <a:off x="2032000" y="2286000"/>
          <a:ext cx="81280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2167467"/>
                <a:gridCol w="2167466"/>
                <a:gridCol w="2167467"/>
              </a:tblGrid>
              <a:tr h="24765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 policy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76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Short-cut</a:t>
                      </a:r>
                      <a:endParaRPr lang="en-GB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KVS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MC (</a:t>
                      </a:r>
                      <a:r>
                        <a:rPr lang="en-US" dirty="0" err="1" smtClean="0"/>
                        <a:t>Memcached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(50% read / 50% update)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using cache with KVS, there is additional cache update overhead with KVS update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163507047"/>
              </p:ext>
            </p:extLst>
          </p:nvPr>
        </p:nvGraphicFramePr>
        <p:xfrm>
          <a:off x="1524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75249828"/>
              </p:ext>
            </p:extLst>
          </p:nvPr>
        </p:nvGraphicFramePr>
        <p:xfrm>
          <a:off x="41148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01143070"/>
              </p:ext>
            </p:extLst>
          </p:nvPr>
        </p:nvGraphicFramePr>
        <p:xfrm>
          <a:off x="8077200" y="2624328"/>
          <a:ext cx="3730752" cy="28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Oval 5"/>
          <p:cNvSpPr/>
          <p:nvPr/>
        </p:nvSpPr>
        <p:spPr bwMode="ltGray">
          <a:xfrm>
            <a:off x="1320800" y="3733800"/>
            <a:ext cx="914400" cy="838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10" name="Oval 9"/>
          <p:cNvSpPr/>
          <p:nvPr/>
        </p:nvSpPr>
        <p:spPr bwMode="ltGray">
          <a:xfrm>
            <a:off x="5295900" y="3200400"/>
            <a:ext cx="914400" cy="838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  <p:sp>
        <p:nvSpPr>
          <p:cNvPr id="11" name="Oval 10"/>
          <p:cNvSpPr/>
          <p:nvPr/>
        </p:nvSpPr>
        <p:spPr bwMode="ltGray">
          <a:xfrm>
            <a:off x="9271000" y="3429000"/>
            <a:ext cx="914400" cy="838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4741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CogX-Apollo-Discover-2015" id="{E83FF68B-CB20-4711-AEDC-76E4DBA05BFB}" vid="{97A9E67B-3167-4BB6-9A0C-D9CAB5323B6D}"/>
    </a:ext>
  </a:extLst>
</a:theme>
</file>

<file path=ppt/theme/theme2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4.xml><?xml version="1.0" encoding="utf-8"?>
<a:theme xmlns:a="http://schemas.openxmlformats.org/drawingml/2006/main" name="3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5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5F2548379124E97414FBA3D0413B1" ma:contentTypeVersion="0" ma:contentTypeDescription="Create a new document." ma:contentTypeScope="" ma:versionID="f8d2a70ef7eb1b0d58784e8ad53619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73253A-59BA-402D-B799-57A47CDA9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699AC-070E-444D-870C-E7B0DAB49E2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B131A6-26AF-415B-A339-79AA91161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CogX-Apollo-Discover-2015</Template>
  <TotalTime>73293</TotalTime>
  <Words>1796</Words>
  <Application>Microsoft Office PowerPoint</Application>
  <PresentationFormat>Widescreen</PresentationFormat>
  <Paragraphs>516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HP Simplified</vt:lpstr>
      <vt:lpstr>Metric Bold</vt:lpstr>
      <vt:lpstr>Metric Regular</vt:lpstr>
      <vt:lpstr>Arial</vt:lpstr>
      <vt:lpstr>Courier New</vt:lpstr>
      <vt:lpstr>MetricHPE</vt:lpstr>
      <vt:lpstr>HPE_Standard_Metric_16x9_v2</vt:lpstr>
      <vt:lpstr>HPE_Standard_Arial_16x9_v4</vt:lpstr>
      <vt:lpstr>HPE_Standard_Metric_16x9_v6</vt:lpstr>
      <vt:lpstr>3_HPE_Standard_Arial_16x9_v5</vt:lpstr>
      <vt:lpstr> DRAM Caching for a FAM-aware Key-value store </vt:lpstr>
      <vt:lpstr>Fabric-Attached Memory (FAM) aware Key-Value Store (KVS)</vt:lpstr>
      <vt:lpstr>What should we store in DRAM cache?</vt:lpstr>
      <vt:lpstr>Single node</vt:lpstr>
      <vt:lpstr>DRAM caching for a FAM-aware Key-value store</vt:lpstr>
      <vt:lpstr>Implementation platform</vt:lpstr>
      <vt:lpstr>Experimental environment</vt:lpstr>
      <vt:lpstr>Experimental environment</vt:lpstr>
      <vt:lpstr>Balanced (50% read / 50% update)</vt:lpstr>
      <vt:lpstr>Balanced (50% read / 50% update)</vt:lpstr>
      <vt:lpstr>Read-Heavy (95% read / 5% update)</vt:lpstr>
      <vt:lpstr>Read-Heavy (95% read / 5% update)</vt:lpstr>
      <vt:lpstr>Read-Heavy (95% read / 5% update)</vt:lpstr>
      <vt:lpstr>Multi-nodes</vt:lpstr>
      <vt:lpstr>KVS cache consistency</vt:lpstr>
      <vt:lpstr>Solutions for overcoming KVS cache inconsistency</vt:lpstr>
      <vt:lpstr>Version number-based approach for sharing</vt:lpstr>
      <vt:lpstr>Local DRAM cache policy</vt:lpstr>
      <vt:lpstr>Read-Heavy (95% read / 5% update)</vt:lpstr>
      <vt:lpstr>Read-Heavy (95% read / 5% update)</vt:lpstr>
      <vt:lpstr>Balanced (50% read / 50% update)</vt:lpstr>
      <vt:lpstr>Balanced (50% read / 50% update)</vt:lpstr>
      <vt:lpstr>Which will DRAM cache approach be better?</vt:lpstr>
      <vt:lpstr>Summary</vt:lpstr>
      <vt:lpstr>Backup</vt:lpstr>
      <vt:lpstr>Read-only (100% read)</vt:lpstr>
      <vt:lpstr>Read-only (100% read)</vt:lpstr>
      <vt:lpstr>Cache hit rate of each workloads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Manager for RePO</dc:title>
  <dc:creator>Yupu Zhang</dc:creator>
  <cp:lastModifiedBy>LEE, SEKWON</cp:lastModifiedBy>
  <cp:revision>1166</cp:revision>
  <cp:lastPrinted>2016-04-13T21:58:42Z</cp:lastPrinted>
  <dcterms:created xsi:type="dcterms:W3CDTF">2015-10-27T18:23:41Z</dcterms:created>
  <dcterms:modified xsi:type="dcterms:W3CDTF">2017-09-22T17:40:17Z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0x010100F2F5F2548379124E97414FBA3D0413B1</vt:lpwstr>
  </property>
</Properties>
</file>