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ru-RU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2" autoAdjust="0"/>
  </p:normalViewPr>
  <p:slideViewPr>
    <p:cSldViewPr snapToGrid="0">
      <p:cViewPr varScale="1">
        <p:scale>
          <a:sx n="19" d="100"/>
          <a:sy n="19" d="100"/>
        </p:scale>
        <p:origin x="13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sz="3200" b="0" i="0" u="none" strike="noStrike" baseline="0" dirty="0" smtClean="0">
                <a:effectLst/>
              </a:rPr>
              <a:t>Графік беззбитковості при ціні </a:t>
            </a:r>
            <a:r>
              <a:rPr lang="uk-UA" sz="3200" b="0" i="0" u="none" strike="noStrike" baseline="0" dirty="0" smtClean="0">
                <a:effectLst/>
              </a:rPr>
              <a:t>120 грн</a:t>
            </a:r>
            <a:endParaRPr lang="uk-UA" sz="3200" b="0" i="0" u="none" strike="noStrike" baseline="0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Постійні витрати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Лист1!$A$2:$A$3</c:f>
              <c:strCache>
                <c:ptCount val="2"/>
                <c:pt idx="0">
                  <c:v>1 шт</c:v>
                </c:pt>
                <c:pt idx="1">
                  <c:v>1000 шт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80325</c:v>
                </c:pt>
                <c:pt idx="1">
                  <c:v>80325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Змінні витрати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Лист1!$A$2:$A$3</c:f>
              <c:strCache>
                <c:ptCount val="2"/>
                <c:pt idx="0">
                  <c:v>1 шт</c:v>
                </c:pt>
                <c:pt idx="1">
                  <c:v>1000 шт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80325</c:v>
                </c:pt>
                <c:pt idx="1">
                  <c:v>112455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Виручка від реалізації при ціні ЦВ.Б.1 120 грн.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Лист1!$A$2:$A$3</c:f>
              <c:strCache>
                <c:ptCount val="2"/>
                <c:pt idx="0">
                  <c:v>1 шт</c:v>
                </c:pt>
                <c:pt idx="1">
                  <c:v>1000 шт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120</c:v>
                </c:pt>
                <c:pt idx="1">
                  <c:v>120000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0893280"/>
        <c:axId val="300893672"/>
      </c:lineChart>
      <c:catAx>
        <c:axId val="30089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0893672"/>
        <c:crosses val="autoZero"/>
        <c:auto val="1"/>
        <c:lblAlgn val="ctr"/>
        <c:lblOffset val="100"/>
        <c:noMultiLvlLbl val="0"/>
      </c:catAx>
      <c:valAx>
        <c:axId val="30089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0893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474168031645837E-2"/>
          <c:y val="0.76845698037905519"/>
          <c:w val="0.89430625146806397"/>
          <c:h val="0.22246388242970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sz="3200" b="0" i="0" u="none" strike="noStrike" baseline="0" dirty="0" smtClean="0">
                <a:effectLst/>
              </a:rPr>
              <a:t>Графік беззбитковості при ціні </a:t>
            </a:r>
            <a:r>
              <a:rPr lang="uk-UA" sz="3200" b="0" i="0" u="none" strike="noStrike" baseline="0" dirty="0" smtClean="0">
                <a:effectLst/>
              </a:rPr>
              <a:t>151,81 грн</a:t>
            </a:r>
            <a:endParaRPr lang="az-Cyrl-AZ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Постійні витрати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Лист1!$A$2:$A$3</c:f>
              <c:strCache>
                <c:ptCount val="2"/>
                <c:pt idx="0">
                  <c:v>1 шт</c:v>
                </c:pt>
                <c:pt idx="1">
                  <c:v>1000 шт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80325</c:v>
                </c:pt>
                <c:pt idx="1">
                  <c:v>80325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Змінні витрати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Лист1!$A$2:$A$3</c:f>
              <c:strCache>
                <c:ptCount val="2"/>
                <c:pt idx="0">
                  <c:v>1 шт</c:v>
                </c:pt>
                <c:pt idx="1">
                  <c:v>1000 шт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80325</c:v>
                </c:pt>
                <c:pt idx="1">
                  <c:v>112455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Виручка від реалізації при ціні ЦВ.Б.1 151,81 грн.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Лист1!$A$2:$A$3</c:f>
              <c:strCache>
                <c:ptCount val="2"/>
                <c:pt idx="0">
                  <c:v>1 шт</c:v>
                </c:pt>
                <c:pt idx="1">
                  <c:v>1000 шт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151.81</c:v>
                </c:pt>
                <c:pt idx="1">
                  <c:v>151810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0895240"/>
        <c:axId val="300888184"/>
      </c:lineChart>
      <c:catAx>
        <c:axId val="300895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0888184"/>
        <c:crosses val="autoZero"/>
        <c:auto val="1"/>
        <c:lblAlgn val="ctr"/>
        <c:lblOffset val="100"/>
        <c:noMultiLvlLbl val="0"/>
      </c:catAx>
      <c:valAx>
        <c:axId val="30088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0895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sz="3600" dirty="0" smtClean="0">
                <a:solidFill>
                  <a:schemeClr val="tx1"/>
                </a:solidFill>
                <a:effectLst/>
              </a:rPr>
              <a:t>Діаграма структури </a:t>
            </a:r>
          </a:p>
          <a:p>
            <a:pPr>
              <a:defRPr/>
            </a:pPr>
            <a:r>
              <a:rPr lang="uk-UA" sz="3600" dirty="0" smtClean="0">
                <a:solidFill>
                  <a:schemeClr val="tx1"/>
                </a:solidFill>
                <a:effectLst/>
              </a:rPr>
              <a:t>кошторисної вартості</a:t>
            </a:r>
            <a:endParaRPr lang="ru-RU" sz="36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6.2809280973403755E-2"/>
          <c:y val="4.493949445545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6840688605235941"/>
          <c:y val="2.8202186677952261E-2"/>
          <c:w val="0.49620177024086126"/>
          <c:h val="0.768109155610298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Лист1!$A$2:$A$7</c:f>
              <c:strCache>
                <c:ptCount val="6"/>
                <c:pt idx="0">
                  <c:v>Витрати на заробітну плату</c:v>
                </c:pt>
                <c:pt idx="1">
                  <c:v>Єдиний соціальний внесок</c:v>
                </c:pt>
                <c:pt idx="2">
                  <c:v>Витрати на матеріали</c:v>
                </c:pt>
                <c:pt idx="3">
                  <c:v>Витрати на електроенергію</c:v>
                </c:pt>
                <c:pt idx="4">
                  <c:v>Амортизаційні відрахування </c:v>
                </c:pt>
                <c:pt idx="5">
                  <c:v>Накладні витрати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80325</c:v>
                </c:pt>
                <c:pt idx="1">
                  <c:v>17671.5</c:v>
                </c:pt>
                <c:pt idx="2">
                  <c:v>51</c:v>
                </c:pt>
                <c:pt idx="3">
                  <c:v>104.93</c:v>
                </c:pt>
                <c:pt idx="4">
                  <c:v>1155.95</c:v>
                </c:pt>
                <c:pt idx="5">
                  <c:v>20081.25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278473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26136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20816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77821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306328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36546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36806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40963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210180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386522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Cyrl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8590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DFB4-5C43-4357-B9EA-CE19C3EDCE56}" type="datetimeFigureOut">
              <a:rPr lang="az-Cyrl-AZ" smtClean="0"/>
              <a:t>06.06.2021</a:t>
            </a:fld>
            <a:endParaRPr lang="az-Cyrl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Cyrl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9E1C-564D-4F15-9139-F9C8A7AE3FAE}" type="slidenum">
              <a:rPr lang="az-Cyrl-AZ" smtClean="0"/>
              <a:t>‹#›</a:t>
            </a:fld>
            <a:endParaRPr lang="az-Cyrl-AZ"/>
          </a:p>
        </p:txBody>
      </p:sp>
    </p:spTree>
    <p:extLst>
      <p:ext uri="{BB962C8B-B14F-4D97-AF65-F5344CB8AC3E}">
        <p14:creationId xmlns:p14="http://schemas.microsoft.com/office/powerpoint/2010/main" val="268694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369924230"/>
              </p:ext>
            </p:extLst>
          </p:nvPr>
        </p:nvGraphicFramePr>
        <p:xfrm>
          <a:off x="16510049" y="1884850"/>
          <a:ext cx="11545405" cy="755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547095140"/>
              </p:ext>
            </p:extLst>
          </p:nvPr>
        </p:nvGraphicFramePr>
        <p:xfrm>
          <a:off x="1995056" y="1787236"/>
          <a:ext cx="12920670" cy="7212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Диаграмма 18"/>
          <p:cNvGraphicFramePr/>
          <p:nvPr>
            <p:extLst>
              <p:ext uri="{D42A27DB-BD31-4B8C-83A1-F6EECF244321}">
                <p14:modId xmlns:p14="http://schemas.microsoft.com/office/powerpoint/2010/main" val="2868872374"/>
              </p:ext>
            </p:extLst>
          </p:nvPr>
        </p:nvGraphicFramePr>
        <p:xfrm>
          <a:off x="2458643" y="10767051"/>
          <a:ext cx="12779182" cy="82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788187" y="11501227"/>
            <a:ext cx="11883282" cy="831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/>
              <a:t>Висновок</a:t>
            </a:r>
            <a:endParaRPr lang="ru-RU" sz="4000" dirty="0"/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Трудомісткість проекту 357 годин.</a:t>
            </a:r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Кількість виконавців 1 особа.</a:t>
            </a:r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Кошторисна вартість розробки при замовленні 1 шт. 80325 грн.</a:t>
            </a:r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Кошторисна вартість розробки при замовленні 1000 шт. 112453 грн.</a:t>
            </a:r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Ціна програмного продукту(без ПДВ) 108438,75 грн. при замовленні 1 шт.</a:t>
            </a:r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Ціна програмного продукту(без ПДВ) 151,81 грн. при замовленні 1000 шт.</a:t>
            </a:r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Точка беззбитковості 671 шт. при ціні 151,81 грн.</a:t>
            </a:r>
          </a:p>
          <a:p>
            <a:pPr marL="546145" indent="-546145">
              <a:buFont typeface="Arial" panose="020B0604020202020204" pitchFamily="34" charset="0"/>
              <a:buChar char="•"/>
            </a:pPr>
            <a:r>
              <a:rPr lang="uk-UA" sz="4000" dirty="0" smtClean="0"/>
              <a:t>Точка беззбитковості 914 шт. при ціні 120 грн</a:t>
            </a:r>
          </a:p>
          <a:p>
            <a:endParaRPr lang="az-Cyrl-AZ" sz="1433" dirty="0"/>
          </a:p>
        </p:txBody>
      </p:sp>
    </p:spTree>
    <p:extLst>
      <p:ext uri="{BB962C8B-B14F-4D97-AF65-F5344CB8AC3E}">
        <p14:creationId xmlns:p14="http://schemas.microsoft.com/office/powerpoint/2010/main" val="39760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94</Words>
  <Application>Microsoft Office PowerPoint</Application>
  <PresentationFormat>Произвольный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</cp:revision>
  <dcterms:created xsi:type="dcterms:W3CDTF">2021-06-06T10:33:28Z</dcterms:created>
  <dcterms:modified xsi:type="dcterms:W3CDTF">2021-06-06T10:40:03Z</dcterms:modified>
</cp:coreProperties>
</file>