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E105AD-EA46-4799-8804-E4230916E042}">
  <a:tblStyle styleId="{FFE105AD-EA46-4799-8804-E4230916E042}" styleName="Table_0">
    <a:wholeTbl>
      <a:tcTxStyle b="off" i="off">
        <a:font>
          <a:latin typeface="等线"/>
          <a:ea typeface="等线"/>
          <a:cs typeface="等线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等线"/>
          <a:ea typeface="等线"/>
          <a:cs typeface="等线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等线"/>
          <a:ea typeface="等线"/>
          <a:cs typeface="等线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等线"/>
          <a:ea typeface="等线"/>
          <a:cs typeface="等线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等线"/>
          <a:ea typeface="等线"/>
          <a:cs typeface="等线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8"/>
  </p:normalViewPr>
  <p:slideViewPr>
    <p:cSldViewPr snapToGrid="0" snapToObjects="1">
      <p:cViewPr varScale="1">
        <p:scale>
          <a:sx n="129" d="100"/>
          <a:sy n="129" d="100"/>
        </p:scale>
        <p:origin x="3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/>
        </p:nvSpPr>
        <p:spPr>
          <a:xfrm>
            <a:off x="2385533" y="1878291"/>
            <a:ext cx="591334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00225E"/>
                </a:solidFill>
                <a:latin typeface="Arial"/>
                <a:ea typeface="Arial"/>
                <a:cs typeface="Arial"/>
                <a:sym typeface="Arial"/>
              </a:rPr>
              <a:t>Put Trading Strategy</a:t>
            </a:r>
            <a:endParaRPr/>
          </a:p>
        </p:txBody>
      </p:sp>
      <p:cxnSp>
        <p:nvCxnSpPr>
          <p:cNvPr id="90" name="Google Shape;90;p13"/>
          <p:cNvCxnSpPr/>
          <p:nvPr/>
        </p:nvCxnSpPr>
        <p:spPr>
          <a:xfrm>
            <a:off x="2393349" y="3669699"/>
            <a:ext cx="1371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1" name="Google Shape;91;p13"/>
          <p:cNvSpPr txBox="1"/>
          <p:nvPr/>
        </p:nvSpPr>
        <p:spPr>
          <a:xfrm>
            <a:off x="2385523" y="4033350"/>
            <a:ext cx="7266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</a:rPr>
              <a:t>Hexin Liu, Kun Tang, Yuheng Wang, Mohamed El Hibouri </a:t>
            </a:r>
            <a:endParaRPr b="1"/>
          </a:p>
        </p:txBody>
      </p:sp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pic>
        <p:nvPicPr>
          <p:cNvPr id="93" name="Google Shape;93;p13"/>
          <p:cNvPicPr preferRelativeResize="0"/>
          <p:nvPr/>
        </p:nvPicPr>
        <p:blipFill rotWithShape="1">
          <a:blip r:embed="rId3">
            <a:alphaModFix amt="66000"/>
          </a:blip>
          <a:srcRect l="14712" t="6987" b="16307"/>
          <a:stretch/>
        </p:blipFill>
        <p:spPr>
          <a:xfrm>
            <a:off x="2159101" y="206550"/>
            <a:ext cx="10032900" cy="6444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pic>
        <p:nvPicPr>
          <p:cNvPr id="94" name="Google Shape;94;p13"/>
          <p:cNvPicPr preferRelativeResize="0"/>
          <p:nvPr/>
        </p:nvPicPr>
        <p:blipFill>
          <a:blip r:embed="rId4">
            <a:alphaModFix amt="22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/>
        </p:nvSpPr>
        <p:spPr>
          <a:xfrm>
            <a:off x="1119826" y="1506702"/>
            <a:ext cx="6715200" cy="6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225E"/>
                </a:solidFill>
                <a:latin typeface="Arial"/>
                <a:ea typeface="Arial"/>
                <a:cs typeface="Arial"/>
                <a:sym typeface="Arial"/>
              </a:rPr>
              <a:t>Project Background</a:t>
            </a:r>
            <a:endParaRPr sz="3200">
              <a:solidFill>
                <a:srgbClr val="00225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p14"/>
          <p:cNvCxnSpPr/>
          <p:nvPr/>
        </p:nvCxnSpPr>
        <p:spPr>
          <a:xfrm>
            <a:off x="0" y="522512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" name="Google Shape;101;p14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7E0FC"/>
          </a:solidFill>
          <a:ln w="12700" cap="flat" cmpd="sng">
            <a:solidFill>
              <a:srgbClr val="C7E0F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312239" y="6475511"/>
            <a:ext cx="1114425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Sources: Group analysis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04" name="Google Shape;104;p14"/>
          <p:cNvSpPr txBox="1"/>
          <p:nvPr/>
        </p:nvSpPr>
        <p:spPr>
          <a:xfrm>
            <a:off x="830252" y="89499"/>
            <a:ext cx="105071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95F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r>
              <a:rPr lang="en-US" sz="18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 / Executive Summary / Overview / Analysis / Results </a:t>
            </a:r>
            <a:endParaRPr/>
          </a:p>
        </p:txBody>
      </p:sp>
      <p:sp>
        <p:nvSpPr>
          <p:cNvPr id="105" name="Google Shape;105;p14"/>
          <p:cNvSpPr txBox="1"/>
          <p:nvPr/>
        </p:nvSpPr>
        <p:spPr>
          <a:xfrm>
            <a:off x="2267375" y="2305475"/>
            <a:ext cx="7984200" cy="30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b="1">
                <a:solidFill>
                  <a:schemeClr val="dk1"/>
                </a:solidFill>
              </a:rPr>
              <a:t>Focus on ETF with large, liquid options market</a:t>
            </a:r>
            <a:endParaRPr sz="1800"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b="1">
                <a:solidFill>
                  <a:schemeClr val="dk1"/>
                </a:solidFill>
              </a:rPr>
              <a:t>Search for 2-year low closing price in ETF</a:t>
            </a:r>
            <a:endParaRPr sz="1800"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b="1">
                <a:solidFill>
                  <a:schemeClr val="dk1"/>
                </a:solidFill>
              </a:rPr>
              <a:t>Construct put strategy - Find deep out-of-money options to sell</a:t>
            </a:r>
            <a:endParaRPr sz="1800"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b="1">
                <a:solidFill>
                  <a:schemeClr val="dk1"/>
                </a:solidFill>
              </a:rPr>
              <a:t>Develop analytical recommendation application for put trading</a:t>
            </a:r>
            <a:endParaRPr sz="1800" b="1">
              <a:solidFill>
                <a:schemeClr val="dk1"/>
              </a:solidFill>
            </a:endParaRPr>
          </a:p>
          <a:p>
            <a:pPr marL="0" lvl="0" indent="172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</a:endParaRPr>
          </a:p>
        </p:txBody>
      </p:sp>
      <p:pic>
        <p:nvPicPr>
          <p:cNvPr id="106" name="Google Shape;106;p14"/>
          <p:cNvPicPr preferRelativeResize="0"/>
          <p:nvPr/>
        </p:nvPicPr>
        <p:blipFill>
          <a:blip r:embed="rId3">
            <a:alphaModFix amt="26000"/>
          </a:blip>
          <a:stretch>
            <a:fillRect/>
          </a:stretch>
        </p:blipFill>
        <p:spPr>
          <a:xfrm>
            <a:off x="34200" y="496175"/>
            <a:ext cx="12099225" cy="594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Google Shape;111;p15"/>
          <p:cNvCxnSpPr/>
          <p:nvPr/>
        </p:nvCxnSpPr>
        <p:spPr>
          <a:xfrm>
            <a:off x="0" y="471023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2" name="Google Shape;112;p1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7E0FC"/>
          </a:solidFill>
          <a:ln w="12700" cap="flat" cmpd="sng">
            <a:solidFill>
              <a:srgbClr val="C7E0F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312239" y="6475511"/>
            <a:ext cx="1114425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Sources: Group analysis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4" name="Google Shape;114;p15"/>
          <p:cNvGraphicFramePr/>
          <p:nvPr/>
        </p:nvGraphicFramePr>
        <p:xfrm>
          <a:off x="886776" y="1785071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{FFE105AD-EA46-4799-8804-E4230916E042}</a:tableStyleId>
              </a:tblPr>
              <a:tblGrid>
                <a:gridCol w="994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4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95F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00295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Process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C7E0F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7E0F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7E0F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E0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8100"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Collect &amp; Clean Data: NASDAQ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Test of Independent on Growth Rate: Autocorrelation</a:t>
                      </a:r>
                      <a:endParaRPr/>
                    </a:p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Choose Simulation Method: Autocorrelation + Correlation Coefficient</a:t>
                      </a:r>
                      <a:endParaRPr/>
                    </a:p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Risk &amp; Reward: 5% VaR &amp; Head Probability; Mean Expected Return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Char char="•"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Visualization: Web Recommendation APP and DIY Put Selling strategies !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C7E0F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7E0F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7E0F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7E0F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5" name="Google Shape;11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6" name="Google Shape;116;p15"/>
          <p:cNvSpPr txBox="1"/>
          <p:nvPr/>
        </p:nvSpPr>
        <p:spPr>
          <a:xfrm>
            <a:off x="830252" y="89499"/>
            <a:ext cx="105071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Background / </a:t>
            </a:r>
            <a:r>
              <a:rPr lang="en-US" sz="1800">
                <a:solidFill>
                  <a:srgbClr val="00295F"/>
                </a:solidFill>
                <a:latin typeface="Arial"/>
                <a:ea typeface="Arial"/>
                <a:cs typeface="Arial"/>
                <a:sym typeface="Arial"/>
              </a:rPr>
              <a:t>Executive Summary </a:t>
            </a:r>
            <a:r>
              <a:rPr lang="en-US" sz="18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/ Overview / Analysis / Results &amp; Visu</a:t>
            </a:r>
            <a:r>
              <a:rPr lang="en-US" sz="1800">
                <a:solidFill>
                  <a:srgbClr val="BFBFBF"/>
                </a:solidFill>
              </a:rPr>
              <a:t>alization</a:t>
            </a:r>
            <a:endParaRPr/>
          </a:p>
        </p:txBody>
      </p:sp>
      <p:sp>
        <p:nvSpPr>
          <p:cNvPr id="117" name="Google Shape;117;p15"/>
          <p:cNvSpPr txBox="1"/>
          <p:nvPr/>
        </p:nvSpPr>
        <p:spPr>
          <a:xfrm>
            <a:off x="773720" y="695815"/>
            <a:ext cx="91881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225E"/>
                </a:solidFill>
                <a:latin typeface="Arial"/>
                <a:ea typeface="Arial"/>
                <a:cs typeface="Arial"/>
                <a:sym typeface="Arial"/>
              </a:rPr>
              <a:t>Executive Summary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/>
        </p:nvSpPr>
        <p:spPr>
          <a:xfrm>
            <a:off x="1119825" y="656875"/>
            <a:ext cx="8820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225E"/>
                </a:solidFill>
                <a:latin typeface="Arial"/>
                <a:ea typeface="Arial"/>
                <a:cs typeface="Arial"/>
                <a:sym typeface="Arial"/>
              </a:rPr>
              <a:t>Data Collection &amp; </a:t>
            </a:r>
            <a:r>
              <a:rPr lang="en-US" sz="3200" b="1">
                <a:solidFill>
                  <a:srgbClr val="00225E"/>
                </a:solidFill>
              </a:rPr>
              <a:t>Cleanse &amp; Screening</a:t>
            </a:r>
            <a:endParaRPr/>
          </a:p>
        </p:txBody>
      </p:sp>
      <p:cxnSp>
        <p:nvCxnSpPr>
          <p:cNvPr id="123" name="Google Shape;123;p16"/>
          <p:cNvCxnSpPr/>
          <p:nvPr/>
        </p:nvCxnSpPr>
        <p:spPr>
          <a:xfrm>
            <a:off x="0" y="522512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4" name="Google Shape;124;p16"/>
          <p:cNvSpPr txBox="1"/>
          <p:nvPr/>
        </p:nvSpPr>
        <p:spPr>
          <a:xfrm>
            <a:off x="1119825" y="1294325"/>
            <a:ext cx="9486900" cy="22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>
                <a:solidFill>
                  <a:schemeClr val="dk1"/>
                </a:solidFill>
              </a:rPr>
              <a:t>Underlying Asset Data Source: NASDAQ</a:t>
            </a:r>
            <a:endParaRPr sz="1800" b="1"/>
          </a:p>
          <a:p>
            <a:pPr marL="1143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</a:rPr>
              <a:t>	1. 	Large, Liquid ETFs with trading options (13)</a:t>
            </a:r>
            <a:endParaRPr sz="1800" b="1">
              <a:solidFill>
                <a:schemeClr val="dk1"/>
              </a:solidFill>
            </a:endParaRPr>
          </a:p>
          <a:p>
            <a:pPr marL="1143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</a:rPr>
              <a:t>	2. 	The ETFs are at their 2-year low (AMZA, ERX, GASL, GUSH, OIH, USD)</a:t>
            </a:r>
            <a:endParaRPr sz="1800" b="1">
              <a:solidFill>
                <a:schemeClr val="dk1"/>
              </a:solidFill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>
                <a:solidFill>
                  <a:schemeClr val="dk1"/>
                </a:solidFill>
              </a:rPr>
              <a:t>Option Data Source: Yahoo Finance</a:t>
            </a:r>
            <a:endParaRPr sz="1800" b="1">
              <a:solidFill>
                <a:schemeClr val="dk1"/>
              </a:solidFill>
            </a:endParaRPr>
          </a:p>
          <a:p>
            <a:pPr marL="9144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 b="1">
                <a:solidFill>
                  <a:schemeClr val="dk1"/>
                </a:solidFill>
              </a:rPr>
              <a:t>Historical Daily quotes </a:t>
            </a:r>
            <a:endParaRPr sz="1800" b="1">
              <a:solidFill>
                <a:schemeClr val="dk1"/>
              </a:solidFill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>
                <a:solidFill>
                  <a:schemeClr val="dk1"/>
                </a:solidFill>
              </a:rPr>
              <a:t>Time Span: Nov 26, 2013 - Nov 26, 2018, (5 Years =&gt; </a:t>
            </a:r>
            <a:r>
              <a:rPr lang="en-US" sz="1800" b="1">
                <a:solidFill>
                  <a:srgbClr val="980000"/>
                </a:solidFill>
              </a:rPr>
              <a:t>2.5 Years</a:t>
            </a:r>
            <a:r>
              <a:rPr lang="en-US" sz="1800" b="1">
                <a:solidFill>
                  <a:schemeClr val="dk1"/>
                </a:solidFill>
              </a:rPr>
              <a:t>)</a:t>
            </a:r>
            <a:endParaRPr sz="1800" b="1">
              <a:solidFill>
                <a:schemeClr val="dk1"/>
              </a:solidFill>
            </a:endParaRPr>
          </a:p>
          <a:p>
            <a:pPr marL="13716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7E0FC"/>
          </a:solidFill>
          <a:ln w="12700" cap="flat" cmpd="sng">
            <a:solidFill>
              <a:srgbClr val="C7E0F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312239" y="6475511"/>
            <a:ext cx="1114425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Sources: NASDAQ, YAHOO Finance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28" name="Google Shape;128;p16"/>
          <p:cNvSpPr txBox="1"/>
          <p:nvPr/>
        </p:nvSpPr>
        <p:spPr>
          <a:xfrm>
            <a:off x="830252" y="89499"/>
            <a:ext cx="105071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Background / Executive Summary / Overview / </a:t>
            </a:r>
            <a:r>
              <a:rPr lang="en-US" sz="1800">
                <a:solidFill>
                  <a:srgbClr val="00295F"/>
                </a:solidFill>
                <a:latin typeface="Arial"/>
                <a:ea typeface="Arial"/>
                <a:cs typeface="Arial"/>
                <a:sym typeface="Arial"/>
              </a:rPr>
              <a:t>Analysis </a:t>
            </a:r>
            <a:r>
              <a:rPr lang="en-US" sz="18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/ Results &amp; </a:t>
            </a:r>
            <a:r>
              <a:rPr lang="en-US" sz="1800">
                <a:solidFill>
                  <a:srgbClr val="BFBFBF"/>
                </a:solidFill>
              </a:rPr>
              <a:t>Visualization</a:t>
            </a:r>
            <a:r>
              <a:rPr lang="en-US" sz="18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129" name="Google Shape;12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3375" y="3053075"/>
            <a:ext cx="7746351" cy="342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/>
        </p:nvSpPr>
        <p:spPr>
          <a:xfrm>
            <a:off x="1119825" y="681538"/>
            <a:ext cx="98532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00225E"/>
                </a:solidFill>
              </a:rPr>
              <a:t>Test of Independent on Growth Rate: Autocorrelation</a:t>
            </a:r>
            <a:endParaRPr sz="1200"/>
          </a:p>
        </p:txBody>
      </p:sp>
      <p:cxnSp>
        <p:nvCxnSpPr>
          <p:cNvPr id="135" name="Google Shape;135;p17"/>
          <p:cNvCxnSpPr/>
          <p:nvPr/>
        </p:nvCxnSpPr>
        <p:spPr>
          <a:xfrm>
            <a:off x="0" y="522512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6" name="Google Shape;136;p17"/>
          <p:cNvSpPr txBox="1"/>
          <p:nvPr/>
        </p:nvSpPr>
        <p:spPr>
          <a:xfrm>
            <a:off x="1412325" y="1266250"/>
            <a:ext cx="8041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The Underlying Returns are self-correlated: Nullifies GBM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7E0FC"/>
          </a:solidFill>
          <a:ln w="12700" cap="flat" cmpd="sng">
            <a:solidFill>
              <a:srgbClr val="C7E0F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312239" y="6475511"/>
            <a:ext cx="1114425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Sources: Group analysis</a:t>
            </a:r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0" name="Google Shape;140;p17"/>
          <p:cNvSpPr txBox="1"/>
          <p:nvPr/>
        </p:nvSpPr>
        <p:spPr>
          <a:xfrm>
            <a:off x="830252" y="89499"/>
            <a:ext cx="105071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Background / Executive Summary / Overview / </a:t>
            </a:r>
            <a:r>
              <a:rPr lang="en-US" sz="1800">
                <a:solidFill>
                  <a:srgbClr val="00295F"/>
                </a:solidFill>
                <a:latin typeface="Arial"/>
                <a:ea typeface="Arial"/>
                <a:cs typeface="Arial"/>
                <a:sym typeface="Arial"/>
              </a:rPr>
              <a:t>Analysis </a:t>
            </a:r>
            <a:r>
              <a:rPr lang="en-US" sz="18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/ Results &amp; </a:t>
            </a:r>
            <a:r>
              <a:rPr lang="en-US" sz="1800">
                <a:solidFill>
                  <a:srgbClr val="BFBFBF"/>
                </a:solidFill>
              </a:rPr>
              <a:t>Visualization </a:t>
            </a:r>
            <a:endParaRPr/>
          </a:p>
        </p:txBody>
      </p:sp>
      <p:pic>
        <p:nvPicPr>
          <p:cNvPr id="141" name="Google Shape;14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1725" y="1670200"/>
            <a:ext cx="7700001" cy="46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/>
        </p:nvSpPr>
        <p:spPr>
          <a:xfrm>
            <a:off x="95828" y="586175"/>
            <a:ext cx="95667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rgbClr val="00225E"/>
                </a:solidFill>
              </a:rPr>
              <a:t>Simulation: New Method </a:t>
            </a:r>
            <a:endParaRPr sz="900"/>
          </a:p>
        </p:txBody>
      </p:sp>
      <p:cxnSp>
        <p:nvCxnSpPr>
          <p:cNvPr id="147" name="Google Shape;147;p18"/>
          <p:cNvCxnSpPr/>
          <p:nvPr/>
        </p:nvCxnSpPr>
        <p:spPr>
          <a:xfrm>
            <a:off x="0" y="522512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8" name="Google Shape;148;p18"/>
          <p:cNvSpPr txBox="1"/>
          <p:nvPr/>
        </p:nvSpPr>
        <p:spPr>
          <a:xfrm>
            <a:off x="204425" y="1057325"/>
            <a:ext cx="55350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Combine Autocorrelation &amp; Correlation Coefficient</a:t>
            </a:r>
            <a:endParaRPr sz="1800">
              <a:solidFill>
                <a:schemeClr val="dk1"/>
              </a:solidFill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</a:rPr>
              <a:t>Mean Square Error: 1.07 e-09</a:t>
            </a:r>
            <a:endParaRPr sz="1800">
              <a:solidFill>
                <a:schemeClr val="dk1"/>
              </a:solidFill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6 *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10,000 </a:t>
            </a:r>
            <a:r>
              <a:rPr lang="en-US" sz="1800">
                <a:solidFill>
                  <a:schemeClr val="dk1"/>
                </a:solidFill>
              </a:rPr>
              <a:t>Sample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dk1"/>
                </a:solidFill>
              </a:rPr>
              <a:t>P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aths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7E0FC"/>
          </a:solidFill>
          <a:ln w="12700" cap="flat" cmpd="sng">
            <a:solidFill>
              <a:srgbClr val="C7E0F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312239" y="6475511"/>
            <a:ext cx="1114425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Sources: Group analysis</a:t>
            </a:r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52" name="Google Shape;152;p18"/>
          <p:cNvSpPr txBox="1"/>
          <p:nvPr/>
        </p:nvSpPr>
        <p:spPr>
          <a:xfrm>
            <a:off x="830252" y="89499"/>
            <a:ext cx="105071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Background / Executive Summary / Overview / </a:t>
            </a:r>
            <a:r>
              <a:rPr lang="en-US" sz="1800">
                <a:solidFill>
                  <a:srgbClr val="00295F"/>
                </a:solidFill>
                <a:latin typeface="Arial"/>
                <a:ea typeface="Arial"/>
                <a:cs typeface="Arial"/>
                <a:sym typeface="Arial"/>
              </a:rPr>
              <a:t>Analysis </a:t>
            </a:r>
            <a:r>
              <a:rPr lang="en-US" sz="18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1800">
                <a:solidFill>
                  <a:srgbClr val="BFBFBF"/>
                </a:solidFill>
              </a:rPr>
              <a:t> Results &amp; Visualization</a:t>
            </a:r>
            <a:endParaRPr/>
          </a:p>
        </p:txBody>
      </p:sp>
      <p:pic>
        <p:nvPicPr>
          <p:cNvPr id="153" name="Google Shape;15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0825" y="2601413"/>
            <a:ext cx="3157424" cy="269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6825" y="2601425"/>
            <a:ext cx="3471950" cy="269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825" y="2098000"/>
            <a:ext cx="5535000" cy="379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/>
        </p:nvSpPr>
        <p:spPr>
          <a:xfrm>
            <a:off x="1119825" y="888974"/>
            <a:ext cx="85140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00225E"/>
                </a:solidFill>
              </a:rPr>
              <a:t>Analytics: Policy and Visualization</a:t>
            </a:r>
            <a:endParaRPr sz="1200"/>
          </a:p>
        </p:txBody>
      </p:sp>
      <p:cxnSp>
        <p:nvCxnSpPr>
          <p:cNvPr id="165" name="Google Shape;165;p19"/>
          <p:cNvCxnSpPr/>
          <p:nvPr/>
        </p:nvCxnSpPr>
        <p:spPr>
          <a:xfrm>
            <a:off x="0" y="471023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6" name="Google Shape;166;p19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7E0FC"/>
          </a:solidFill>
          <a:ln w="12700" cap="flat" cmpd="sng">
            <a:solidFill>
              <a:srgbClr val="C7E0F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312239" y="6475511"/>
            <a:ext cx="1114425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Sources: Group analysis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69" name="Google Shape;169;p19"/>
          <p:cNvSpPr txBox="1"/>
          <p:nvPr/>
        </p:nvSpPr>
        <p:spPr>
          <a:xfrm>
            <a:off x="830252" y="75644"/>
            <a:ext cx="105071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Background / Executive Summary / Overview / Analysis</a:t>
            </a:r>
            <a:r>
              <a:rPr lang="en-US" sz="1800">
                <a:solidFill>
                  <a:srgbClr val="00295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lang="en-US" sz="1800">
                <a:solidFill>
                  <a:srgbClr val="00295F"/>
                </a:solidFill>
              </a:rPr>
              <a:t>Result &amp; Visualization</a:t>
            </a:r>
            <a:endParaRPr/>
          </a:p>
        </p:txBody>
      </p:sp>
      <p:sp>
        <p:nvSpPr>
          <p:cNvPr id="170" name="Google Shape;170;p19"/>
          <p:cNvSpPr txBox="1"/>
          <p:nvPr/>
        </p:nvSpPr>
        <p:spPr>
          <a:xfrm>
            <a:off x="1119825" y="2287650"/>
            <a:ext cx="72831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Risk:  5% VaR &amp; Head Probability</a:t>
            </a: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Reward: Mean Expected Return</a:t>
            </a:r>
            <a:endParaRPr sz="1800"/>
          </a:p>
        </p:txBody>
      </p:sp>
      <p:sp>
        <p:nvSpPr>
          <p:cNvPr id="171" name="Google Shape;171;p19"/>
          <p:cNvSpPr txBox="1"/>
          <p:nvPr/>
        </p:nvSpPr>
        <p:spPr>
          <a:xfrm>
            <a:off x="1119825" y="3995325"/>
            <a:ext cx="72831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Recommendation Dash</a:t>
            </a: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DIY Strategy</a:t>
            </a:r>
            <a:endParaRPr sz="1800"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5100" y="1589875"/>
            <a:ext cx="5172275" cy="3704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/>
        </p:nvSpPr>
        <p:spPr>
          <a:xfrm>
            <a:off x="4833001" y="2952021"/>
            <a:ext cx="2526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rgbClr val="00225E"/>
                </a:solidFill>
                <a:latin typeface="Arial"/>
                <a:ea typeface="Arial"/>
                <a:cs typeface="Arial"/>
                <a:sym typeface="Arial"/>
              </a:rPr>
              <a:t>Q &amp; A</a:t>
            </a:r>
            <a:endParaRPr/>
          </a:p>
        </p:txBody>
      </p:sp>
      <p:cxnSp>
        <p:nvCxnSpPr>
          <p:cNvPr id="178" name="Google Shape;178;p20"/>
          <p:cNvCxnSpPr/>
          <p:nvPr/>
        </p:nvCxnSpPr>
        <p:spPr>
          <a:xfrm>
            <a:off x="0" y="471023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9" name="Google Shape;179;p20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7E0FC"/>
          </a:solidFill>
          <a:ln w="12700" cap="flat" cmpd="sng">
            <a:solidFill>
              <a:srgbClr val="C7E0F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 amt="26000"/>
          </a:blip>
          <a:stretch>
            <a:fillRect/>
          </a:stretch>
        </p:blipFill>
        <p:spPr>
          <a:xfrm>
            <a:off x="34200" y="528013"/>
            <a:ext cx="12099225" cy="594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</Words>
  <Application>Microsoft Macintosh PowerPoint</Application>
  <PresentationFormat>Widescreen</PresentationFormat>
  <Paragraphs>67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Law HeXin</cp:lastModifiedBy>
  <cp:revision>1</cp:revision>
  <dcterms:modified xsi:type="dcterms:W3CDTF">2018-12-19T21:30:28Z</dcterms:modified>
</cp:coreProperties>
</file>