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1607" autoAdjust="0"/>
  </p:normalViewPr>
  <p:slideViewPr>
    <p:cSldViewPr snapToGrid="0">
      <p:cViewPr varScale="1">
        <p:scale>
          <a:sx n="77" d="100"/>
          <a:sy n="77" d="100"/>
        </p:scale>
        <p:origin x="-12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EB92F1C-B2B9-4E01-B60B-088F6FB79DEC}" type="datetimeFigureOut">
              <a:rPr lang="zh-CN" altLang="en-US"/>
              <a:pPr>
                <a:defRPr/>
              </a:pPr>
              <a:t>2014-4-9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F5DA8D7-8FEC-4C5C-92E5-9CFC749B8A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3B44DBD-85D0-4D1F-94D5-13CE6D915172}" type="datetimeFigureOut">
              <a:rPr lang="zh-CN" altLang="en-US"/>
              <a:pPr>
                <a:defRPr/>
              </a:pPr>
              <a:t>2014-4-9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14FE59F-1F89-4407-AE14-40B125231D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99E9B00-F6EA-4D34-B7C9-552DF36E8FFF}" type="slidenum">
              <a:rPr lang="en-US" altLang="zh-CN" sz="1200"/>
              <a:pPr algn="r"/>
              <a:t>2</a:t>
            </a:fld>
            <a:endParaRPr lang="en-US" altLang="zh-CN" sz="1200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01342C2-CF6B-4D1F-B93D-5C68586FA7C6}" type="slidenum">
              <a:rPr lang="en-US" altLang="zh-CN" sz="1200"/>
              <a:pPr algn="r"/>
              <a:t>6</a:t>
            </a:fld>
            <a:endParaRPr lang="en-US" altLang="zh-CN" sz="1200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5BFBA8A-9393-4D55-B9CE-FD0DEF9926AA}" type="slidenum">
              <a:rPr lang="en-US" altLang="zh-CN" sz="1200"/>
              <a:pPr algn="r"/>
              <a:t>28</a:t>
            </a:fld>
            <a:endParaRPr lang="en-US" altLang="zh-CN" sz="1200"/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0" y="3297238"/>
            <a:ext cx="3741738" cy="3560762"/>
            <a:chOff x="-1" y="1600199"/>
            <a:chExt cx="4501019" cy="5257801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-1" y="1600199"/>
              <a:ext cx="4126730" cy="25152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-1" y="3580957"/>
              <a:ext cx="1600277" cy="3277043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-1" y="2439384"/>
              <a:ext cx="2895012" cy="2154221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1224078" y="3885689"/>
              <a:ext cx="3276940" cy="2972311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876524" y="3993518"/>
              <a:ext cx="1718675" cy="286448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10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reeform 46"/>
          <p:cNvSpPr>
            <a:spLocks/>
          </p:cNvSpPr>
          <p:nvPr/>
        </p:nvSpPr>
        <p:spPr bwMode="auto">
          <a:xfrm>
            <a:off x="4840288" y="0"/>
            <a:ext cx="4303712" cy="3095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9D109-02AA-4204-B1F0-1112F7A4A98E}" type="datetime1">
              <a:rPr lang="en-US" altLang="zh-CN"/>
              <a:pPr>
                <a:defRPr/>
              </a:pPr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13BB750-FA20-43E5-BAC6-7433DF9C2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6ED92-E0DC-45EA-B3E3-9D8AD3F8030A}" type="datetime1">
              <a:rPr lang="en-US" altLang="zh-CN"/>
              <a:pPr>
                <a:defRPr/>
              </a:pPr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D01F79A-23A5-4C0D-BAB0-2AC03201E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005CF-DFC4-4DB2-94E0-D99BD1F820AA}" type="datetime1">
              <a:rPr lang="en-US" altLang="zh-CN"/>
              <a:pPr>
                <a:defRPr/>
              </a:pPr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21F8391-3CAB-49C6-A35C-B12A20128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661-ECD2-426E-AE8E-5DF16A562377}" type="datetime1">
              <a:rPr lang="en-US" altLang="zh-CN"/>
              <a:pPr>
                <a:defRPr/>
              </a:pPr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73714D0-035B-4DEF-A35D-431B88FFF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A286-8E64-4B37-B384-06867B134183}" type="datetime1">
              <a:rPr lang="en-US" altLang="zh-CN"/>
              <a:pPr>
                <a:defRPr/>
              </a:pPr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A439F7B-B4C0-44C7-8FC3-9B4AF0C10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06B4E0D-6301-4B4F-8564-A715E71DBF91}" type="datetime1">
              <a:rPr lang="en-US" altLang="zh-CN"/>
              <a:pPr>
                <a:defRPr/>
              </a:pPr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1028" name="Group 32"/>
          <p:cNvGrpSpPr>
            <a:grpSpLocks/>
          </p:cNvGrpSpPr>
          <p:nvPr/>
        </p:nvGrpSpPr>
        <p:grpSpPr bwMode="auto">
          <a:xfrm>
            <a:off x="-23813" y="0"/>
            <a:ext cx="9167813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5332" y="0"/>
              <a:ext cx="2222506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937" y="5313363"/>
              <a:ext cx="5029214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33388" y="1031875"/>
            <a:ext cx="8229600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9738" y="2325688"/>
            <a:ext cx="8247062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grpSp>
        <p:nvGrpSpPr>
          <p:cNvPr id="1031" name="Group 11"/>
          <p:cNvGrpSpPr>
            <a:grpSpLocks/>
          </p:cNvGrpSpPr>
          <p:nvPr/>
        </p:nvGrpSpPr>
        <p:grpSpPr bwMode="auto">
          <a:xfrm>
            <a:off x="0" y="5041900"/>
            <a:ext cx="2874963" cy="1816100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8557" cy="25159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79001"/>
              <a:ext cx="3185014" cy="6521103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2242"/>
              <a:ext cx="2897077" cy="2155410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1697" y="5590355"/>
              <a:ext cx="6520639" cy="5909749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6174" y="5801980"/>
              <a:ext cx="3419791" cy="5698124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pic>
        <p:nvPicPr>
          <p:cNvPr id="1032" name="图片 6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33388" y="257175"/>
            <a:ext cx="877887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/>
          <p:cNvSpPr/>
          <p:nvPr/>
        </p:nvSpPr>
        <p:spPr>
          <a:xfrm>
            <a:off x="3500438" y="6197600"/>
            <a:ext cx="531177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0510-81018661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81018662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81018663     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全国免费热线：</a:t>
            </a:r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400-8811-091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地址：江苏省无锡市新区震泽路</a:t>
            </a:r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号国家软件园巨蟹座</a:t>
            </a:r>
            <a:endParaRPr lang="en-US" altLang="zh-CN" sz="900" dirty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©2013 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无锡</a:t>
            </a:r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软件人才实训基地</a:t>
            </a:r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900" dirty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1D6295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YaHei U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1D6295"/>
          </a:solidFill>
          <a:latin typeface="Microsoft YaHei UI"/>
          <a:ea typeface="Microsoft YaHei UI"/>
          <a:cs typeface="Microsoft YaHei U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1D6295"/>
          </a:solidFill>
          <a:latin typeface="Microsoft YaHei UI"/>
          <a:ea typeface="Microsoft YaHei UI"/>
          <a:cs typeface="Microsoft YaHei U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1D6295"/>
          </a:solidFill>
          <a:latin typeface="Microsoft YaHei UI"/>
          <a:ea typeface="Microsoft YaHei UI"/>
          <a:cs typeface="Microsoft YaHei U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1D6295"/>
          </a:solidFill>
          <a:latin typeface="Microsoft YaHei UI"/>
          <a:ea typeface="Microsoft YaHei UI"/>
          <a:cs typeface="Microsoft YaHei UI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1D6295"/>
          </a:solidFill>
          <a:latin typeface="Microsoft YaHei UI"/>
          <a:ea typeface="Microsoft YaHei UI"/>
          <a:cs typeface="Microsoft YaHei UI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1D6295"/>
          </a:solidFill>
          <a:latin typeface="Microsoft YaHei UI"/>
          <a:ea typeface="Microsoft YaHei UI"/>
          <a:cs typeface="Microsoft YaHei UI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1D6295"/>
          </a:solidFill>
          <a:latin typeface="Microsoft YaHei UI"/>
          <a:ea typeface="Microsoft YaHei UI"/>
          <a:cs typeface="Microsoft YaHei UI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1D6295"/>
          </a:solidFill>
          <a:latin typeface="Microsoft YaHei UI"/>
          <a:ea typeface="Microsoft YaHei UI"/>
          <a:cs typeface="Microsoft YaHei UI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400" kern="1200">
          <a:solidFill>
            <a:srgbClr val="1482AC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YaHei U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rgbClr val="1482AC"/>
          </a:solidFill>
          <a:latin typeface="+mn-lt"/>
          <a:ea typeface="Microsoft YaHei UI"/>
          <a:cs typeface="Microsoft YaHei U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1482AC"/>
          </a:solidFill>
          <a:latin typeface="+mn-lt"/>
          <a:ea typeface="Microsoft YaHei UI"/>
          <a:cs typeface="Microsoft YaHei U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1482AC"/>
          </a:solidFill>
          <a:latin typeface="+mn-lt"/>
          <a:ea typeface="Microsoft YaHei UI"/>
          <a:cs typeface="Microsoft YaHei U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rgbClr val="1482AC"/>
          </a:solidFill>
          <a:latin typeface="+mn-lt"/>
          <a:ea typeface="Microsoft YaHei UI"/>
          <a:cs typeface="Microsoft YaHei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&#35838;&#22530;&#26696;&#20363;/3&#12289;&#34920;&#21333;&#20803;&#32032;&#30340;&#36880;&#19968;&#20171;&#32461;/text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3&#12289;&#34920;&#21333;&#20803;&#32032;&#30340;&#36880;&#19968;&#20171;&#32461;/password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&#35838;&#22530;&#26696;&#20363;/3&#12289;&#34920;&#21333;&#20803;&#32032;&#30340;&#36880;&#19968;&#20171;&#32461;/radio.html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hyperlink" Target="&#35838;&#22530;&#26696;&#20363;/3&#12289;&#34920;&#21333;&#20803;&#32032;&#30340;&#36880;&#19968;&#20171;&#32461;/checkbox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&#35838;&#22530;&#26696;&#20363;/3&#12289;&#34920;&#21333;&#20803;&#32032;&#30340;&#36880;&#19968;&#20171;&#32461;/List.html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hyperlink" Target="&#35838;&#22530;&#26696;&#20363;/3&#12289;&#34920;&#21333;&#20803;&#32032;&#30340;&#36880;&#19968;&#20171;&#32461;/all_button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&#35838;&#22530;&#26696;&#20363;/3&#12289;&#34920;&#21333;&#20803;&#32032;&#30340;&#36880;&#19968;&#20171;&#32461;/textarea.html" TargetMode="Externa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23567;&#32467;1/form_xiaojie1.html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hyperlink" Target="&#35838;&#22530;&#26696;&#20363;/&#23567;&#32467;1/form_xiaojie1_pre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4&#12289;&#26694;&#26550;/frame_rows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&#35838;&#22530;&#26696;&#20363;/4&#12289;&#26694;&#26550;/&#21019;&#24314;&#22810;&#20010;&#22797;&#26434;&#30340;&#31383;&#21475;/frame_sets.html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&#35838;&#22530;&#26696;&#20363;/4&#12289;&#26694;&#26550;/&#31383;&#21475;&#38142;&#25509;&#30340;&#26174;&#31034;&#20301;&#32622;/name&#65309;&#8220;&#26174;&#31034;&#30340;&#31383;&#21475;&#21517;&#8221;/frame_sets.html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4&#12289;&#26694;&#26550;/&#31383;&#21475;&#38142;&#25509;&#30340;&#26174;&#31034;&#20301;&#32622;/name&#65309;&#8220;&#26174;&#31034;&#30340;&#31383;&#21475;&#21517;&#8221;/left.html" TargetMode="External"/><Relationship Id="rId2" Type="http://schemas.openxmlformats.org/officeDocument/2006/relationships/hyperlink" Target="&#35838;&#22530;&#26696;&#20363;/4&#12289;&#26694;&#26550;/&#31383;&#21475;&#38142;&#25509;&#30340;&#26174;&#31034;&#20301;&#32622;/name&#65309;&#8220;&#26174;&#31034;&#30340;&#31383;&#21475;&#21517;&#8221;/frame_sets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&#35838;&#22530;&#26696;&#20363;/4&#12289;&#26694;&#26550;/&#31383;&#21475;&#38142;&#25509;&#30340;&#26174;&#31034;&#20301;&#32622;/&#22235;&#20010;&#29305;&#27530;&#30340;&#31383;&#21475;/frame_sets.html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&#35838;&#22530;&#26696;&#20363;/&#23567;&#32467;2/&#32451;&#20064;&#32032;&#26448;/frame_sets.html" TargetMode="External"/><Relationship Id="rId4" Type="http://schemas.openxmlformats.org/officeDocument/2006/relationships/hyperlink" Target="&#35838;&#22530;&#26696;&#20363;/&#23567;&#32467;2/&#32451;&#20064;&#31572;&#26696;/frame_sets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1&#12289;&#34920;&#21333;&#39029;&#38754;&#30340;&#22522;&#26412;&#32467;&#26500;/get_show.html" TargetMode="External"/><Relationship Id="rId2" Type="http://schemas.openxmlformats.org/officeDocument/2006/relationships/hyperlink" Target="&#35838;&#22530;&#26696;&#20363;/1&#12289;&#34920;&#21333;&#39029;&#38754;&#30340;&#22522;&#26412;&#32467;&#26500;/post_show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714375" y="19780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tx1"/>
            </a:outerShdw>
          </a:effectLst>
        </p:spPr>
        <p:txBody>
          <a:bodyPr anchor="ctr"/>
          <a:lstStyle/>
          <a:p>
            <a:pPr algn="ctr"/>
            <a:r>
              <a:rPr lang="zh-CN" altLang="en-US" sz="4400" b="1">
                <a:solidFill>
                  <a:srgbClr val="FF6600"/>
                </a:solidFill>
                <a:ea typeface="黑体" pitchFamily="2" charset="-122"/>
              </a:rPr>
              <a:t>第三章</a:t>
            </a:r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1071563" y="3406775"/>
            <a:ext cx="68453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lang="zh-CN" altLang="en-US" sz="4000" b="1">
                <a:solidFill>
                  <a:srgbClr val="C00000"/>
                </a:solidFill>
                <a:latin typeface="Tahoma" pitchFamily="34" charset="0"/>
                <a:ea typeface="黑体" pitchFamily="2" charset="-122"/>
                <a:cs typeface="Tahoma" pitchFamily="34" charset="0"/>
              </a:rPr>
              <a:t>表单和框架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47788" y="-161925"/>
            <a:ext cx="8229600" cy="1281113"/>
          </a:xfrm>
        </p:spPr>
        <p:txBody>
          <a:bodyPr/>
          <a:lstStyle/>
          <a:p>
            <a:pPr marL="685800" indent="-685800" eaLnBrk="1" hangingPunct="1"/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表单元素的逐一介绍</a:t>
            </a:r>
          </a:p>
        </p:txBody>
      </p:sp>
      <p:sp>
        <p:nvSpPr>
          <p:cNvPr id="72707" name="Rectangle 18"/>
          <p:cNvSpPr>
            <a:spLocks noGrp="1" noChangeArrowheads="1"/>
          </p:cNvSpPr>
          <p:nvPr>
            <p:ph idx="4294967295"/>
          </p:nvPr>
        </p:nvSpPr>
        <p:spPr>
          <a:xfrm>
            <a:off x="795338" y="1612900"/>
            <a:ext cx="7920037" cy="4525963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文本框基本语法</a:t>
            </a:r>
          </a:p>
          <a:p>
            <a:pPr lvl="1" eaLnBrk="1" hangingPunct="1"/>
            <a:r>
              <a:rPr lang="en-US" altLang="zh-CN" smtClean="0">
                <a:solidFill>
                  <a:schemeClr val="tx1"/>
                </a:solidFill>
              </a:rPr>
              <a:t>&lt;INPUT  type=</a:t>
            </a:r>
            <a:r>
              <a:rPr lang="en-US" altLang="zh-CN" sz="1400" smtClean="0">
                <a:solidFill>
                  <a:schemeClr val="tx1"/>
                </a:solidFill>
              </a:rPr>
              <a:t>"</a:t>
            </a:r>
            <a:r>
              <a:rPr lang="en-US" altLang="zh-CN" smtClean="0">
                <a:solidFill>
                  <a:schemeClr val="tx1"/>
                </a:solidFill>
              </a:rPr>
              <a:t>text</a:t>
            </a:r>
            <a:r>
              <a:rPr lang="en-US" altLang="zh-CN" sz="1400" smtClean="0">
                <a:solidFill>
                  <a:schemeClr val="tx1"/>
                </a:solidFill>
              </a:rPr>
              <a:t>"</a:t>
            </a:r>
            <a:r>
              <a:rPr lang="en-US" altLang="zh-CN" smtClean="0">
                <a:solidFill>
                  <a:schemeClr val="tx1"/>
                </a:solidFill>
              </a:rPr>
              <a:t>  </a:t>
            </a:r>
            <a:r>
              <a:rPr lang="en-US" altLang="zh-CN" sz="1400" smtClean="0">
                <a:solidFill>
                  <a:schemeClr val="tx1"/>
                </a:solidFill>
              </a:rPr>
              <a:t>value="</a:t>
            </a:r>
            <a:r>
              <a:rPr lang="zh-CN" altLang="en-US" sz="1400" smtClean="0">
                <a:solidFill>
                  <a:schemeClr val="tx1"/>
                </a:solidFill>
              </a:rPr>
              <a:t>张三</a:t>
            </a:r>
            <a:r>
              <a:rPr lang="en-US" altLang="zh-CN" sz="1400" smtClean="0">
                <a:solidFill>
                  <a:schemeClr val="tx1"/>
                </a:solidFill>
              </a:rPr>
              <a:t>"  size="20"</a:t>
            </a:r>
            <a:r>
              <a:rPr lang="en-US" altLang="zh-CN" smtClean="0">
                <a:solidFill>
                  <a:schemeClr val="tx1"/>
                </a:solidFill>
              </a:rPr>
              <a:t>&gt;</a:t>
            </a:r>
          </a:p>
          <a:p>
            <a:pPr lvl="1" eaLnBrk="1" hangingPunct="1">
              <a:buFontTx/>
              <a:buNone/>
            </a:pP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>
              <a:buFontTx/>
              <a:buNone/>
            </a:pP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626710" name="AutoShape 22"/>
          <p:cNvSpPr>
            <a:spLocks noChangeArrowheads="1"/>
          </p:cNvSpPr>
          <p:nvPr/>
        </p:nvSpPr>
        <p:spPr bwMode="auto">
          <a:xfrm>
            <a:off x="608013" y="2987675"/>
            <a:ext cx="8128000" cy="223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&lt;FORM name="form1" method="post" action=""&gt;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	&lt;P&gt;</a:t>
            </a:r>
            <a:r>
              <a:rPr lang="zh-CN" altLang="en-US" b="1">
                <a:ea typeface="黑体" pitchFamily="2" charset="-122"/>
              </a:rPr>
              <a:t>名</a:t>
            </a:r>
            <a:r>
              <a:rPr lang="en-US" altLang="zh-CN" b="1">
                <a:ea typeface="黑体" pitchFamily="2" charset="-122"/>
              </a:rPr>
              <a:t>&amp;nbsp;&amp;nbsp;</a:t>
            </a:r>
            <a:r>
              <a:rPr lang="zh-CN" altLang="en-US" b="1">
                <a:ea typeface="黑体" pitchFamily="2" charset="-122"/>
              </a:rPr>
              <a:t>字：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	  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&lt;INPUT  type="text" value="</a:t>
            </a:r>
            <a:r>
              <a:rPr lang="zh-CN" altLang="en-US" b="1">
                <a:solidFill>
                  <a:srgbClr val="0000FF"/>
                </a:solidFill>
                <a:ea typeface="黑体" pitchFamily="2" charset="-122"/>
              </a:rPr>
              <a:t>张三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" size="20"&gt;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	&lt;/P&gt;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	……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&lt;/FORM&gt;</a:t>
            </a:r>
          </a:p>
        </p:txBody>
      </p:sp>
      <p:sp>
        <p:nvSpPr>
          <p:cNvPr id="72709" name="Text Box 26"/>
          <p:cNvSpPr txBox="1">
            <a:spLocks noChangeArrowheads="1"/>
          </p:cNvSpPr>
          <p:nvPr/>
        </p:nvSpPr>
        <p:spPr bwMode="auto">
          <a:xfrm>
            <a:off x="755650" y="5589588"/>
            <a:ext cx="17541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itchFamily="2" charset="-122"/>
                <a:hlinkClick r:id="rId2" action="ppaction://hlinkfile"/>
              </a:rPr>
              <a:t>查看源代码</a:t>
            </a:r>
            <a:endParaRPr lang="zh-CN" altLang="en-US" sz="2400" b="1">
              <a:ea typeface="黑体" pitchFamily="2" charset="-122"/>
            </a:endParaRPr>
          </a:p>
        </p:txBody>
      </p:sp>
      <p:pic>
        <p:nvPicPr>
          <p:cNvPr id="626732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4363" y="4165600"/>
            <a:ext cx="3276600" cy="2165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26730" name="AutoShape 42"/>
          <p:cNvSpPr>
            <a:spLocks noChangeArrowheads="1"/>
          </p:cNvSpPr>
          <p:nvPr/>
        </p:nvSpPr>
        <p:spPr bwMode="auto">
          <a:xfrm>
            <a:off x="3589338" y="4500563"/>
            <a:ext cx="2274887" cy="909637"/>
          </a:xfrm>
          <a:prstGeom prst="wedgeRoundRectCallout">
            <a:avLst>
              <a:gd name="adj1" fmla="val 85449"/>
              <a:gd name="adj2" fmla="val 4720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单行文本输入框，字符宽度为</a:t>
            </a:r>
            <a:r>
              <a:rPr lang="en-US" altLang="zh-CN" b="1">
                <a:ea typeface="黑体" pitchFamily="2" charset="-122"/>
              </a:rPr>
              <a:t>20</a:t>
            </a:r>
          </a:p>
        </p:txBody>
      </p:sp>
      <p:sp>
        <p:nvSpPr>
          <p:cNvPr id="626726" name="Rectangle 38"/>
          <p:cNvSpPr>
            <a:spLocks noChangeArrowheads="1"/>
          </p:cNvSpPr>
          <p:nvPr/>
        </p:nvSpPr>
        <p:spPr bwMode="auto">
          <a:xfrm>
            <a:off x="1849438" y="3767138"/>
            <a:ext cx="5256212" cy="3270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626727" name="Rectangle 39"/>
          <p:cNvSpPr>
            <a:spLocks noChangeArrowheads="1"/>
          </p:cNvSpPr>
          <p:nvPr/>
        </p:nvSpPr>
        <p:spPr bwMode="auto">
          <a:xfrm>
            <a:off x="6645275" y="5202238"/>
            <a:ext cx="1871663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626734" name="AutoShape 46"/>
          <p:cNvSpPr>
            <a:spLocks noChangeArrowheads="1"/>
          </p:cNvSpPr>
          <p:nvPr/>
        </p:nvSpPr>
        <p:spPr bwMode="auto">
          <a:xfrm>
            <a:off x="6440488" y="1268413"/>
            <a:ext cx="1731962" cy="541337"/>
          </a:xfrm>
          <a:prstGeom prst="wedgeRoundRectCallout">
            <a:avLst>
              <a:gd name="adj1" fmla="val -47065"/>
              <a:gd name="adj2" fmla="val 10542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文本区的宽度</a:t>
            </a:r>
          </a:p>
        </p:txBody>
      </p:sp>
      <p:sp>
        <p:nvSpPr>
          <p:cNvPr id="626735" name="AutoShape 47"/>
          <p:cNvSpPr>
            <a:spLocks noChangeArrowheads="1"/>
          </p:cNvSpPr>
          <p:nvPr/>
        </p:nvSpPr>
        <p:spPr bwMode="auto">
          <a:xfrm>
            <a:off x="3967163" y="798513"/>
            <a:ext cx="1368425" cy="909637"/>
          </a:xfrm>
          <a:prstGeom prst="wedgeRoundRectCallout">
            <a:avLst>
              <a:gd name="adj1" fmla="val 45014"/>
              <a:gd name="adj2" fmla="val 967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输入元素的默认值</a:t>
            </a:r>
          </a:p>
        </p:txBody>
      </p:sp>
      <p:sp>
        <p:nvSpPr>
          <p:cNvPr id="626736" name="AutoShape 48"/>
          <p:cNvSpPr>
            <a:spLocks noChangeArrowheads="1"/>
          </p:cNvSpPr>
          <p:nvPr/>
        </p:nvSpPr>
        <p:spPr bwMode="auto">
          <a:xfrm>
            <a:off x="2344738" y="1241425"/>
            <a:ext cx="1490662" cy="522288"/>
          </a:xfrm>
          <a:prstGeom prst="wedgeRoundRectCallout">
            <a:avLst>
              <a:gd name="adj1" fmla="val 44144"/>
              <a:gd name="adj2" fmla="val 11535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文本输入框</a:t>
            </a:r>
          </a:p>
        </p:txBody>
      </p:sp>
      <p:sp>
        <p:nvSpPr>
          <p:cNvPr id="626738" name="Freeform 50"/>
          <p:cNvSpPr>
            <a:spLocks/>
          </p:cNvSpPr>
          <p:nvPr/>
        </p:nvSpPr>
        <p:spPr bwMode="auto">
          <a:xfrm rot="2980529">
            <a:off x="6388894" y="4366419"/>
            <a:ext cx="1295400" cy="633412"/>
          </a:xfrm>
          <a:custGeom>
            <a:avLst/>
            <a:gdLst>
              <a:gd name="T0" fmla="*/ 729 w 730"/>
              <a:gd name="T1" fmla="*/ 277 h 457"/>
              <a:gd name="T2" fmla="*/ 453 w 730"/>
              <a:gd name="T3" fmla="*/ 456 h 457"/>
              <a:gd name="T4" fmla="*/ 454 w 730"/>
              <a:gd name="T5" fmla="*/ 370 h 457"/>
              <a:gd name="T6" fmla="*/ 443 w 730"/>
              <a:gd name="T7" fmla="*/ 370 h 457"/>
              <a:gd name="T8" fmla="*/ 431 w 730"/>
              <a:gd name="T9" fmla="*/ 370 h 457"/>
              <a:gd name="T10" fmla="*/ 420 w 730"/>
              <a:gd name="T11" fmla="*/ 370 h 457"/>
              <a:gd name="T12" fmla="*/ 408 w 730"/>
              <a:gd name="T13" fmla="*/ 370 h 457"/>
              <a:gd name="T14" fmla="*/ 395 w 730"/>
              <a:gd name="T15" fmla="*/ 370 h 457"/>
              <a:gd name="T16" fmla="*/ 384 w 730"/>
              <a:gd name="T17" fmla="*/ 370 h 457"/>
              <a:gd name="T18" fmla="*/ 370 w 730"/>
              <a:gd name="T19" fmla="*/ 370 h 457"/>
              <a:gd name="T20" fmla="*/ 358 w 730"/>
              <a:gd name="T21" fmla="*/ 370 h 457"/>
              <a:gd name="T22" fmla="*/ 345 w 730"/>
              <a:gd name="T23" fmla="*/ 370 h 457"/>
              <a:gd name="T24" fmla="*/ 333 w 730"/>
              <a:gd name="T25" fmla="*/ 370 h 457"/>
              <a:gd name="T26" fmla="*/ 320 w 730"/>
              <a:gd name="T27" fmla="*/ 370 h 457"/>
              <a:gd name="T28" fmla="*/ 308 w 730"/>
              <a:gd name="T29" fmla="*/ 370 h 457"/>
              <a:gd name="T30" fmla="*/ 295 w 730"/>
              <a:gd name="T31" fmla="*/ 369 h 457"/>
              <a:gd name="T32" fmla="*/ 283 w 730"/>
              <a:gd name="T33" fmla="*/ 369 h 457"/>
              <a:gd name="T34" fmla="*/ 259 w 730"/>
              <a:gd name="T35" fmla="*/ 366 h 457"/>
              <a:gd name="T36" fmla="*/ 218 w 730"/>
              <a:gd name="T37" fmla="*/ 360 h 457"/>
              <a:gd name="T38" fmla="*/ 180 w 730"/>
              <a:gd name="T39" fmla="*/ 350 h 457"/>
              <a:gd name="T40" fmla="*/ 145 w 730"/>
              <a:gd name="T41" fmla="*/ 336 h 457"/>
              <a:gd name="T42" fmla="*/ 114 w 730"/>
              <a:gd name="T43" fmla="*/ 319 h 457"/>
              <a:gd name="T44" fmla="*/ 86 w 730"/>
              <a:gd name="T45" fmla="*/ 299 h 457"/>
              <a:gd name="T46" fmla="*/ 61 w 730"/>
              <a:gd name="T47" fmla="*/ 277 h 457"/>
              <a:gd name="T48" fmla="*/ 41 w 730"/>
              <a:gd name="T49" fmla="*/ 252 h 457"/>
              <a:gd name="T50" fmla="*/ 24 w 730"/>
              <a:gd name="T51" fmla="*/ 227 h 457"/>
              <a:gd name="T52" fmla="*/ 11 w 730"/>
              <a:gd name="T53" fmla="*/ 200 h 457"/>
              <a:gd name="T54" fmla="*/ 4 w 730"/>
              <a:gd name="T55" fmla="*/ 171 h 457"/>
              <a:gd name="T56" fmla="*/ 0 w 730"/>
              <a:gd name="T57" fmla="*/ 142 h 457"/>
              <a:gd name="T58" fmla="*/ 1 w 730"/>
              <a:gd name="T59" fmla="*/ 114 h 457"/>
              <a:gd name="T60" fmla="*/ 8 w 730"/>
              <a:gd name="T61" fmla="*/ 84 h 457"/>
              <a:gd name="T62" fmla="*/ 19 w 730"/>
              <a:gd name="T63" fmla="*/ 55 h 457"/>
              <a:gd name="T64" fmla="*/ 56 w 730"/>
              <a:gd name="T65" fmla="*/ 0 h 457"/>
              <a:gd name="T66" fmla="*/ 45 w 730"/>
              <a:gd name="T67" fmla="*/ 12 h 457"/>
              <a:gd name="T68" fmla="*/ 30 w 730"/>
              <a:gd name="T69" fmla="*/ 36 h 457"/>
              <a:gd name="T70" fmla="*/ 23 w 730"/>
              <a:gd name="T71" fmla="*/ 60 h 457"/>
              <a:gd name="T72" fmla="*/ 25 w 730"/>
              <a:gd name="T73" fmla="*/ 81 h 457"/>
              <a:gd name="T74" fmla="*/ 30 w 730"/>
              <a:gd name="T75" fmla="*/ 91 h 457"/>
              <a:gd name="T76" fmla="*/ 43 w 730"/>
              <a:gd name="T77" fmla="*/ 110 h 457"/>
              <a:gd name="T78" fmla="*/ 63 w 730"/>
              <a:gd name="T79" fmla="*/ 127 h 457"/>
              <a:gd name="T80" fmla="*/ 88 w 730"/>
              <a:gd name="T81" fmla="*/ 144 h 457"/>
              <a:gd name="T82" fmla="*/ 119 w 730"/>
              <a:gd name="T83" fmla="*/ 156 h 457"/>
              <a:gd name="T84" fmla="*/ 136 w 730"/>
              <a:gd name="T85" fmla="*/ 162 h 457"/>
              <a:gd name="T86" fmla="*/ 174 w 730"/>
              <a:gd name="T87" fmla="*/ 174 h 457"/>
              <a:gd name="T88" fmla="*/ 213 w 730"/>
              <a:gd name="T89" fmla="*/ 181 h 457"/>
              <a:gd name="T90" fmla="*/ 255 w 730"/>
              <a:gd name="T91" fmla="*/ 187 h 457"/>
              <a:gd name="T92" fmla="*/ 278 w 730"/>
              <a:gd name="T93" fmla="*/ 190 h 457"/>
              <a:gd name="T94" fmla="*/ 323 w 730"/>
              <a:gd name="T95" fmla="*/ 192 h 457"/>
              <a:gd name="T96" fmla="*/ 366 w 730"/>
              <a:gd name="T97" fmla="*/ 192 h 457"/>
              <a:gd name="T98" fmla="*/ 410 w 730"/>
              <a:gd name="T99" fmla="*/ 190 h 457"/>
              <a:gd name="T100" fmla="*/ 454 w 730"/>
              <a:gd name="T101" fmla="*/ 184 h 457"/>
              <a:gd name="T102" fmla="*/ 453 w 730"/>
              <a:gd name="T103" fmla="*/ 95 h 457"/>
              <a:gd name="T104" fmla="*/ 729 w 730"/>
              <a:gd name="T105" fmla="*/ 277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626739" name="Picture 51" descr="示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0" y="2128838"/>
            <a:ext cx="10810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9" name="Picture 52" descr="语法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3888" y="819150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2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2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2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10" grpId="0" animBg="1"/>
      <p:bldP spid="626730" grpId="0" animBg="1"/>
      <p:bldP spid="626726" grpId="0" animBg="1"/>
      <p:bldP spid="626727" grpId="0" animBg="1"/>
      <p:bldP spid="626734" grpId="0" animBg="1"/>
      <p:bldP spid="626735" grpId="0" animBg="1"/>
      <p:bldP spid="626736" grpId="0" animBg="1"/>
      <p:bldP spid="6267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47775" y="0"/>
            <a:ext cx="8229600" cy="128111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表单元素的逐一介绍</a:t>
            </a:r>
          </a:p>
        </p:txBody>
      </p:sp>
      <p:sp>
        <p:nvSpPr>
          <p:cNvPr id="73731" name="Rectangle 20"/>
          <p:cNvSpPr>
            <a:spLocks noGrp="1" noChangeArrowheads="1"/>
          </p:cNvSpPr>
          <p:nvPr>
            <p:ph idx="4294967295"/>
          </p:nvPr>
        </p:nvSpPr>
        <p:spPr>
          <a:xfrm>
            <a:off x="795338" y="1651000"/>
            <a:ext cx="7920037" cy="4525963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密码框基本语法</a:t>
            </a:r>
          </a:p>
          <a:p>
            <a:pPr lvl="1" eaLnBrk="1" hangingPunct="1"/>
            <a:r>
              <a:rPr lang="en-US" altLang="zh-CN" smtClean="0">
                <a:solidFill>
                  <a:schemeClr val="tx1"/>
                </a:solidFill>
              </a:rPr>
              <a:t>&lt;INPUT type=</a:t>
            </a:r>
            <a:r>
              <a:rPr lang="en-US" altLang="zh-CN" sz="1400" smtClean="0">
                <a:solidFill>
                  <a:schemeClr val="tx1"/>
                </a:solidFill>
              </a:rPr>
              <a:t>"</a:t>
            </a:r>
            <a:r>
              <a:rPr lang="en-US" altLang="zh-CN" smtClean="0">
                <a:solidFill>
                  <a:schemeClr val="tx1"/>
                </a:solidFill>
              </a:rPr>
              <a:t>password </a:t>
            </a:r>
            <a:r>
              <a:rPr lang="en-US" altLang="zh-CN" sz="1400" smtClean="0">
                <a:solidFill>
                  <a:schemeClr val="tx1"/>
                </a:solidFill>
              </a:rPr>
              <a:t>"</a:t>
            </a:r>
            <a:r>
              <a:rPr lang="en-US" altLang="zh-CN" smtClean="0">
                <a:solidFill>
                  <a:schemeClr val="tx1"/>
                </a:solidFill>
              </a:rPr>
              <a:t>  value=</a:t>
            </a:r>
            <a:r>
              <a:rPr lang="en-US" altLang="zh-CN" sz="1400" smtClean="0">
                <a:solidFill>
                  <a:schemeClr val="tx1"/>
                </a:solidFill>
              </a:rPr>
              <a:t>"</a:t>
            </a:r>
            <a:r>
              <a:rPr lang="en-US" altLang="zh-CN" smtClean="0">
                <a:solidFill>
                  <a:schemeClr val="tx1"/>
                </a:solidFill>
              </a:rPr>
              <a:t> 123456 </a:t>
            </a:r>
            <a:r>
              <a:rPr lang="en-US" altLang="zh-CN" sz="1400" smtClean="0">
                <a:solidFill>
                  <a:schemeClr val="tx1"/>
                </a:solidFill>
              </a:rPr>
              <a:t>"</a:t>
            </a:r>
            <a:r>
              <a:rPr lang="en-US" altLang="zh-CN" smtClean="0">
                <a:solidFill>
                  <a:schemeClr val="tx1"/>
                </a:solidFill>
              </a:rPr>
              <a:t>  size=</a:t>
            </a:r>
            <a:r>
              <a:rPr lang="en-US" altLang="zh-CN" sz="1400" smtClean="0">
                <a:solidFill>
                  <a:schemeClr val="tx1"/>
                </a:solidFill>
              </a:rPr>
              <a:t>"</a:t>
            </a:r>
            <a:r>
              <a:rPr lang="en-US" altLang="zh-CN" smtClean="0">
                <a:solidFill>
                  <a:schemeClr val="tx1"/>
                </a:solidFill>
              </a:rPr>
              <a:t>22</a:t>
            </a:r>
            <a:r>
              <a:rPr lang="en-US" altLang="zh-CN" sz="1400" smtClean="0">
                <a:solidFill>
                  <a:schemeClr val="tx1"/>
                </a:solidFill>
              </a:rPr>
              <a:t>"</a:t>
            </a:r>
            <a:r>
              <a:rPr lang="en-US" altLang="zh-CN" smtClean="0">
                <a:solidFill>
                  <a:schemeClr val="tx1"/>
                </a:solidFill>
              </a:rPr>
              <a:t>&gt;</a:t>
            </a:r>
          </a:p>
          <a:p>
            <a:pPr lvl="1" eaLnBrk="1" hangingPunct="1"/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>
              <a:buFontTx/>
              <a:buNone/>
            </a:pP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620582" name="AutoShape 38"/>
          <p:cNvSpPr>
            <a:spLocks noChangeArrowheads="1"/>
          </p:cNvSpPr>
          <p:nvPr/>
        </p:nvSpPr>
        <p:spPr bwMode="auto">
          <a:xfrm>
            <a:off x="7408863" y="1262063"/>
            <a:ext cx="1484312" cy="555625"/>
          </a:xfrm>
          <a:prstGeom prst="wedgeRoundRectCallout">
            <a:avLst>
              <a:gd name="adj1" fmla="val -47218"/>
              <a:gd name="adj2" fmla="val 1117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密码区宽度</a:t>
            </a:r>
          </a:p>
        </p:txBody>
      </p:sp>
      <p:sp>
        <p:nvSpPr>
          <p:cNvPr id="620583" name="AutoShape 39"/>
          <p:cNvSpPr>
            <a:spLocks noChangeArrowheads="1"/>
          </p:cNvSpPr>
          <p:nvPr/>
        </p:nvSpPr>
        <p:spPr bwMode="auto">
          <a:xfrm>
            <a:off x="5965825" y="1281113"/>
            <a:ext cx="1295400" cy="555625"/>
          </a:xfrm>
          <a:prstGeom prst="wedgeRoundRectCallout">
            <a:avLst>
              <a:gd name="adj1" fmla="val -44852"/>
              <a:gd name="adj2" fmla="val 1105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初始密码</a:t>
            </a:r>
          </a:p>
        </p:txBody>
      </p:sp>
      <p:sp>
        <p:nvSpPr>
          <p:cNvPr id="620584" name="AutoShape 40"/>
          <p:cNvSpPr>
            <a:spLocks noChangeArrowheads="1"/>
          </p:cNvSpPr>
          <p:nvPr/>
        </p:nvSpPr>
        <p:spPr bwMode="auto">
          <a:xfrm>
            <a:off x="3779838" y="1363663"/>
            <a:ext cx="1008062" cy="555625"/>
          </a:xfrm>
          <a:prstGeom prst="wedgeRoundRectCallout">
            <a:avLst>
              <a:gd name="adj1" fmla="val -45435"/>
              <a:gd name="adj2" fmla="val 977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密码框</a:t>
            </a:r>
          </a:p>
        </p:txBody>
      </p:sp>
      <p:sp>
        <p:nvSpPr>
          <p:cNvPr id="620585" name="AutoShape 41"/>
          <p:cNvSpPr>
            <a:spLocks noChangeArrowheads="1"/>
          </p:cNvSpPr>
          <p:nvPr/>
        </p:nvSpPr>
        <p:spPr bwMode="auto">
          <a:xfrm>
            <a:off x="830263" y="3060700"/>
            <a:ext cx="8128000" cy="223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&lt;FORM name="form2" method="post" action=""&gt;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	……	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	&lt;P&gt;</a:t>
            </a:r>
            <a:r>
              <a:rPr lang="zh-CN" altLang="en-US" b="1">
                <a:ea typeface="黑体" pitchFamily="2" charset="-122"/>
              </a:rPr>
              <a:t>密</a:t>
            </a:r>
            <a:r>
              <a:rPr lang="en-US" altLang="zh-CN" b="1">
                <a:ea typeface="黑体" pitchFamily="2" charset="-122"/>
              </a:rPr>
              <a:t>&amp;nbsp;&amp;nbsp;</a:t>
            </a:r>
            <a:r>
              <a:rPr lang="zh-CN" altLang="en-US" b="1">
                <a:ea typeface="黑体" pitchFamily="2" charset="-122"/>
              </a:rPr>
              <a:t>码：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	 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&lt;INPUT value=</a:t>
            </a:r>
            <a:r>
              <a:rPr lang="en-US" altLang="zh-CN" b="1">
                <a:ea typeface="黑体" pitchFamily="2" charset="-122"/>
              </a:rPr>
              <a:t>"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123456 </a:t>
            </a:r>
            <a:r>
              <a:rPr lang="en-US" altLang="zh-CN" b="1">
                <a:ea typeface="黑体" pitchFamily="2" charset="-122"/>
              </a:rPr>
              <a:t>"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 type="password" size="22"&gt;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	&lt;/P&gt;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&lt;/FORM&gt;</a:t>
            </a:r>
          </a:p>
        </p:txBody>
      </p:sp>
      <p:pic>
        <p:nvPicPr>
          <p:cNvPr id="620586" name="Picture 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5800" y="4535488"/>
            <a:ext cx="3384550" cy="232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3737" name="Text Box 46"/>
          <p:cNvSpPr txBox="1">
            <a:spLocks noChangeArrowheads="1"/>
          </p:cNvSpPr>
          <p:nvPr/>
        </p:nvSpPr>
        <p:spPr bwMode="auto">
          <a:xfrm>
            <a:off x="1042988" y="5589588"/>
            <a:ext cx="23034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itchFamily="2" charset="-122"/>
                <a:hlinkClick r:id="rId3" action="ppaction://hlinkfile"/>
              </a:rPr>
              <a:t>查看源代码</a:t>
            </a:r>
            <a:endParaRPr lang="zh-CN" altLang="en-US" sz="2400" b="1">
              <a:ea typeface="黑体" pitchFamily="2" charset="-122"/>
            </a:endParaRPr>
          </a:p>
        </p:txBody>
      </p:sp>
      <p:sp>
        <p:nvSpPr>
          <p:cNvPr id="620592" name="Rectangle 48"/>
          <p:cNvSpPr>
            <a:spLocks noChangeArrowheads="1"/>
          </p:cNvSpPr>
          <p:nvPr/>
        </p:nvSpPr>
        <p:spPr bwMode="auto">
          <a:xfrm>
            <a:off x="1979613" y="4175125"/>
            <a:ext cx="6048375" cy="3603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620593" name="Rectangle 49"/>
          <p:cNvSpPr>
            <a:spLocks noChangeArrowheads="1"/>
          </p:cNvSpPr>
          <p:nvPr/>
        </p:nvSpPr>
        <p:spPr bwMode="auto">
          <a:xfrm>
            <a:off x="6718300" y="6049963"/>
            <a:ext cx="1943100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620595" name="AutoShape 51"/>
          <p:cNvSpPr>
            <a:spLocks noChangeArrowheads="1"/>
          </p:cNvSpPr>
          <p:nvPr/>
        </p:nvSpPr>
        <p:spPr bwMode="auto">
          <a:xfrm>
            <a:off x="7631113" y="4724400"/>
            <a:ext cx="1512887" cy="693738"/>
          </a:xfrm>
          <a:prstGeom prst="wedgeRoundRectCallout">
            <a:avLst>
              <a:gd name="adj1" fmla="val -50736"/>
              <a:gd name="adj2" fmla="val 1387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密码框，</a:t>
            </a:r>
            <a:r>
              <a:rPr lang="en-US" altLang="zh-CN" b="1">
                <a:ea typeface="黑体" pitchFamily="2" charset="-122"/>
              </a:rPr>
              <a:t>22</a:t>
            </a:r>
            <a:r>
              <a:rPr lang="zh-CN" altLang="en-US" b="1">
                <a:ea typeface="黑体" pitchFamily="2" charset="-122"/>
              </a:rPr>
              <a:t>个字符宽度</a:t>
            </a:r>
          </a:p>
        </p:txBody>
      </p:sp>
      <p:sp>
        <p:nvSpPr>
          <p:cNvPr id="620597" name="Freeform 53"/>
          <p:cNvSpPr>
            <a:spLocks/>
          </p:cNvSpPr>
          <p:nvPr/>
        </p:nvSpPr>
        <p:spPr bwMode="auto">
          <a:xfrm rot="1396393">
            <a:off x="3233738" y="5151438"/>
            <a:ext cx="3644900" cy="638175"/>
          </a:xfrm>
          <a:custGeom>
            <a:avLst/>
            <a:gdLst>
              <a:gd name="T0" fmla="*/ 729 w 730"/>
              <a:gd name="T1" fmla="*/ 277 h 457"/>
              <a:gd name="T2" fmla="*/ 453 w 730"/>
              <a:gd name="T3" fmla="*/ 456 h 457"/>
              <a:gd name="T4" fmla="*/ 454 w 730"/>
              <a:gd name="T5" fmla="*/ 370 h 457"/>
              <a:gd name="T6" fmla="*/ 443 w 730"/>
              <a:gd name="T7" fmla="*/ 370 h 457"/>
              <a:gd name="T8" fmla="*/ 431 w 730"/>
              <a:gd name="T9" fmla="*/ 370 h 457"/>
              <a:gd name="T10" fmla="*/ 420 w 730"/>
              <a:gd name="T11" fmla="*/ 370 h 457"/>
              <a:gd name="T12" fmla="*/ 408 w 730"/>
              <a:gd name="T13" fmla="*/ 370 h 457"/>
              <a:gd name="T14" fmla="*/ 395 w 730"/>
              <a:gd name="T15" fmla="*/ 370 h 457"/>
              <a:gd name="T16" fmla="*/ 384 w 730"/>
              <a:gd name="T17" fmla="*/ 370 h 457"/>
              <a:gd name="T18" fmla="*/ 370 w 730"/>
              <a:gd name="T19" fmla="*/ 370 h 457"/>
              <a:gd name="T20" fmla="*/ 358 w 730"/>
              <a:gd name="T21" fmla="*/ 370 h 457"/>
              <a:gd name="T22" fmla="*/ 345 w 730"/>
              <a:gd name="T23" fmla="*/ 370 h 457"/>
              <a:gd name="T24" fmla="*/ 333 w 730"/>
              <a:gd name="T25" fmla="*/ 370 h 457"/>
              <a:gd name="T26" fmla="*/ 320 w 730"/>
              <a:gd name="T27" fmla="*/ 370 h 457"/>
              <a:gd name="T28" fmla="*/ 308 w 730"/>
              <a:gd name="T29" fmla="*/ 370 h 457"/>
              <a:gd name="T30" fmla="*/ 295 w 730"/>
              <a:gd name="T31" fmla="*/ 369 h 457"/>
              <a:gd name="T32" fmla="*/ 283 w 730"/>
              <a:gd name="T33" fmla="*/ 369 h 457"/>
              <a:gd name="T34" fmla="*/ 259 w 730"/>
              <a:gd name="T35" fmla="*/ 366 h 457"/>
              <a:gd name="T36" fmla="*/ 218 w 730"/>
              <a:gd name="T37" fmla="*/ 360 h 457"/>
              <a:gd name="T38" fmla="*/ 180 w 730"/>
              <a:gd name="T39" fmla="*/ 350 h 457"/>
              <a:gd name="T40" fmla="*/ 145 w 730"/>
              <a:gd name="T41" fmla="*/ 336 h 457"/>
              <a:gd name="T42" fmla="*/ 114 w 730"/>
              <a:gd name="T43" fmla="*/ 319 h 457"/>
              <a:gd name="T44" fmla="*/ 86 w 730"/>
              <a:gd name="T45" fmla="*/ 299 h 457"/>
              <a:gd name="T46" fmla="*/ 61 w 730"/>
              <a:gd name="T47" fmla="*/ 277 h 457"/>
              <a:gd name="T48" fmla="*/ 41 w 730"/>
              <a:gd name="T49" fmla="*/ 252 h 457"/>
              <a:gd name="T50" fmla="*/ 24 w 730"/>
              <a:gd name="T51" fmla="*/ 227 h 457"/>
              <a:gd name="T52" fmla="*/ 11 w 730"/>
              <a:gd name="T53" fmla="*/ 200 h 457"/>
              <a:gd name="T54" fmla="*/ 4 w 730"/>
              <a:gd name="T55" fmla="*/ 171 h 457"/>
              <a:gd name="T56" fmla="*/ 0 w 730"/>
              <a:gd name="T57" fmla="*/ 142 h 457"/>
              <a:gd name="T58" fmla="*/ 1 w 730"/>
              <a:gd name="T59" fmla="*/ 114 h 457"/>
              <a:gd name="T60" fmla="*/ 8 w 730"/>
              <a:gd name="T61" fmla="*/ 84 h 457"/>
              <a:gd name="T62" fmla="*/ 19 w 730"/>
              <a:gd name="T63" fmla="*/ 55 h 457"/>
              <a:gd name="T64" fmla="*/ 56 w 730"/>
              <a:gd name="T65" fmla="*/ 0 h 457"/>
              <a:gd name="T66" fmla="*/ 45 w 730"/>
              <a:gd name="T67" fmla="*/ 12 h 457"/>
              <a:gd name="T68" fmla="*/ 30 w 730"/>
              <a:gd name="T69" fmla="*/ 36 h 457"/>
              <a:gd name="T70" fmla="*/ 23 w 730"/>
              <a:gd name="T71" fmla="*/ 60 h 457"/>
              <a:gd name="T72" fmla="*/ 25 w 730"/>
              <a:gd name="T73" fmla="*/ 81 h 457"/>
              <a:gd name="T74" fmla="*/ 30 w 730"/>
              <a:gd name="T75" fmla="*/ 91 h 457"/>
              <a:gd name="T76" fmla="*/ 43 w 730"/>
              <a:gd name="T77" fmla="*/ 110 h 457"/>
              <a:gd name="T78" fmla="*/ 63 w 730"/>
              <a:gd name="T79" fmla="*/ 127 h 457"/>
              <a:gd name="T80" fmla="*/ 88 w 730"/>
              <a:gd name="T81" fmla="*/ 144 h 457"/>
              <a:gd name="T82" fmla="*/ 119 w 730"/>
              <a:gd name="T83" fmla="*/ 156 h 457"/>
              <a:gd name="T84" fmla="*/ 136 w 730"/>
              <a:gd name="T85" fmla="*/ 162 h 457"/>
              <a:gd name="T86" fmla="*/ 174 w 730"/>
              <a:gd name="T87" fmla="*/ 174 h 457"/>
              <a:gd name="T88" fmla="*/ 213 w 730"/>
              <a:gd name="T89" fmla="*/ 181 h 457"/>
              <a:gd name="T90" fmla="*/ 255 w 730"/>
              <a:gd name="T91" fmla="*/ 187 h 457"/>
              <a:gd name="T92" fmla="*/ 278 w 730"/>
              <a:gd name="T93" fmla="*/ 190 h 457"/>
              <a:gd name="T94" fmla="*/ 323 w 730"/>
              <a:gd name="T95" fmla="*/ 192 h 457"/>
              <a:gd name="T96" fmla="*/ 366 w 730"/>
              <a:gd name="T97" fmla="*/ 192 h 457"/>
              <a:gd name="T98" fmla="*/ 410 w 730"/>
              <a:gd name="T99" fmla="*/ 190 h 457"/>
              <a:gd name="T100" fmla="*/ 454 w 730"/>
              <a:gd name="T101" fmla="*/ 184 h 457"/>
              <a:gd name="T102" fmla="*/ 453 w 730"/>
              <a:gd name="T103" fmla="*/ 95 h 457"/>
              <a:gd name="T104" fmla="*/ 729 w 730"/>
              <a:gd name="T105" fmla="*/ 277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620598" name="Picture 54" descr="示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2205038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43" name="Picture 55" descr="语法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5650" y="836613"/>
            <a:ext cx="1081088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2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2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2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82" grpId="0" animBg="1"/>
      <p:bldP spid="620583" grpId="0" animBg="1"/>
      <p:bldP spid="620584" grpId="0" animBg="1"/>
      <p:bldP spid="620585" grpId="0" animBg="1"/>
      <p:bldP spid="620592" grpId="0" animBg="1"/>
      <p:bldP spid="620593" grpId="0" animBg="1"/>
      <p:bldP spid="620595" grpId="0" animBg="1"/>
      <p:bldP spid="6205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9700" y="0"/>
            <a:ext cx="8229600" cy="128111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表单元素的逐一介绍</a:t>
            </a:r>
          </a:p>
        </p:txBody>
      </p: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795338" y="1651000"/>
            <a:ext cx="7920037" cy="4525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>
                <a:ea typeface="黑体" pitchFamily="2" charset="-122"/>
              </a:rPr>
              <a:t>单选按钮基本语法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000" b="1">
                <a:solidFill>
                  <a:srgbClr val="0000FF"/>
                </a:solidFill>
                <a:ea typeface="黑体" pitchFamily="2" charset="-122"/>
              </a:rPr>
              <a:t>&lt;INPUT</a:t>
            </a:r>
            <a:r>
              <a:rPr lang="en-US" altLang="zh-CN" sz="2000" b="1">
                <a:ea typeface="黑体" pitchFamily="2" charset="-122"/>
              </a:rPr>
              <a:t>  type="radio" value="</a:t>
            </a:r>
            <a:r>
              <a:rPr lang="zh-CN" altLang="en-US" sz="2000" b="1">
                <a:ea typeface="黑体" pitchFamily="2" charset="-122"/>
              </a:rPr>
              <a:t>男</a:t>
            </a:r>
            <a:r>
              <a:rPr lang="en-US" altLang="zh-CN" sz="2000" b="1">
                <a:ea typeface="黑体" pitchFamily="2" charset="-122"/>
              </a:rPr>
              <a:t>" checked="checked"</a:t>
            </a:r>
            <a:r>
              <a:rPr lang="en-US" altLang="zh-CN" sz="2000" b="1">
                <a:solidFill>
                  <a:srgbClr val="0000FF"/>
                </a:solidFill>
                <a:ea typeface="黑体" pitchFamily="2" charset="-122"/>
              </a:rPr>
              <a:t>&gt;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zh-CN" sz="2000" b="1">
              <a:solidFill>
                <a:srgbClr val="0000FF"/>
              </a:solidFill>
              <a:ea typeface="黑体" pitchFamily="2" charset="-122"/>
            </a:endParaRPr>
          </a:p>
          <a:p>
            <a:pPr marL="742950" lvl="1" indent="-285750">
              <a:spcBef>
                <a:spcPct val="20000"/>
              </a:spcBef>
            </a:pPr>
            <a:endParaRPr lang="en-US" altLang="zh-CN" sz="2000" b="1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621589" name="AutoShape 21"/>
          <p:cNvSpPr>
            <a:spLocks noChangeArrowheads="1"/>
          </p:cNvSpPr>
          <p:nvPr/>
        </p:nvSpPr>
        <p:spPr bwMode="auto">
          <a:xfrm>
            <a:off x="5202238" y="1316038"/>
            <a:ext cx="1152525" cy="541337"/>
          </a:xfrm>
          <a:prstGeom prst="wedgeRoundRectCallout">
            <a:avLst>
              <a:gd name="adj1" fmla="val -44079"/>
              <a:gd name="adj2" fmla="val 10659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初始值</a:t>
            </a:r>
          </a:p>
        </p:txBody>
      </p:sp>
      <p:sp>
        <p:nvSpPr>
          <p:cNvPr id="621590" name="AutoShape 22"/>
          <p:cNvSpPr>
            <a:spLocks noChangeArrowheads="1"/>
          </p:cNvSpPr>
          <p:nvPr/>
        </p:nvSpPr>
        <p:spPr bwMode="auto">
          <a:xfrm>
            <a:off x="3557588" y="1271588"/>
            <a:ext cx="1209675" cy="541337"/>
          </a:xfrm>
          <a:prstGeom prst="wedgeRoundRectCallout">
            <a:avLst>
              <a:gd name="adj1" fmla="val -50000"/>
              <a:gd name="adj2" fmla="val 1195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单选按钮</a:t>
            </a:r>
          </a:p>
        </p:txBody>
      </p:sp>
      <p:sp>
        <p:nvSpPr>
          <p:cNvPr id="621591" name="AutoShape 23"/>
          <p:cNvSpPr>
            <a:spLocks noChangeArrowheads="1"/>
          </p:cNvSpPr>
          <p:nvPr/>
        </p:nvSpPr>
        <p:spPr bwMode="auto">
          <a:xfrm>
            <a:off x="6973888" y="1328738"/>
            <a:ext cx="1295400" cy="541337"/>
          </a:xfrm>
          <a:prstGeom prst="wedgeRoundRectCallout">
            <a:avLst>
              <a:gd name="adj1" fmla="val -42894"/>
              <a:gd name="adj2" fmla="val 10747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默认选中</a:t>
            </a:r>
          </a:p>
        </p:txBody>
      </p:sp>
      <p:sp>
        <p:nvSpPr>
          <p:cNvPr id="621592" name="AutoShape 24"/>
          <p:cNvSpPr>
            <a:spLocks noChangeArrowheads="1"/>
          </p:cNvSpPr>
          <p:nvPr/>
        </p:nvSpPr>
        <p:spPr bwMode="auto">
          <a:xfrm>
            <a:off x="665163" y="2947988"/>
            <a:ext cx="8128000" cy="223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&lt;FORM name="form3" method="post" action=""&gt;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&lt;BR&gt;</a:t>
            </a:r>
            <a:r>
              <a:rPr lang="zh-CN" altLang="en-US" b="1">
                <a:ea typeface="黑体" pitchFamily="2" charset="-122"/>
              </a:rPr>
              <a:t>性别：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&lt;INPUT name="gen" type="radio" class="input" value="</a:t>
            </a:r>
            <a:r>
              <a:rPr lang="zh-CN" altLang="en-US" b="1">
                <a:solidFill>
                  <a:srgbClr val="0000FF"/>
                </a:solidFill>
                <a:ea typeface="黑体" pitchFamily="2" charset="-122"/>
              </a:rPr>
              <a:t>男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" checked&gt;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&lt;IMG src="images/Male.gif" width="23" height="21"&gt;</a:t>
            </a:r>
            <a:r>
              <a:rPr lang="zh-CN" altLang="en-US" b="1">
                <a:ea typeface="黑体" pitchFamily="2" charset="-122"/>
              </a:rPr>
              <a:t>男</a:t>
            </a:r>
            <a:r>
              <a:rPr lang="en-US" altLang="zh-CN" b="1">
                <a:ea typeface="黑体" pitchFamily="2" charset="-122"/>
              </a:rPr>
              <a:t>&amp;nbsp; 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 ……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&lt;/FORM&gt;</a:t>
            </a:r>
          </a:p>
        </p:txBody>
      </p:sp>
      <p:pic>
        <p:nvPicPr>
          <p:cNvPr id="621593" name="Picture 2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62563" y="4424363"/>
            <a:ext cx="3457575" cy="2279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4761" name="Text Box 29"/>
          <p:cNvSpPr txBox="1">
            <a:spLocks noChangeArrowheads="1"/>
          </p:cNvSpPr>
          <p:nvPr/>
        </p:nvSpPr>
        <p:spPr bwMode="auto">
          <a:xfrm>
            <a:off x="900113" y="5661025"/>
            <a:ext cx="23034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itchFamily="2" charset="-122"/>
                <a:hlinkClick r:id="rId5" action="ppaction://hlinkfile"/>
              </a:rPr>
              <a:t>查看源代码</a:t>
            </a:r>
            <a:endParaRPr lang="zh-CN" altLang="en-US" sz="2400" b="1">
              <a:ea typeface="黑体" pitchFamily="2" charset="-122"/>
            </a:endParaRPr>
          </a:p>
        </p:txBody>
      </p:sp>
      <p:sp>
        <p:nvSpPr>
          <p:cNvPr id="621599" name="Rectangle 31"/>
          <p:cNvSpPr>
            <a:spLocks noChangeArrowheads="1"/>
          </p:cNvSpPr>
          <p:nvPr/>
        </p:nvSpPr>
        <p:spPr bwMode="auto">
          <a:xfrm>
            <a:off x="900113" y="3695700"/>
            <a:ext cx="7704137" cy="3603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621600" name="Rectangle 32"/>
          <p:cNvSpPr>
            <a:spLocks noChangeArrowheads="1"/>
          </p:cNvSpPr>
          <p:nvPr/>
        </p:nvSpPr>
        <p:spPr bwMode="auto">
          <a:xfrm>
            <a:off x="6156325" y="5876925"/>
            <a:ext cx="358775" cy="3603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621602" name="AutoShape 34"/>
          <p:cNvSpPr>
            <a:spLocks noChangeArrowheads="1"/>
          </p:cNvSpPr>
          <p:nvPr/>
        </p:nvSpPr>
        <p:spPr bwMode="auto">
          <a:xfrm>
            <a:off x="7702550" y="2493963"/>
            <a:ext cx="1441450" cy="942975"/>
          </a:xfrm>
          <a:prstGeom prst="wedgeRoundRectCallout">
            <a:avLst>
              <a:gd name="adj1" fmla="val -45815"/>
              <a:gd name="adj2" fmla="val 8804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设置此单选按钮被选中</a:t>
            </a:r>
          </a:p>
        </p:txBody>
      </p:sp>
      <p:sp>
        <p:nvSpPr>
          <p:cNvPr id="621604" name="Freeform 36"/>
          <p:cNvSpPr>
            <a:spLocks/>
          </p:cNvSpPr>
          <p:nvPr/>
        </p:nvSpPr>
        <p:spPr bwMode="auto">
          <a:xfrm rot="2048236">
            <a:off x="3803650" y="4692650"/>
            <a:ext cx="2808288" cy="638175"/>
          </a:xfrm>
          <a:custGeom>
            <a:avLst/>
            <a:gdLst>
              <a:gd name="T0" fmla="*/ 729 w 730"/>
              <a:gd name="T1" fmla="*/ 277 h 457"/>
              <a:gd name="T2" fmla="*/ 453 w 730"/>
              <a:gd name="T3" fmla="*/ 456 h 457"/>
              <a:gd name="T4" fmla="*/ 454 w 730"/>
              <a:gd name="T5" fmla="*/ 370 h 457"/>
              <a:gd name="T6" fmla="*/ 443 w 730"/>
              <a:gd name="T7" fmla="*/ 370 h 457"/>
              <a:gd name="T8" fmla="*/ 431 w 730"/>
              <a:gd name="T9" fmla="*/ 370 h 457"/>
              <a:gd name="T10" fmla="*/ 420 w 730"/>
              <a:gd name="T11" fmla="*/ 370 h 457"/>
              <a:gd name="T12" fmla="*/ 408 w 730"/>
              <a:gd name="T13" fmla="*/ 370 h 457"/>
              <a:gd name="T14" fmla="*/ 395 w 730"/>
              <a:gd name="T15" fmla="*/ 370 h 457"/>
              <a:gd name="T16" fmla="*/ 384 w 730"/>
              <a:gd name="T17" fmla="*/ 370 h 457"/>
              <a:gd name="T18" fmla="*/ 370 w 730"/>
              <a:gd name="T19" fmla="*/ 370 h 457"/>
              <a:gd name="T20" fmla="*/ 358 w 730"/>
              <a:gd name="T21" fmla="*/ 370 h 457"/>
              <a:gd name="T22" fmla="*/ 345 w 730"/>
              <a:gd name="T23" fmla="*/ 370 h 457"/>
              <a:gd name="T24" fmla="*/ 333 w 730"/>
              <a:gd name="T25" fmla="*/ 370 h 457"/>
              <a:gd name="T26" fmla="*/ 320 w 730"/>
              <a:gd name="T27" fmla="*/ 370 h 457"/>
              <a:gd name="T28" fmla="*/ 308 w 730"/>
              <a:gd name="T29" fmla="*/ 370 h 457"/>
              <a:gd name="T30" fmla="*/ 295 w 730"/>
              <a:gd name="T31" fmla="*/ 369 h 457"/>
              <a:gd name="T32" fmla="*/ 283 w 730"/>
              <a:gd name="T33" fmla="*/ 369 h 457"/>
              <a:gd name="T34" fmla="*/ 259 w 730"/>
              <a:gd name="T35" fmla="*/ 366 h 457"/>
              <a:gd name="T36" fmla="*/ 218 w 730"/>
              <a:gd name="T37" fmla="*/ 360 h 457"/>
              <a:gd name="T38" fmla="*/ 180 w 730"/>
              <a:gd name="T39" fmla="*/ 350 h 457"/>
              <a:gd name="T40" fmla="*/ 145 w 730"/>
              <a:gd name="T41" fmla="*/ 336 h 457"/>
              <a:gd name="T42" fmla="*/ 114 w 730"/>
              <a:gd name="T43" fmla="*/ 319 h 457"/>
              <a:gd name="T44" fmla="*/ 86 w 730"/>
              <a:gd name="T45" fmla="*/ 299 h 457"/>
              <a:gd name="T46" fmla="*/ 61 w 730"/>
              <a:gd name="T47" fmla="*/ 277 h 457"/>
              <a:gd name="T48" fmla="*/ 41 w 730"/>
              <a:gd name="T49" fmla="*/ 252 h 457"/>
              <a:gd name="T50" fmla="*/ 24 w 730"/>
              <a:gd name="T51" fmla="*/ 227 h 457"/>
              <a:gd name="T52" fmla="*/ 11 w 730"/>
              <a:gd name="T53" fmla="*/ 200 h 457"/>
              <a:gd name="T54" fmla="*/ 4 w 730"/>
              <a:gd name="T55" fmla="*/ 171 h 457"/>
              <a:gd name="T56" fmla="*/ 0 w 730"/>
              <a:gd name="T57" fmla="*/ 142 h 457"/>
              <a:gd name="T58" fmla="*/ 1 w 730"/>
              <a:gd name="T59" fmla="*/ 114 h 457"/>
              <a:gd name="T60" fmla="*/ 8 w 730"/>
              <a:gd name="T61" fmla="*/ 84 h 457"/>
              <a:gd name="T62" fmla="*/ 19 w 730"/>
              <a:gd name="T63" fmla="*/ 55 h 457"/>
              <a:gd name="T64" fmla="*/ 56 w 730"/>
              <a:gd name="T65" fmla="*/ 0 h 457"/>
              <a:gd name="T66" fmla="*/ 45 w 730"/>
              <a:gd name="T67" fmla="*/ 12 h 457"/>
              <a:gd name="T68" fmla="*/ 30 w 730"/>
              <a:gd name="T69" fmla="*/ 36 h 457"/>
              <a:gd name="T70" fmla="*/ 23 w 730"/>
              <a:gd name="T71" fmla="*/ 60 h 457"/>
              <a:gd name="T72" fmla="*/ 25 w 730"/>
              <a:gd name="T73" fmla="*/ 81 h 457"/>
              <a:gd name="T74" fmla="*/ 30 w 730"/>
              <a:gd name="T75" fmla="*/ 91 h 457"/>
              <a:gd name="T76" fmla="*/ 43 w 730"/>
              <a:gd name="T77" fmla="*/ 110 h 457"/>
              <a:gd name="T78" fmla="*/ 63 w 730"/>
              <a:gd name="T79" fmla="*/ 127 h 457"/>
              <a:gd name="T80" fmla="*/ 88 w 730"/>
              <a:gd name="T81" fmla="*/ 144 h 457"/>
              <a:gd name="T82" fmla="*/ 119 w 730"/>
              <a:gd name="T83" fmla="*/ 156 h 457"/>
              <a:gd name="T84" fmla="*/ 136 w 730"/>
              <a:gd name="T85" fmla="*/ 162 h 457"/>
              <a:gd name="T86" fmla="*/ 174 w 730"/>
              <a:gd name="T87" fmla="*/ 174 h 457"/>
              <a:gd name="T88" fmla="*/ 213 w 730"/>
              <a:gd name="T89" fmla="*/ 181 h 457"/>
              <a:gd name="T90" fmla="*/ 255 w 730"/>
              <a:gd name="T91" fmla="*/ 187 h 457"/>
              <a:gd name="T92" fmla="*/ 278 w 730"/>
              <a:gd name="T93" fmla="*/ 190 h 457"/>
              <a:gd name="T94" fmla="*/ 323 w 730"/>
              <a:gd name="T95" fmla="*/ 192 h 457"/>
              <a:gd name="T96" fmla="*/ 366 w 730"/>
              <a:gd name="T97" fmla="*/ 192 h 457"/>
              <a:gd name="T98" fmla="*/ 410 w 730"/>
              <a:gd name="T99" fmla="*/ 190 h 457"/>
              <a:gd name="T100" fmla="*/ 454 w 730"/>
              <a:gd name="T101" fmla="*/ 184 h 457"/>
              <a:gd name="T102" fmla="*/ 453 w 730"/>
              <a:gd name="T103" fmla="*/ 95 h 457"/>
              <a:gd name="T104" fmla="*/ 729 w 730"/>
              <a:gd name="T105" fmla="*/ 277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621605" name="Picture 37" descr="示例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7713" y="2111375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67" name="Picture 38" descr="语法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213" y="836613"/>
            <a:ext cx="1081087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2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2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2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9" grpId="0" animBg="1"/>
      <p:bldP spid="621590" grpId="0" animBg="1"/>
      <p:bldP spid="621591" grpId="0" animBg="1"/>
      <p:bldP spid="621592" grpId="0" animBg="1"/>
      <p:bldP spid="621599" grpId="0" animBg="1"/>
      <p:bldP spid="621600" grpId="0" animBg="1"/>
      <p:bldP spid="621602" grpId="0" animBg="1"/>
      <p:bldP spid="6216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84300" y="0"/>
            <a:ext cx="8229600" cy="128111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表单元素的逐一介绍</a:t>
            </a:r>
          </a:p>
        </p:txBody>
      </p:sp>
      <p:sp>
        <p:nvSpPr>
          <p:cNvPr id="75779" name="Rectangle 4"/>
          <p:cNvSpPr>
            <a:spLocks noChangeArrowheads="1"/>
          </p:cNvSpPr>
          <p:nvPr/>
        </p:nvSpPr>
        <p:spPr bwMode="auto">
          <a:xfrm>
            <a:off x="795338" y="1622425"/>
            <a:ext cx="7737475" cy="1085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>
                <a:ea typeface="黑体" pitchFamily="2" charset="-122"/>
              </a:rPr>
              <a:t>复选框基本语法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000" b="1">
                <a:ea typeface="黑体" pitchFamily="2" charset="-122"/>
              </a:rPr>
              <a:t>&lt;</a:t>
            </a:r>
            <a:r>
              <a:rPr lang="en-US" altLang="zh-CN" sz="2000" b="1">
                <a:solidFill>
                  <a:srgbClr val="0000FF"/>
                </a:solidFill>
                <a:ea typeface="黑体" pitchFamily="2" charset="-122"/>
              </a:rPr>
              <a:t>INPUT</a:t>
            </a:r>
            <a:r>
              <a:rPr lang="en-US" altLang="zh-CN" sz="2000" b="1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lang="en-US" altLang="zh-CN" sz="2000" b="1">
                <a:ea typeface="黑体" pitchFamily="2" charset="-122"/>
              </a:rPr>
              <a:t>type=</a:t>
            </a:r>
            <a:r>
              <a:rPr lang="en-US" altLang="zh-CN" b="1">
                <a:ea typeface="黑体" pitchFamily="2" charset="-122"/>
              </a:rPr>
              <a:t>"</a:t>
            </a:r>
            <a:r>
              <a:rPr lang="en-US" altLang="zh-CN" sz="2000" b="1">
                <a:ea typeface="黑体" pitchFamily="2" charset="-122"/>
              </a:rPr>
              <a:t>checkbox</a:t>
            </a:r>
            <a:r>
              <a:rPr lang="en-US" altLang="zh-CN" b="1">
                <a:ea typeface="黑体" pitchFamily="2" charset="-122"/>
              </a:rPr>
              <a:t>"</a:t>
            </a:r>
            <a:r>
              <a:rPr lang="en-US" altLang="zh-CN" sz="2000" b="1">
                <a:ea typeface="黑体" pitchFamily="2" charset="-122"/>
              </a:rPr>
              <a:t> name="cb2" value="talk"&gt;</a:t>
            </a:r>
          </a:p>
          <a:p>
            <a:pPr marL="742950" lvl="1" indent="-285750">
              <a:spcBef>
                <a:spcPct val="20000"/>
              </a:spcBef>
            </a:pPr>
            <a:endParaRPr lang="en-US" altLang="zh-CN" sz="2000" b="1">
              <a:solidFill>
                <a:srgbClr val="0000FF"/>
              </a:solidFill>
              <a:ea typeface="黑体" pitchFamily="2" charset="-122"/>
            </a:endParaRP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zh-CN" b="1">
              <a:ea typeface="黑体" pitchFamily="2" charset="-122"/>
            </a:endParaRPr>
          </a:p>
          <a:p>
            <a:pPr marL="742950" lvl="1" indent="-285750">
              <a:spcBef>
                <a:spcPct val="20000"/>
              </a:spcBef>
            </a:pPr>
            <a:endParaRPr lang="en-US" altLang="zh-CN" sz="2000" b="1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622613" name="AutoShape 21"/>
          <p:cNvSpPr>
            <a:spLocks noChangeArrowheads="1"/>
          </p:cNvSpPr>
          <p:nvPr/>
        </p:nvSpPr>
        <p:spPr bwMode="auto">
          <a:xfrm>
            <a:off x="3797300" y="1335088"/>
            <a:ext cx="990600" cy="558800"/>
          </a:xfrm>
          <a:prstGeom prst="wedgeRoundRectCallout">
            <a:avLst>
              <a:gd name="adj1" fmla="val -47435"/>
              <a:gd name="adj2" fmla="val 1000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复选框</a:t>
            </a:r>
          </a:p>
        </p:txBody>
      </p:sp>
      <p:sp>
        <p:nvSpPr>
          <p:cNvPr id="622614" name="AutoShape 22"/>
          <p:cNvSpPr>
            <a:spLocks noChangeArrowheads="1"/>
          </p:cNvSpPr>
          <p:nvPr/>
        </p:nvSpPr>
        <p:spPr bwMode="auto">
          <a:xfrm>
            <a:off x="5410200" y="1306513"/>
            <a:ext cx="1296988" cy="558800"/>
          </a:xfrm>
          <a:prstGeom prst="wedgeRoundRectCallout">
            <a:avLst>
              <a:gd name="adj1" fmla="val -41921"/>
              <a:gd name="adj2" fmla="val 10170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复选框名</a:t>
            </a:r>
          </a:p>
        </p:txBody>
      </p:sp>
      <p:sp>
        <p:nvSpPr>
          <p:cNvPr id="622615" name="AutoShape 23"/>
          <p:cNvSpPr>
            <a:spLocks noChangeArrowheads="1"/>
          </p:cNvSpPr>
          <p:nvPr/>
        </p:nvSpPr>
        <p:spPr bwMode="auto">
          <a:xfrm>
            <a:off x="6842125" y="1285875"/>
            <a:ext cx="1295400" cy="558800"/>
          </a:xfrm>
          <a:prstGeom prst="wedgeRoundRectCallout">
            <a:avLst>
              <a:gd name="adj1" fmla="val -41176"/>
              <a:gd name="adj2" fmla="val 10596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复选框值</a:t>
            </a:r>
          </a:p>
        </p:txBody>
      </p:sp>
      <p:sp>
        <p:nvSpPr>
          <p:cNvPr id="622616" name="AutoShape 24"/>
          <p:cNvSpPr>
            <a:spLocks noChangeArrowheads="1"/>
          </p:cNvSpPr>
          <p:nvPr/>
        </p:nvSpPr>
        <p:spPr bwMode="auto">
          <a:xfrm>
            <a:off x="561975" y="2997200"/>
            <a:ext cx="8669338" cy="26019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&lt;FORM name="form4" method="post" action=""&gt;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  ……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    &lt;LABEL&gt;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     &lt;INPUT type="checkbox" name="cb2" value="talk"checked="checked"&gt;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    &lt;/LABEL&gt;</a:t>
            </a:r>
            <a:r>
              <a:rPr lang="zh-CN" altLang="en-US" b="1">
                <a:solidFill>
                  <a:srgbClr val="0000FF"/>
                </a:solidFill>
                <a:ea typeface="黑体" pitchFamily="2" charset="-122"/>
              </a:rPr>
              <a:t>聊天</a:t>
            </a:r>
            <a:r>
              <a:rPr lang="en-US" altLang="zh-CN" b="1">
                <a:ea typeface="黑体" pitchFamily="2" charset="-122"/>
              </a:rPr>
              <a:t>&amp;nbsp;&amp;nbsp;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   ……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&lt;/FORM&gt;</a:t>
            </a:r>
          </a:p>
        </p:txBody>
      </p:sp>
      <p:sp>
        <p:nvSpPr>
          <p:cNvPr id="75784" name="Text Box 28"/>
          <p:cNvSpPr txBox="1">
            <a:spLocks noChangeArrowheads="1"/>
          </p:cNvSpPr>
          <p:nvPr/>
        </p:nvSpPr>
        <p:spPr bwMode="auto">
          <a:xfrm>
            <a:off x="755650" y="5734050"/>
            <a:ext cx="172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itchFamily="2" charset="-122"/>
                <a:hlinkClick r:id="rId4" action="ppaction://hlinkfile"/>
              </a:rPr>
              <a:t>查看源代码</a:t>
            </a:r>
            <a:endParaRPr lang="zh-CN" altLang="en-US" sz="2400" b="1">
              <a:ea typeface="黑体" pitchFamily="2" charset="-122"/>
            </a:endParaRPr>
          </a:p>
        </p:txBody>
      </p:sp>
      <p:pic>
        <p:nvPicPr>
          <p:cNvPr id="622622" name="Picture 3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9338" y="4852988"/>
            <a:ext cx="4176712" cy="1749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22624" name="Rectangle 32"/>
          <p:cNvSpPr>
            <a:spLocks noChangeArrowheads="1"/>
          </p:cNvSpPr>
          <p:nvPr/>
        </p:nvSpPr>
        <p:spPr bwMode="auto">
          <a:xfrm>
            <a:off x="855663" y="3844925"/>
            <a:ext cx="8137525" cy="9366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622625" name="Rectangle 33"/>
          <p:cNvSpPr>
            <a:spLocks noChangeArrowheads="1"/>
          </p:cNvSpPr>
          <p:nvPr/>
        </p:nvSpPr>
        <p:spPr bwMode="auto">
          <a:xfrm>
            <a:off x="6645275" y="5818188"/>
            <a:ext cx="720725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622627" name="Freeform 35"/>
          <p:cNvSpPr>
            <a:spLocks/>
          </p:cNvSpPr>
          <p:nvPr/>
        </p:nvSpPr>
        <p:spPr bwMode="auto">
          <a:xfrm rot="1585515">
            <a:off x="4570413" y="5180013"/>
            <a:ext cx="2235200" cy="328612"/>
          </a:xfrm>
          <a:custGeom>
            <a:avLst/>
            <a:gdLst>
              <a:gd name="T0" fmla="*/ 729 w 730"/>
              <a:gd name="T1" fmla="*/ 277 h 457"/>
              <a:gd name="T2" fmla="*/ 453 w 730"/>
              <a:gd name="T3" fmla="*/ 456 h 457"/>
              <a:gd name="T4" fmla="*/ 454 w 730"/>
              <a:gd name="T5" fmla="*/ 370 h 457"/>
              <a:gd name="T6" fmla="*/ 443 w 730"/>
              <a:gd name="T7" fmla="*/ 370 h 457"/>
              <a:gd name="T8" fmla="*/ 431 w 730"/>
              <a:gd name="T9" fmla="*/ 370 h 457"/>
              <a:gd name="T10" fmla="*/ 420 w 730"/>
              <a:gd name="T11" fmla="*/ 370 h 457"/>
              <a:gd name="T12" fmla="*/ 408 w 730"/>
              <a:gd name="T13" fmla="*/ 370 h 457"/>
              <a:gd name="T14" fmla="*/ 395 w 730"/>
              <a:gd name="T15" fmla="*/ 370 h 457"/>
              <a:gd name="T16" fmla="*/ 384 w 730"/>
              <a:gd name="T17" fmla="*/ 370 h 457"/>
              <a:gd name="T18" fmla="*/ 370 w 730"/>
              <a:gd name="T19" fmla="*/ 370 h 457"/>
              <a:gd name="T20" fmla="*/ 358 w 730"/>
              <a:gd name="T21" fmla="*/ 370 h 457"/>
              <a:gd name="T22" fmla="*/ 345 w 730"/>
              <a:gd name="T23" fmla="*/ 370 h 457"/>
              <a:gd name="T24" fmla="*/ 333 w 730"/>
              <a:gd name="T25" fmla="*/ 370 h 457"/>
              <a:gd name="T26" fmla="*/ 320 w 730"/>
              <a:gd name="T27" fmla="*/ 370 h 457"/>
              <a:gd name="T28" fmla="*/ 308 w 730"/>
              <a:gd name="T29" fmla="*/ 370 h 457"/>
              <a:gd name="T30" fmla="*/ 295 w 730"/>
              <a:gd name="T31" fmla="*/ 369 h 457"/>
              <a:gd name="T32" fmla="*/ 283 w 730"/>
              <a:gd name="T33" fmla="*/ 369 h 457"/>
              <a:gd name="T34" fmla="*/ 259 w 730"/>
              <a:gd name="T35" fmla="*/ 366 h 457"/>
              <a:gd name="T36" fmla="*/ 218 w 730"/>
              <a:gd name="T37" fmla="*/ 360 h 457"/>
              <a:gd name="T38" fmla="*/ 180 w 730"/>
              <a:gd name="T39" fmla="*/ 350 h 457"/>
              <a:gd name="T40" fmla="*/ 145 w 730"/>
              <a:gd name="T41" fmla="*/ 336 h 457"/>
              <a:gd name="T42" fmla="*/ 114 w 730"/>
              <a:gd name="T43" fmla="*/ 319 h 457"/>
              <a:gd name="T44" fmla="*/ 86 w 730"/>
              <a:gd name="T45" fmla="*/ 299 h 457"/>
              <a:gd name="T46" fmla="*/ 61 w 730"/>
              <a:gd name="T47" fmla="*/ 277 h 457"/>
              <a:gd name="T48" fmla="*/ 41 w 730"/>
              <a:gd name="T49" fmla="*/ 252 h 457"/>
              <a:gd name="T50" fmla="*/ 24 w 730"/>
              <a:gd name="T51" fmla="*/ 227 h 457"/>
              <a:gd name="T52" fmla="*/ 11 w 730"/>
              <a:gd name="T53" fmla="*/ 200 h 457"/>
              <a:gd name="T54" fmla="*/ 4 w 730"/>
              <a:gd name="T55" fmla="*/ 171 h 457"/>
              <a:gd name="T56" fmla="*/ 0 w 730"/>
              <a:gd name="T57" fmla="*/ 142 h 457"/>
              <a:gd name="T58" fmla="*/ 1 w 730"/>
              <a:gd name="T59" fmla="*/ 114 h 457"/>
              <a:gd name="T60" fmla="*/ 8 w 730"/>
              <a:gd name="T61" fmla="*/ 84 h 457"/>
              <a:gd name="T62" fmla="*/ 19 w 730"/>
              <a:gd name="T63" fmla="*/ 55 h 457"/>
              <a:gd name="T64" fmla="*/ 56 w 730"/>
              <a:gd name="T65" fmla="*/ 0 h 457"/>
              <a:gd name="T66" fmla="*/ 45 w 730"/>
              <a:gd name="T67" fmla="*/ 12 h 457"/>
              <a:gd name="T68" fmla="*/ 30 w 730"/>
              <a:gd name="T69" fmla="*/ 36 h 457"/>
              <a:gd name="T70" fmla="*/ 23 w 730"/>
              <a:gd name="T71" fmla="*/ 60 h 457"/>
              <a:gd name="T72" fmla="*/ 25 w 730"/>
              <a:gd name="T73" fmla="*/ 81 h 457"/>
              <a:gd name="T74" fmla="*/ 30 w 730"/>
              <a:gd name="T75" fmla="*/ 91 h 457"/>
              <a:gd name="T76" fmla="*/ 43 w 730"/>
              <a:gd name="T77" fmla="*/ 110 h 457"/>
              <a:gd name="T78" fmla="*/ 63 w 730"/>
              <a:gd name="T79" fmla="*/ 127 h 457"/>
              <a:gd name="T80" fmla="*/ 88 w 730"/>
              <a:gd name="T81" fmla="*/ 144 h 457"/>
              <a:gd name="T82" fmla="*/ 119 w 730"/>
              <a:gd name="T83" fmla="*/ 156 h 457"/>
              <a:gd name="T84" fmla="*/ 136 w 730"/>
              <a:gd name="T85" fmla="*/ 162 h 457"/>
              <a:gd name="T86" fmla="*/ 174 w 730"/>
              <a:gd name="T87" fmla="*/ 174 h 457"/>
              <a:gd name="T88" fmla="*/ 213 w 730"/>
              <a:gd name="T89" fmla="*/ 181 h 457"/>
              <a:gd name="T90" fmla="*/ 255 w 730"/>
              <a:gd name="T91" fmla="*/ 187 h 457"/>
              <a:gd name="T92" fmla="*/ 278 w 730"/>
              <a:gd name="T93" fmla="*/ 190 h 457"/>
              <a:gd name="T94" fmla="*/ 323 w 730"/>
              <a:gd name="T95" fmla="*/ 192 h 457"/>
              <a:gd name="T96" fmla="*/ 366 w 730"/>
              <a:gd name="T97" fmla="*/ 192 h 457"/>
              <a:gd name="T98" fmla="*/ 410 w 730"/>
              <a:gd name="T99" fmla="*/ 190 h 457"/>
              <a:gd name="T100" fmla="*/ 454 w 730"/>
              <a:gd name="T101" fmla="*/ 184 h 457"/>
              <a:gd name="T102" fmla="*/ 453 w 730"/>
              <a:gd name="T103" fmla="*/ 95 h 457"/>
              <a:gd name="T104" fmla="*/ 729 w 730"/>
              <a:gd name="T105" fmla="*/ 277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22621" name="AutoShape 29"/>
          <p:cNvSpPr>
            <a:spLocks noChangeArrowheads="1"/>
          </p:cNvSpPr>
          <p:nvPr/>
        </p:nvSpPr>
        <p:spPr bwMode="auto">
          <a:xfrm>
            <a:off x="7235825" y="2852738"/>
            <a:ext cx="1441450" cy="971550"/>
          </a:xfrm>
          <a:prstGeom prst="wedgeRoundRectCallout">
            <a:avLst>
              <a:gd name="adj1" fmla="val -46144"/>
              <a:gd name="adj2" fmla="val 9182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设置此复选框被选中</a:t>
            </a:r>
          </a:p>
        </p:txBody>
      </p:sp>
      <p:pic>
        <p:nvPicPr>
          <p:cNvPr id="622628" name="Picture 36" descr="示例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4213" y="2133600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91" name="Picture 37" descr="语法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1188" y="819150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2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2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2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2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2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13" grpId="0" animBg="1"/>
      <p:bldP spid="622614" grpId="0" animBg="1"/>
      <p:bldP spid="622615" grpId="0" animBg="1"/>
      <p:bldP spid="622616" grpId="0" animBg="1"/>
      <p:bldP spid="622624" grpId="0" animBg="1"/>
      <p:bldP spid="622625" grpId="0" animBg="1"/>
      <p:bldP spid="622627" grpId="0" animBg="1"/>
      <p:bldP spid="6226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49" descr="语法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150" y="765175"/>
            <a:ext cx="1081088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3667" name="Rectangle 51"/>
          <p:cNvSpPr>
            <a:spLocks noChangeArrowheads="1"/>
          </p:cNvSpPr>
          <p:nvPr/>
        </p:nvSpPr>
        <p:spPr bwMode="auto">
          <a:xfrm>
            <a:off x="539750" y="1604963"/>
            <a:ext cx="7920038" cy="7445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sz="2400" b="1">
                <a:ea typeface="黑体" pitchFamily="2" charset="-122"/>
              </a:rPr>
              <a:t>列表框基本语法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endParaRPr lang="zh-CN" altLang="en-US" sz="2000" b="1">
              <a:ea typeface="黑体" pitchFamily="2" charset="-122"/>
            </a:endParaRPr>
          </a:p>
          <a:p>
            <a:pPr marL="742950" lvl="1" indent="-285750">
              <a:spcBef>
                <a:spcPct val="20000"/>
              </a:spcBef>
            </a:pPr>
            <a:endParaRPr lang="en-US" altLang="zh-CN" sz="2000" b="1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623668" name="AutoShape 52"/>
          <p:cNvSpPr>
            <a:spLocks noChangeArrowheads="1"/>
          </p:cNvSpPr>
          <p:nvPr/>
        </p:nvSpPr>
        <p:spPr bwMode="auto">
          <a:xfrm>
            <a:off x="604838" y="2343150"/>
            <a:ext cx="7367587" cy="2749550"/>
          </a:xfrm>
          <a:prstGeom prst="roundRect">
            <a:avLst>
              <a:gd name="adj" fmla="val 759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&lt;select</a:t>
            </a:r>
            <a:r>
              <a:rPr lang="en-US" altLang="zh-CN" b="1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lang="en-US" altLang="zh-CN" b="1">
                <a:ea typeface="黑体" pitchFamily="2" charset="-122"/>
              </a:rPr>
              <a:t>name="</a:t>
            </a:r>
            <a:r>
              <a:rPr lang="zh-CN" altLang="en-US" b="1">
                <a:ea typeface="黑体" pitchFamily="2" charset="-122"/>
              </a:rPr>
              <a:t>指定列表名称</a:t>
            </a:r>
            <a:r>
              <a:rPr lang="en-US" altLang="zh-CN" b="1">
                <a:ea typeface="黑体" pitchFamily="2" charset="-122"/>
              </a:rPr>
              <a:t>"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size=</a:t>
            </a:r>
            <a:r>
              <a:rPr lang="en-US" altLang="zh-CN" b="1">
                <a:ea typeface="黑体" pitchFamily="2" charset="-122"/>
              </a:rPr>
              <a:t>"</a:t>
            </a:r>
            <a:r>
              <a:rPr lang="zh-CN" altLang="en-US" b="1">
                <a:solidFill>
                  <a:srgbClr val="0000FF"/>
                </a:solidFill>
                <a:ea typeface="黑体" pitchFamily="2" charset="-122"/>
              </a:rPr>
              <a:t>行数</a:t>
            </a:r>
            <a:r>
              <a:rPr lang="en-US" altLang="zh-CN" b="1">
                <a:ea typeface="黑体" pitchFamily="2" charset="-122"/>
              </a:rPr>
              <a:t>"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&gt;</a:t>
            </a:r>
            <a:br>
              <a:rPr lang="en-US" altLang="zh-CN" b="1">
                <a:solidFill>
                  <a:srgbClr val="0000FF"/>
                </a:solidFill>
                <a:ea typeface="黑体" pitchFamily="2" charset="-122"/>
              </a:rPr>
            </a:b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&lt;option</a:t>
            </a:r>
            <a:r>
              <a:rPr lang="en-US" altLang="zh-CN" b="1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lang="en-US" altLang="zh-CN" b="1">
                <a:ea typeface="黑体" pitchFamily="2" charset="-122"/>
              </a:rPr>
              <a:t>value="</a:t>
            </a:r>
            <a:r>
              <a:rPr lang="zh-CN" altLang="en-US" b="1">
                <a:ea typeface="黑体" pitchFamily="2" charset="-122"/>
              </a:rPr>
              <a:t>可选项的值</a:t>
            </a:r>
            <a:r>
              <a:rPr lang="en-US" altLang="zh-CN" b="1">
                <a:ea typeface="黑体" pitchFamily="2" charset="-122"/>
              </a:rPr>
              <a:t>"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selected&gt;…&lt;/option&gt;</a:t>
            </a:r>
          </a:p>
          <a:p>
            <a:pPr lvl="1">
              <a:spcBef>
                <a:spcPct val="20000"/>
              </a:spcBef>
            </a:pP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&lt;option</a:t>
            </a:r>
            <a:r>
              <a:rPr lang="en-US" altLang="zh-CN" b="1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lang="en-US" altLang="zh-CN" b="1">
                <a:ea typeface="黑体" pitchFamily="2" charset="-122"/>
              </a:rPr>
              <a:t>value="</a:t>
            </a:r>
            <a:r>
              <a:rPr lang="zh-CN" altLang="en-US" b="1">
                <a:ea typeface="黑体" pitchFamily="2" charset="-122"/>
              </a:rPr>
              <a:t>可选项的值</a:t>
            </a:r>
            <a:r>
              <a:rPr lang="en-US" altLang="zh-CN" b="1">
                <a:ea typeface="黑体" pitchFamily="2" charset="-122"/>
              </a:rPr>
              <a:t>"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&gt; …&lt;/option&gt;</a:t>
            </a:r>
          </a:p>
          <a:p>
            <a:pPr lvl="1"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  ……</a:t>
            </a:r>
          </a:p>
          <a:p>
            <a:pPr lvl="1">
              <a:spcBef>
                <a:spcPct val="20000"/>
              </a:spcBef>
            </a:pP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&lt;/select&gt;</a:t>
            </a:r>
            <a:r>
              <a:rPr lang="en-US" altLang="zh-CN" b="1">
                <a:solidFill>
                  <a:srgbClr val="FF0000"/>
                </a:solidFill>
                <a:ea typeface="黑体" pitchFamily="2" charset="-122"/>
              </a:rPr>
              <a:t> </a:t>
            </a:r>
          </a:p>
          <a:p>
            <a:pPr lvl="1">
              <a:spcBef>
                <a:spcPct val="20000"/>
              </a:spcBef>
            </a:pPr>
            <a:r>
              <a:rPr lang="zh-CN" altLang="en-US" b="1">
                <a:ea typeface="黑体" pitchFamily="2" charset="-122"/>
              </a:rPr>
              <a:t>说明： </a:t>
            </a:r>
          </a:p>
          <a:p>
            <a:pPr lvl="1">
              <a:spcBef>
                <a:spcPct val="20000"/>
              </a:spcBef>
            </a:pPr>
            <a:r>
              <a:rPr lang="zh-CN" altLang="en-US" b="1">
                <a:ea typeface="黑体" pitchFamily="2" charset="-122"/>
              </a:rPr>
              <a:t>       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size</a:t>
            </a:r>
            <a:r>
              <a:rPr lang="zh-CN" altLang="en-US" b="1">
                <a:ea typeface="黑体" pitchFamily="2" charset="-122"/>
              </a:rPr>
              <a:t>确定列表中可同时看到的行数。	     </a:t>
            </a:r>
          </a:p>
          <a:p>
            <a:pPr lvl="1">
              <a:spcBef>
                <a:spcPct val="20000"/>
              </a:spcBef>
            </a:pPr>
            <a:r>
              <a:rPr lang="zh-CN" altLang="en-US" b="1">
                <a:ea typeface="黑体" pitchFamily="2" charset="-122"/>
              </a:rPr>
              <a:t>       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selected</a:t>
            </a:r>
            <a:r>
              <a:rPr lang="zh-CN" altLang="en-US" b="1">
                <a:ea typeface="黑体" pitchFamily="2" charset="-122"/>
              </a:rPr>
              <a:t>默认被选中的可选项。</a:t>
            </a: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35100" y="0"/>
            <a:ext cx="8229600" cy="128111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表单元素的逐一介绍</a:t>
            </a:r>
          </a:p>
        </p:txBody>
      </p:sp>
      <p:sp>
        <p:nvSpPr>
          <p:cNvPr id="76806" name="Text Box 21"/>
          <p:cNvSpPr txBox="1">
            <a:spLocks noChangeArrowheads="1"/>
          </p:cNvSpPr>
          <p:nvPr/>
        </p:nvSpPr>
        <p:spPr bwMode="auto">
          <a:xfrm>
            <a:off x="2700338" y="1087438"/>
            <a:ext cx="23034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itchFamily="2" charset="-122"/>
                <a:hlinkClick r:id="rId5" action="ppaction://hlinkfile"/>
              </a:rPr>
              <a:t>查看源代码</a:t>
            </a:r>
            <a:endParaRPr lang="zh-CN" altLang="en-US" sz="2400" b="1">
              <a:ea typeface="黑体" pitchFamily="2" charset="-122"/>
            </a:endParaRPr>
          </a:p>
        </p:txBody>
      </p:sp>
      <p:pic>
        <p:nvPicPr>
          <p:cNvPr id="623663" name="Picture 47" descr="示例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2788" y="765175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3677" name="AutoShape 61"/>
          <p:cNvSpPr>
            <a:spLocks noChangeArrowheads="1"/>
          </p:cNvSpPr>
          <p:nvPr/>
        </p:nvSpPr>
        <p:spPr bwMode="auto">
          <a:xfrm>
            <a:off x="590550" y="1700213"/>
            <a:ext cx="8553450" cy="4232275"/>
          </a:xfrm>
          <a:prstGeom prst="roundRect">
            <a:avLst>
              <a:gd name="adj" fmla="val 9245"/>
            </a:avLst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ea typeface="黑体" pitchFamily="2" charset="-122"/>
              </a:rPr>
              <a:t>出生日期：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&lt;INPUT name="byear" value="yyyy" size=4 maxlength=4 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&amp;nbsp;</a:t>
            </a:r>
            <a:r>
              <a:rPr lang="zh-CN" altLang="en-US" b="1">
                <a:ea typeface="黑体" pitchFamily="2" charset="-122"/>
              </a:rPr>
              <a:t>年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&lt;SELECT name="bmon"&gt;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 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&lt;OPTION value=" " selected&gt;[</a:t>
            </a:r>
            <a:r>
              <a:rPr lang="zh-CN" altLang="en-US" b="1">
                <a:solidFill>
                  <a:srgbClr val="0000FF"/>
                </a:solidFill>
                <a:ea typeface="黑体" pitchFamily="2" charset="-122"/>
              </a:rPr>
              <a:t>选择月份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] &lt;/OPTION&gt;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  &lt;OPTION value=0&gt;</a:t>
            </a:r>
            <a:r>
              <a:rPr lang="zh-CN" altLang="en-US" b="1">
                <a:ea typeface="黑体" pitchFamily="2" charset="-122"/>
              </a:rPr>
              <a:t>一月</a:t>
            </a:r>
            <a:r>
              <a:rPr lang="en-US" altLang="zh-CN" b="1">
                <a:ea typeface="黑体" pitchFamily="2" charset="-122"/>
              </a:rPr>
              <a:t>&lt;/OPTION&gt;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  &lt;OPTION value=1&gt;</a:t>
            </a:r>
            <a:r>
              <a:rPr lang="zh-CN" altLang="en-US" b="1">
                <a:ea typeface="黑体" pitchFamily="2" charset="-122"/>
              </a:rPr>
              <a:t>二月</a:t>
            </a:r>
            <a:r>
              <a:rPr lang="en-US" altLang="zh-CN" b="1">
                <a:ea typeface="黑体" pitchFamily="2" charset="-122"/>
              </a:rPr>
              <a:t>&lt;/OPTION&gt;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   ……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&lt;/SELECT&gt;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</a:t>
            </a:r>
            <a:r>
              <a:rPr lang="zh-CN" altLang="en-US" b="1">
                <a:ea typeface="黑体" pitchFamily="2" charset="-122"/>
              </a:rPr>
              <a:t>月</a:t>
            </a:r>
            <a:r>
              <a:rPr lang="en-US" altLang="zh-CN" b="1">
                <a:ea typeface="黑体" pitchFamily="2" charset="-122"/>
              </a:rPr>
              <a:t>&amp;nbsp;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&lt;INPUT name="bday" value="dd" size=2 maxlength=2 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</a:t>
            </a:r>
            <a:r>
              <a:rPr lang="zh-CN" altLang="en-US" b="1">
                <a:ea typeface="黑体" pitchFamily="2" charset="-122"/>
              </a:rPr>
              <a:t>日</a:t>
            </a:r>
            <a:r>
              <a:rPr lang="zh-CN" altLang="en-US">
                <a:ea typeface="黑体" pitchFamily="2" charset="-122"/>
              </a:rPr>
              <a:t> </a:t>
            </a:r>
          </a:p>
        </p:txBody>
      </p:sp>
      <p:sp>
        <p:nvSpPr>
          <p:cNvPr id="623678" name="Rectangle 62"/>
          <p:cNvSpPr>
            <a:spLocks noChangeArrowheads="1"/>
          </p:cNvSpPr>
          <p:nvPr/>
        </p:nvSpPr>
        <p:spPr bwMode="auto">
          <a:xfrm>
            <a:off x="755650" y="2236788"/>
            <a:ext cx="6553200" cy="2873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623679" name="Rectangle 63"/>
          <p:cNvSpPr>
            <a:spLocks noChangeArrowheads="1"/>
          </p:cNvSpPr>
          <p:nvPr/>
        </p:nvSpPr>
        <p:spPr bwMode="auto">
          <a:xfrm>
            <a:off x="841375" y="3213100"/>
            <a:ext cx="5689600" cy="2159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pic>
        <p:nvPicPr>
          <p:cNvPr id="623643" name="Picture 2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00563" y="3500438"/>
            <a:ext cx="4392612" cy="169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23681" name="AutoShape 65"/>
          <p:cNvSpPr>
            <a:spLocks noChangeArrowheads="1"/>
          </p:cNvSpPr>
          <p:nvPr/>
        </p:nvSpPr>
        <p:spPr bwMode="auto">
          <a:xfrm>
            <a:off x="6481763" y="1092200"/>
            <a:ext cx="2305050" cy="765175"/>
          </a:xfrm>
          <a:prstGeom prst="wedgeRoundRectCallout">
            <a:avLst>
              <a:gd name="adj1" fmla="val -49722"/>
              <a:gd name="adj2" fmla="val 9688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设置此输入框最多只能输入四个符号</a:t>
            </a:r>
          </a:p>
        </p:txBody>
      </p:sp>
      <p:sp>
        <p:nvSpPr>
          <p:cNvPr id="623682" name="AutoShape 66"/>
          <p:cNvSpPr>
            <a:spLocks noChangeArrowheads="1"/>
          </p:cNvSpPr>
          <p:nvPr/>
        </p:nvSpPr>
        <p:spPr bwMode="auto">
          <a:xfrm>
            <a:off x="6659563" y="2420938"/>
            <a:ext cx="2160587" cy="765175"/>
          </a:xfrm>
          <a:prstGeom prst="wedgeRoundRectCallout">
            <a:avLst>
              <a:gd name="adj1" fmla="val -77556"/>
              <a:gd name="adj2" fmla="val 6141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设置“</a:t>
            </a:r>
            <a:r>
              <a:rPr lang="en-US" altLang="zh-CN" b="1">
                <a:ea typeface="黑体" pitchFamily="2" charset="-122"/>
              </a:rPr>
              <a:t>[</a:t>
            </a:r>
            <a:r>
              <a:rPr lang="zh-CN" altLang="en-US" b="1">
                <a:ea typeface="黑体" pitchFamily="2" charset="-122"/>
              </a:rPr>
              <a:t>选择月份</a:t>
            </a:r>
            <a:r>
              <a:rPr lang="en-US" altLang="zh-CN" b="1">
                <a:ea typeface="黑体" pitchFamily="2" charset="-122"/>
              </a:rPr>
              <a:t>]”</a:t>
            </a:r>
            <a:r>
              <a:rPr lang="zh-CN" altLang="en-US" b="1">
                <a:ea typeface="黑体" pitchFamily="2" charset="-122"/>
              </a:rPr>
              <a:t>选项默认被选中</a:t>
            </a:r>
          </a:p>
        </p:txBody>
      </p:sp>
      <p:sp>
        <p:nvSpPr>
          <p:cNvPr id="623683" name="Freeform 67"/>
          <p:cNvSpPr>
            <a:spLocks/>
          </p:cNvSpPr>
          <p:nvPr/>
        </p:nvSpPr>
        <p:spPr bwMode="auto">
          <a:xfrm rot="4217132">
            <a:off x="4663282" y="3366293"/>
            <a:ext cx="2089150" cy="328613"/>
          </a:xfrm>
          <a:custGeom>
            <a:avLst/>
            <a:gdLst>
              <a:gd name="T0" fmla="*/ 729 w 730"/>
              <a:gd name="T1" fmla="*/ 277 h 457"/>
              <a:gd name="T2" fmla="*/ 453 w 730"/>
              <a:gd name="T3" fmla="*/ 456 h 457"/>
              <a:gd name="T4" fmla="*/ 454 w 730"/>
              <a:gd name="T5" fmla="*/ 370 h 457"/>
              <a:gd name="T6" fmla="*/ 443 w 730"/>
              <a:gd name="T7" fmla="*/ 370 h 457"/>
              <a:gd name="T8" fmla="*/ 431 w 730"/>
              <a:gd name="T9" fmla="*/ 370 h 457"/>
              <a:gd name="T10" fmla="*/ 420 w 730"/>
              <a:gd name="T11" fmla="*/ 370 h 457"/>
              <a:gd name="T12" fmla="*/ 408 w 730"/>
              <a:gd name="T13" fmla="*/ 370 h 457"/>
              <a:gd name="T14" fmla="*/ 395 w 730"/>
              <a:gd name="T15" fmla="*/ 370 h 457"/>
              <a:gd name="T16" fmla="*/ 384 w 730"/>
              <a:gd name="T17" fmla="*/ 370 h 457"/>
              <a:gd name="T18" fmla="*/ 370 w 730"/>
              <a:gd name="T19" fmla="*/ 370 h 457"/>
              <a:gd name="T20" fmla="*/ 358 w 730"/>
              <a:gd name="T21" fmla="*/ 370 h 457"/>
              <a:gd name="T22" fmla="*/ 345 w 730"/>
              <a:gd name="T23" fmla="*/ 370 h 457"/>
              <a:gd name="T24" fmla="*/ 333 w 730"/>
              <a:gd name="T25" fmla="*/ 370 h 457"/>
              <a:gd name="T26" fmla="*/ 320 w 730"/>
              <a:gd name="T27" fmla="*/ 370 h 457"/>
              <a:gd name="T28" fmla="*/ 308 w 730"/>
              <a:gd name="T29" fmla="*/ 370 h 457"/>
              <a:gd name="T30" fmla="*/ 295 w 730"/>
              <a:gd name="T31" fmla="*/ 369 h 457"/>
              <a:gd name="T32" fmla="*/ 283 w 730"/>
              <a:gd name="T33" fmla="*/ 369 h 457"/>
              <a:gd name="T34" fmla="*/ 259 w 730"/>
              <a:gd name="T35" fmla="*/ 366 h 457"/>
              <a:gd name="T36" fmla="*/ 218 w 730"/>
              <a:gd name="T37" fmla="*/ 360 h 457"/>
              <a:gd name="T38" fmla="*/ 180 w 730"/>
              <a:gd name="T39" fmla="*/ 350 h 457"/>
              <a:gd name="T40" fmla="*/ 145 w 730"/>
              <a:gd name="T41" fmla="*/ 336 h 457"/>
              <a:gd name="T42" fmla="*/ 114 w 730"/>
              <a:gd name="T43" fmla="*/ 319 h 457"/>
              <a:gd name="T44" fmla="*/ 86 w 730"/>
              <a:gd name="T45" fmla="*/ 299 h 457"/>
              <a:gd name="T46" fmla="*/ 61 w 730"/>
              <a:gd name="T47" fmla="*/ 277 h 457"/>
              <a:gd name="T48" fmla="*/ 41 w 730"/>
              <a:gd name="T49" fmla="*/ 252 h 457"/>
              <a:gd name="T50" fmla="*/ 24 w 730"/>
              <a:gd name="T51" fmla="*/ 227 h 457"/>
              <a:gd name="T52" fmla="*/ 11 w 730"/>
              <a:gd name="T53" fmla="*/ 200 h 457"/>
              <a:gd name="T54" fmla="*/ 4 w 730"/>
              <a:gd name="T55" fmla="*/ 171 h 457"/>
              <a:gd name="T56" fmla="*/ 0 w 730"/>
              <a:gd name="T57" fmla="*/ 142 h 457"/>
              <a:gd name="T58" fmla="*/ 1 w 730"/>
              <a:gd name="T59" fmla="*/ 114 h 457"/>
              <a:gd name="T60" fmla="*/ 8 w 730"/>
              <a:gd name="T61" fmla="*/ 84 h 457"/>
              <a:gd name="T62" fmla="*/ 19 w 730"/>
              <a:gd name="T63" fmla="*/ 55 h 457"/>
              <a:gd name="T64" fmla="*/ 56 w 730"/>
              <a:gd name="T65" fmla="*/ 0 h 457"/>
              <a:gd name="T66" fmla="*/ 45 w 730"/>
              <a:gd name="T67" fmla="*/ 12 h 457"/>
              <a:gd name="T68" fmla="*/ 30 w 730"/>
              <a:gd name="T69" fmla="*/ 36 h 457"/>
              <a:gd name="T70" fmla="*/ 23 w 730"/>
              <a:gd name="T71" fmla="*/ 60 h 457"/>
              <a:gd name="T72" fmla="*/ 25 w 730"/>
              <a:gd name="T73" fmla="*/ 81 h 457"/>
              <a:gd name="T74" fmla="*/ 30 w 730"/>
              <a:gd name="T75" fmla="*/ 91 h 457"/>
              <a:gd name="T76" fmla="*/ 43 w 730"/>
              <a:gd name="T77" fmla="*/ 110 h 457"/>
              <a:gd name="T78" fmla="*/ 63 w 730"/>
              <a:gd name="T79" fmla="*/ 127 h 457"/>
              <a:gd name="T80" fmla="*/ 88 w 730"/>
              <a:gd name="T81" fmla="*/ 144 h 457"/>
              <a:gd name="T82" fmla="*/ 119 w 730"/>
              <a:gd name="T83" fmla="*/ 156 h 457"/>
              <a:gd name="T84" fmla="*/ 136 w 730"/>
              <a:gd name="T85" fmla="*/ 162 h 457"/>
              <a:gd name="T86" fmla="*/ 174 w 730"/>
              <a:gd name="T87" fmla="*/ 174 h 457"/>
              <a:gd name="T88" fmla="*/ 213 w 730"/>
              <a:gd name="T89" fmla="*/ 181 h 457"/>
              <a:gd name="T90" fmla="*/ 255 w 730"/>
              <a:gd name="T91" fmla="*/ 187 h 457"/>
              <a:gd name="T92" fmla="*/ 278 w 730"/>
              <a:gd name="T93" fmla="*/ 190 h 457"/>
              <a:gd name="T94" fmla="*/ 323 w 730"/>
              <a:gd name="T95" fmla="*/ 192 h 457"/>
              <a:gd name="T96" fmla="*/ 366 w 730"/>
              <a:gd name="T97" fmla="*/ 192 h 457"/>
              <a:gd name="T98" fmla="*/ 410 w 730"/>
              <a:gd name="T99" fmla="*/ 190 h 457"/>
              <a:gd name="T100" fmla="*/ 454 w 730"/>
              <a:gd name="T101" fmla="*/ 184 h 457"/>
              <a:gd name="T102" fmla="*/ 453 w 730"/>
              <a:gd name="T103" fmla="*/ 95 h 457"/>
              <a:gd name="T104" fmla="*/ 729 w 730"/>
              <a:gd name="T105" fmla="*/ 277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23684" name="AutoShape 68"/>
          <p:cNvSpPr>
            <a:spLocks noChangeArrowheads="1"/>
          </p:cNvSpPr>
          <p:nvPr/>
        </p:nvSpPr>
        <p:spPr bwMode="auto">
          <a:xfrm rot="3535277">
            <a:off x="6155531" y="3861594"/>
            <a:ext cx="1093788" cy="228600"/>
          </a:xfrm>
          <a:prstGeom prst="rightArrow">
            <a:avLst>
              <a:gd name="adj1" fmla="val 50000"/>
              <a:gd name="adj2" fmla="val 119618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623680" name="Rectangle 64"/>
          <p:cNvSpPr>
            <a:spLocks noChangeArrowheads="1"/>
          </p:cNvSpPr>
          <p:nvPr/>
        </p:nvSpPr>
        <p:spPr bwMode="auto">
          <a:xfrm>
            <a:off x="6488113" y="4465638"/>
            <a:ext cx="1081087" cy="3444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623647" name="Rectangle 31"/>
          <p:cNvSpPr>
            <a:spLocks noChangeArrowheads="1"/>
          </p:cNvSpPr>
          <p:nvPr/>
        </p:nvSpPr>
        <p:spPr bwMode="auto">
          <a:xfrm>
            <a:off x="5580063" y="4508500"/>
            <a:ext cx="576262" cy="2889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2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3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3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2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62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2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62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2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67" grpId="0" animBg="1"/>
      <p:bldP spid="623668" grpId="0" animBg="1"/>
      <p:bldP spid="623677" grpId="0" animBg="1"/>
      <p:bldP spid="623678" grpId="0" animBg="1"/>
      <p:bldP spid="623679" grpId="0" animBg="1"/>
      <p:bldP spid="623681" grpId="0" animBg="1"/>
      <p:bldP spid="623682" grpId="0" animBg="1"/>
      <p:bldP spid="623683" grpId="0" animBg="1"/>
      <p:bldP spid="623684" grpId="0" animBg="1"/>
      <p:bldP spid="623680" grpId="0" animBg="1"/>
      <p:bldP spid="6236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-76200"/>
            <a:ext cx="8229600" cy="1281113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chemeClr val="tx1"/>
                </a:solidFill>
                <a:latin typeface="Microsoft YaHei UI"/>
                <a:ea typeface="Microsoft YaHei UI"/>
              </a:rPr>
              <a:t>表单元素的逐一介绍</a:t>
            </a: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795338" y="1651000"/>
            <a:ext cx="7920037" cy="4525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>
                <a:ea typeface="黑体" pitchFamily="2" charset="-122"/>
              </a:rPr>
              <a:t>按钮基本语法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000" b="1">
                <a:ea typeface="黑体" pitchFamily="2" charset="-122"/>
              </a:rPr>
              <a:t>&lt;</a:t>
            </a:r>
            <a:r>
              <a:rPr lang="en-US" altLang="zh-CN" sz="2000" b="1">
                <a:solidFill>
                  <a:srgbClr val="0000FF"/>
                </a:solidFill>
                <a:ea typeface="黑体" pitchFamily="2" charset="-122"/>
              </a:rPr>
              <a:t>INPUT</a:t>
            </a:r>
            <a:r>
              <a:rPr lang="en-US" altLang="zh-CN" sz="2000" b="1">
                <a:ea typeface="黑体" pitchFamily="2" charset="-122"/>
              </a:rPr>
              <a:t> type="reset" name="Reset" value=" </a:t>
            </a:r>
            <a:r>
              <a:rPr lang="zh-CN" altLang="en-US" sz="2000" b="1">
                <a:ea typeface="黑体" pitchFamily="2" charset="-122"/>
              </a:rPr>
              <a:t>重填 </a:t>
            </a:r>
            <a:r>
              <a:rPr lang="en-US" altLang="zh-CN" sz="2000" b="1">
                <a:ea typeface="黑体" pitchFamily="2" charset="-122"/>
              </a:rPr>
              <a:t>"&gt;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zh-CN" sz="2000" b="1">
              <a:solidFill>
                <a:srgbClr val="0000FF"/>
              </a:solidFill>
              <a:ea typeface="黑体" pitchFamily="2" charset="-122"/>
            </a:endParaRPr>
          </a:p>
          <a:p>
            <a:pPr marL="742950" lvl="1" indent="-285750">
              <a:spcBef>
                <a:spcPct val="20000"/>
              </a:spcBef>
            </a:pPr>
            <a:endParaRPr lang="en-US" altLang="zh-CN" sz="2000" b="1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624667" name="AutoShape 27"/>
          <p:cNvSpPr>
            <a:spLocks noChangeArrowheads="1"/>
          </p:cNvSpPr>
          <p:nvPr/>
        </p:nvSpPr>
        <p:spPr bwMode="auto">
          <a:xfrm>
            <a:off x="5092700" y="1314450"/>
            <a:ext cx="1296988" cy="614363"/>
          </a:xfrm>
          <a:prstGeom prst="wedgeRoundRectCallout">
            <a:avLst>
              <a:gd name="adj1" fmla="val -45963"/>
              <a:gd name="adj2" fmla="val 9108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按钮名称</a:t>
            </a:r>
          </a:p>
        </p:txBody>
      </p:sp>
      <p:sp>
        <p:nvSpPr>
          <p:cNvPr id="624668" name="AutoShape 28"/>
          <p:cNvSpPr>
            <a:spLocks noChangeArrowheads="1"/>
          </p:cNvSpPr>
          <p:nvPr/>
        </p:nvSpPr>
        <p:spPr bwMode="auto">
          <a:xfrm>
            <a:off x="2771775" y="815975"/>
            <a:ext cx="2160588" cy="909638"/>
          </a:xfrm>
          <a:prstGeom prst="wedgeRoundRectCallout">
            <a:avLst>
              <a:gd name="adj1" fmla="val -43093"/>
              <a:gd name="adj2" fmla="val 10026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按钮类型可为</a:t>
            </a:r>
            <a:r>
              <a:rPr lang="en-US" altLang="zh-CN" b="1">
                <a:ea typeface="黑体" pitchFamily="2" charset="-122"/>
              </a:rPr>
              <a:t>button</a:t>
            </a:r>
            <a:r>
              <a:rPr lang="zh-CN" altLang="en-US" b="1">
                <a:ea typeface="黑体" pitchFamily="2" charset="-122"/>
              </a:rPr>
              <a:t>、</a:t>
            </a:r>
            <a:r>
              <a:rPr lang="en-US" altLang="zh-CN" b="1">
                <a:ea typeface="黑体" pitchFamily="2" charset="-122"/>
              </a:rPr>
              <a:t>submit</a:t>
            </a:r>
          </a:p>
        </p:txBody>
      </p:sp>
      <p:sp>
        <p:nvSpPr>
          <p:cNvPr id="624671" name="AutoShape 31"/>
          <p:cNvSpPr>
            <a:spLocks noChangeArrowheads="1"/>
          </p:cNvSpPr>
          <p:nvPr/>
        </p:nvSpPr>
        <p:spPr bwMode="auto">
          <a:xfrm>
            <a:off x="6516688" y="1196975"/>
            <a:ext cx="1785937" cy="614363"/>
          </a:xfrm>
          <a:prstGeom prst="wedgeRoundRectCallout">
            <a:avLst>
              <a:gd name="adj1" fmla="val -45111"/>
              <a:gd name="adj2" fmla="val 10038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按钮上的显示文字</a:t>
            </a:r>
          </a:p>
        </p:txBody>
      </p:sp>
      <p:sp>
        <p:nvSpPr>
          <p:cNvPr id="624675" name="AutoShape 35"/>
          <p:cNvSpPr>
            <a:spLocks noChangeArrowheads="1"/>
          </p:cNvSpPr>
          <p:nvPr/>
        </p:nvSpPr>
        <p:spPr bwMode="auto">
          <a:xfrm>
            <a:off x="696913" y="2911475"/>
            <a:ext cx="8343900" cy="223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&lt;FORM name="form6" method="post" action=""&gt;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&lt;P&gt;    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&lt;INPUT type="reset" name="Reset" value=" </a:t>
            </a:r>
            <a:r>
              <a:rPr lang="zh-CN" altLang="en-US" b="1">
                <a:solidFill>
                  <a:srgbClr val="0000FF"/>
                </a:solidFill>
                <a:ea typeface="黑体" pitchFamily="2" charset="-122"/>
              </a:rPr>
              <a:t>重填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"</a:t>
            </a:r>
            <a:r>
              <a:rPr lang="en-US" altLang="zh-CN" b="1">
                <a:ea typeface="黑体" pitchFamily="2" charset="-122"/>
              </a:rPr>
              <a:t>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	……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         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 &lt;INPUT  type="button" name="cancel" value="</a:t>
            </a:r>
            <a:r>
              <a:rPr lang="zh-CN" altLang="en-US" b="1">
                <a:solidFill>
                  <a:srgbClr val="0000FF"/>
                </a:solidFill>
                <a:ea typeface="黑体" pitchFamily="2" charset="-122"/>
              </a:rPr>
              <a:t>取消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"</a:t>
            </a:r>
            <a:r>
              <a:rPr lang="en-US" altLang="zh-CN" b="1">
                <a:ea typeface="黑体" pitchFamily="2" charset="-122"/>
              </a:rPr>
              <a:t>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&lt;/P&gt;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&lt;/FORM&gt;</a:t>
            </a:r>
          </a:p>
        </p:txBody>
      </p:sp>
      <p:sp>
        <p:nvSpPr>
          <p:cNvPr id="624676" name="Text Box 36"/>
          <p:cNvSpPr txBox="1">
            <a:spLocks noChangeArrowheads="1"/>
          </p:cNvSpPr>
          <p:nvPr/>
        </p:nvSpPr>
        <p:spPr bwMode="auto">
          <a:xfrm>
            <a:off x="4476750" y="2449513"/>
            <a:ext cx="23034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itchFamily="2" charset="-122"/>
                <a:hlinkClick r:id="rId4" action="ppaction://hlinkfile"/>
              </a:rPr>
              <a:t>查看源代码</a:t>
            </a:r>
            <a:endParaRPr lang="zh-CN" altLang="en-US" sz="2400" b="1">
              <a:ea typeface="黑体" pitchFamily="2" charset="-122"/>
            </a:endParaRPr>
          </a:p>
        </p:txBody>
      </p:sp>
      <p:pic>
        <p:nvPicPr>
          <p:cNvPr id="624677" name="Picture 3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68713" y="4410075"/>
            <a:ext cx="5111750" cy="22494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24679" name="Rectangle 39"/>
          <p:cNvSpPr>
            <a:spLocks noChangeArrowheads="1"/>
          </p:cNvSpPr>
          <p:nvPr/>
        </p:nvSpPr>
        <p:spPr bwMode="auto">
          <a:xfrm>
            <a:off x="1593850" y="3368675"/>
            <a:ext cx="5905500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624680" name="Rectangle 40"/>
          <p:cNvSpPr>
            <a:spLocks noChangeArrowheads="1"/>
          </p:cNvSpPr>
          <p:nvPr/>
        </p:nvSpPr>
        <p:spPr bwMode="auto">
          <a:xfrm>
            <a:off x="3841750" y="5432425"/>
            <a:ext cx="720725" cy="2889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624683" name="Rectangle 43"/>
          <p:cNvSpPr>
            <a:spLocks noChangeArrowheads="1"/>
          </p:cNvSpPr>
          <p:nvPr/>
        </p:nvSpPr>
        <p:spPr bwMode="auto">
          <a:xfrm>
            <a:off x="1709738" y="4051300"/>
            <a:ext cx="5832475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624684" name="Rectangle 44"/>
          <p:cNvSpPr>
            <a:spLocks noChangeArrowheads="1"/>
          </p:cNvSpPr>
          <p:nvPr/>
        </p:nvSpPr>
        <p:spPr bwMode="auto">
          <a:xfrm>
            <a:off x="4835525" y="5937250"/>
            <a:ext cx="576263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624686" name="AutoShape 46"/>
          <p:cNvSpPr>
            <a:spLocks noChangeArrowheads="1"/>
          </p:cNvSpPr>
          <p:nvPr/>
        </p:nvSpPr>
        <p:spPr bwMode="auto">
          <a:xfrm>
            <a:off x="852488" y="5338763"/>
            <a:ext cx="2376487" cy="990600"/>
          </a:xfrm>
          <a:prstGeom prst="wedgeRoundRectCallout">
            <a:avLst>
              <a:gd name="adj1" fmla="val 75449"/>
              <a:gd name="adj2" fmla="val -3349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单击按钮，控件的值被重置为</a:t>
            </a:r>
            <a:r>
              <a:rPr lang="en-US" altLang="zh-CN" b="1">
                <a:ea typeface="黑体" pitchFamily="2" charset="-122"/>
              </a:rPr>
              <a:t>value</a:t>
            </a:r>
            <a:r>
              <a:rPr lang="zh-CN" altLang="en-US" b="1">
                <a:ea typeface="黑体" pitchFamily="2" charset="-122"/>
              </a:rPr>
              <a:t>属性中指定的初始值</a:t>
            </a:r>
          </a:p>
        </p:txBody>
      </p:sp>
      <p:sp>
        <p:nvSpPr>
          <p:cNvPr id="624688" name="AutoShape 48"/>
          <p:cNvSpPr>
            <a:spLocks noChangeArrowheads="1"/>
          </p:cNvSpPr>
          <p:nvPr/>
        </p:nvSpPr>
        <p:spPr bwMode="auto">
          <a:xfrm rot="5400000">
            <a:off x="3203575" y="4437063"/>
            <a:ext cx="1800225" cy="215900"/>
          </a:xfrm>
          <a:prstGeom prst="rightArrow">
            <a:avLst>
              <a:gd name="adj1" fmla="val 50000"/>
              <a:gd name="adj2" fmla="val 208456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624689" name="AutoShape 49"/>
          <p:cNvSpPr>
            <a:spLocks noChangeArrowheads="1"/>
          </p:cNvSpPr>
          <p:nvPr/>
        </p:nvSpPr>
        <p:spPr bwMode="auto">
          <a:xfrm rot="5400000">
            <a:off x="4319587" y="5049838"/>
            <a:ext cx="1584325" cy="215900"/>
          </a:xfrm>
          <a:prstGeom prst="rightArrow">
            <a:avLst>
              <a:gd name="adj1" fmla="val 50000"/>
              <a:gd name="adj2" fmla="val 183456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pic>
        <p:nvPicPr>
          <p:cNvPr id="624690" name="Picture 50" descr="示例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1188" y="2060575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42" name="Picture 51" descr="语法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213" y="765175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2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62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2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2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2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2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62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7" grpId="0" animBg="1"/>
      <p:bldP spid="624668" grpId="0" animBg="1"/>
      <p:bldP spid="624671" grpId="0" animBg="1"/>
      <p:bldP spid="624675" grpId="0" animBg="1"/>
      <p:bldP spid="624676" grpId="0"/>
      <p:bldP spid="624679" grpId="0" animBg="1"/>
      <p:bldP spid="624680" grpId="0" animBg="1"/>
      <p:bldP spid="624683" grpId="0" animBg="1"/>
      <p:bldP spid="624684" grpId="0" animBg="1"/>
      <p:bldP spid="624686" grpId="0" animBg="1"/>
      <p:bldP spid="624688" grpId="0" animBg="1"/>
      <p:bldP spid="6246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58913" y="0"/>
            <a:ext cx="8229600" cy="128111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表单元素的逐一介绍</a:t>
            </a:r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795338" y="1651000"/>
            <a:ext cx="792003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>
                <a:ea typeface="黑体" pitchFamily="2" charset="-122"/>
              </a:rPr>
              <a:t>多行文本框基本语法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000" b="1">
                <a:ea typeface="黑体" pitchFamily="2" charset="-122"/>
              </a:rPr>
              <a:t>&lt;</a:t>
            </a:r>
            <a:r>
              <a:rPr lang="en-US" altLang="zh-CN" sz="2000" b="1">
                <a:solidFill>
                  <a:srgbClr val="0000FF"/>
                </a:solidFill>
                <a:ea typeface="黑体" pitchFamily="2" charset="-122"/>
              </a:rPr>
              <a:t>TEXTAREA</a:t>
            </a:r>
            <a:r>
              <a:rPr lang="en-US" altLang="zh-CN" sz="2000" b="1">
                <a:ea typeface="黑体" pitchFamily="2" charset="-122"/>
              </a:rPr>
              <a:t>  name="textarea"    cols="40"    rows="6"&gt;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	        </a:t>
            </a:r>
            <a:r>
              <a:rPr lang="zh-CN" altLang="en-US" sz="2000" b="1">
                <a:ea typeface="黑体" pitchFamily="2" charset="-122"/>
              </a:rPr>
              <a:t>文本框中的内容     </a:t>
            </a:r>
            <a:r>
              <a:rPr lang="en-US" altLang="zh-CN" sz="2000" b="1">
                <a:solidFill>
                  <a:srgbClr val="0000FF"/>
                </a:solidFill>
                <a:ea typeface="黑体" pitchFamily="2" charset="-122"/>
              </a:rPr>
              <a:t>&lt;/TEXTAREA&gt; </a:t>
            </a:r>
          </a:p>
          <a:p>
            <a:pPr marL="742950" lvl="1" indent="-285750">
              <a:spcBef>
                <a:spcPct val="20000"/>
              </a:spcBef>
            </a:pPr>
            <a:endParaRPr lang="en-US" altLang="zh-CN" sz="2000" b="1">
              <a:solidFill>
                <a:srgbClr val="0000FF"/>
              </a:solidFill>
              <a:ea typeface="黑体" pitchFamily="2" charset="-122"/>
            </a:endParaRP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zh-CN" b="1">
              <a:ea typeface="黑体" pitchFamily="2" charset="-122"/>
            </a:endParaRPr>
          </a:p>
          <a:p>
            <a:pPr marL="742950" lvl="1" indent="-285750">
              <a:spcBef>
                <a:spcPct val="20000"/>
              </a:spcBef>
            </a:pPr>
            <a:endParaRPr lang="en-US" altLang="zh-CN" sz="2000" b="1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625686" name="AutoShape 22"/>
          <p:cNvSpPr>
            <a:spLocks noChangeArrowheads="1"/>
          </p:cNvSpPr>
          <p:nvPr/>
        </p:nvSpPr>
        <p:spPr bwMode="auto">
          <a:xfrm>
            <a:off x="4410075" y="1270000"/>
            <a:ext cx="1081088" cy="693738"/>
          </a:xfrm>
          <a:prstGeom prst="wedgeRoundRectCallout">
            <a:avLst>
              <a:gd name="adj1" fmla="val -21366"/>
              <a:gd name="adj2" fmla="val 7997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文本框的名字</a:t>
            </a:r>
          </a:p>
        </p:txBody>
      </p:sp>
      <p:sp>
        <p:nvSpPr>
          <p:cNvPr id="625687" name="AutoShape 23"/>
          <p:cNvSpPr>
            <a:spLocks noChangeArrowheads="1"/>
          </p:cNvSpPr>
          <p:nvPr/>
        </p:nvSpPr>
        <p:spPr bwMode="auto">
          <a:xfrm>
            <a:off x="5907088" y="1298575"/>
            <a:ext cx="1081087" cy="693738"/>
          </a:xfrm>
          <a:prstGeom prst="wedgeRoundRectCallout">
            <a:avLst>
              <a:gd name="adj1" fmla="val -24741"/>
              <a:gd name="adj2" fmla="val 7447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文本框的列数</a:t>
            </a:r>
          </a:p>
        </p:txBody>
      </p:sp>
      <p:sp>
        <p:nvSpPr>
          <p:cNvPr id="625688" name="AutoShape 24"/>
          <p:cNvSpPr>
            <a:spLocks noChangeArrowheads="1"/>
          </p:cNvSpPr>
          <p:nvPr/>
        </p:nvSpPr>
        <p:spPr bwMode="auto">
          <a:xfrm>
            <a:off x="7432675" y="1298575"/>
            <a:ext cx="1081088" cy="693738"/>
          </a:xfrm>
          <a:prstGeom prst="wedgeRoundRectCallout">
            <a:avLst>
              <a:gd name="adj1" fmla="val -24741"/>
              <a:gd name="adj2" fmla="val 7447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文本框的行数</a:t>
            </a:r>
          </a:p>
        </p:txBody>
      </p:sp>
      <p:sp>
        <p:nvSpPr>
          <p:cNvPr id="625692" name="AutoShape 28"/>
          <p:cNvSpPr>
            <a:spLocks noChangeArrowheads="1"/>
          </p:cNvSpPr>
          <p:nvPr/>
        </p:nvSpPr>
        <p:spPr bwMode="auto">
          <a:xfrm>
            <a:off x="395288" y="3036888"/>
            <a:ext cx="8445500" cy="32718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&lt;FORM name="form7" method="post" action=""&gt;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……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&lt;TEXTAREA name="textarea" cols="40" rows="6"&gt;</a:t>
            </a:r>
            <a:r>
              <a:rPr lang="zh-CN" altLang="en-US" b="1">
                <a:ea typeface="黑体" pitchFamily="2" charset="-122"/>
              </a:rPr>
              <a:t>欢迎阅读服务条款协议，本协议阐述之条款和条件适用于您使用</a:t>
            </a:r>
            <a:r>
              <a:rPr lang="en-US" altLang="zh-CN" b="1">
                <a:ea typeface="黑体" pitchFamily="2" charset="-122"/>
              </a:rPr>
              <a:t>Taobao</a:t>
            </a:r>
            <a:r>
              <a:rPr lang="zh-CN" altLang="en-US" b="1">
                <a:ea typeface="黑体" pitchFamily="2" charset="-122"/>
              </a:rPr>
              <a:t>网站的各种工具和服务。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ea typeface="黑体" pitchFamily="2" charset="-122"/>
              </a:rPr>
              <a:t>本服务协议双方为淘宝与淘宝网用户，本服务协议具有合同效力。 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ea typeface="黑体" pitchFamily="2" charset="-122"/>
              </a:rPr>
              <a:t>淘宝的权利和义务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ea typeface="黑体" pitchFamily="2" charset="-122"/>
              </a:rPr>
              <a:t>  </a:t>
            </a:r>
            <a:r>
              <a:rPr lang="en-US" altLang="zh-CN" b="1">
                <a:ea typeface="黑体" pitchFamily="2" charset="-122"/>
              </a:rPr>
              <a:t>&lt;/TEXTAREA&gt;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……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&lt;/FORM&gt;</a:t>
            </a:r>
          </a:p>
        </p:txBody>
      </p:sp>
      <p:sp>
        <p:nvSpPr>
          <p:cNvPr id="625693" name="Rectangle 29"/>
          <p:cNvSpPr>
            <a:spLocks noChangeArrowheads="1"/>
          </p:cNvSpPr>
          <p:nvPr/>
        </p:nvSpPr>
        <p:spPr bwMode="auto">
          <a:xfrm>
            <a:off x="622300" y="3860800"/>
            <a:ext cx="7848600" cy="16113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pic>
        <p:nvPicPr>
          <p:cNvPr id="625694" name="Picture 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294188"/>
            <a:ext cx="3305175" cy="2562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25695" name="AutoShape 31"/>
          <p:cNvSpPr>
            <a:spLocks noChangeArrowheads="1"/>
          </p:cNvSpPr>
          <p:nvPr/>
        </p:nvSpPr>
        <p:spPr bwMode="auto">
          <a:xfrm>
            <a:off x="4283075" y="2840038"/>
            <a:ext cx="1943100" cy="693737"/>
          </a:xfrm>
          <a:prstGeom prst="wedgeRoundRectCallout">
            <a:avLst>
              <a:gd name="adj1" fmla="val -43954"/>
              <a:gd name="adj2" fmla="val 1033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en-US" altLang="zh-CN" b="1">
                <a:ea typeface="黑体" pitchFamily="2" charset="-122"/>
              </a:rPr>
              <a:t>6</a:t>
            </a:r>
            <a:r>
              <a:rPr lang="zh-CN" altLang="en-US" b="1">
                <a:ea typeface="黑体" pitchFamily="2" charset="-122"/>
              </a:rPr>
              <a:t>行</a:t>
            </a:r>
            <a:r>
              <a:rPr lang="en-US" altLang="zh-CN" b="1">
                <a:ea typeface="黑体" pitchFamily="2" charset="-122"/>
              </a:rPr>
              <a:t>40</a:t>
            </a:r>
            <a:r>
              <a:rPr lang="zh-CN" altLang="en-US" b="1">
                <a:ea typeface="黑体" pitchFamily="2" charset="-122"/>
              </a:rPr>
              <a:t>个字符宽度的多行文本域</a:t>
            </a:r>
          </a:p>
        </p:txBody>
      </p:sp>
      <p:sp>
        <p:nvSpPr>
          <p:cNvPr id="625697" name="Rectangle 33"/>
          <p:cNvSpPr>
            <a:spLocks noChangeArrowheads="1"/>
          </p:cNvSpPr>
          <p:nvPr/>
        </p:nvSpPr>
        <p:spPr bwMode="auto">
          <a:xfrm>
            <a:off x="5407025" y="5521325"/>
            <a:ext cx="3022600" cy="9477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78860" name="Text Box 35"/>
          <p:cNvSpPr txBox="1">
            <a:spLocks noChangeArrowheads="1"/>
          </p:cNvSpPr>
          <p:nvPr/>
        </p:nvSpPr>
        <p:spPr bwMode="auto">
          <a:xfrm>
            <a:off x="6840538" y="2492375"/>
            <a:ext cx="17637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itchFamily="2" charset="-122"/>
                <a:hlinkClick r:id="rId5" action="ppaction://hlinkfile"/>
              </a:rPr>
              <a:t>查看源代码</a:t>
            </a:r>
            <a:endParaRPr lang="zh-CN" altLang="en-US" sz="2400" b="1">
              <a:ea typeface="黑体" pitchFamily="2" charset="-122"/>
            </a:endParaRPr>
          </a:p>
        </p:txBody>
      </p:sp>
      <p:sp>
        <p:nvSpPr>
          <p:cNvPr id="625700" name="Freeform 36"/>
          <p:cNvSpPr>
            <a:spLocks/>
          </p:cNvSpPr>
          <p:nvPr/>
        </p:nvSpPr>
        <p:spPr bwMode="auto">
          <a:xfrm rot="1266712">
            <a:off x="4297363" y="5599113"/>
            <a:ext cx="1081087" cy="403225"/>
          </a:xfrm>
          <a:custGeom>
            <a:avLst/>
            <a:gdLst>
              <a:gd name="T0" fmla="*/ 729 w 730"/>
              <a:gd name="T1" fmla="*/ 277 h 457"/>
              <a:gd name="T2" fmla="*/ 453 w 730"/>
              <a:gd name="T3" fmla="*/ 456 h 457"/>
              <a:gd name="T4" fmla="*/ 454 w 730"/>
              <a:gd name="T5" fmla="*/ 370 h 457"/>
              <a:gd name="T6" fmla="*/ 443 w 730"/>
              <a:gd name="T7" fmla="*/ 370 h 457"/>
              <a:gd name="T8" fmla="*/ 431 w 730"/>
              <a:gd name="T9" fmla="*/ 370 h 457"/>
              <a:gd name="T10" fmla="*/ 420 w 730"/>
              <a:gd name="T11" fmla="*/ 370 h 457"/>
              <a:gd name="T12" fmla="*/ 408 w 730"/>
              <a:gd name="T13" fmla="*/ 370 h 457"/>
              <a:gd name="T14" fmla="*/ 395 w 730"/>
              <a:gd name="T15" fmla="*/ 370 h 457"/>
              <a:gd name="T16" fmla="*/ 384 w 730"/>
              <a:gd name="T17" fmla="*/ 370 h 457"/>
              <a:gd name="T18" fmla="*/ 370 w 730"/>
              <a:gd name="T19" fmla="*/ 370 h 457"/>
              <a:gd name="T20" fmla="*/ 358 w 730"/>
              <a:gd name="T21" fmla="*/ 370 h 457"/>
              <a:gd name="T22" fmla="*/ 345 w 730"/>
              <a:gd name="T23" fmla="*/ 370 h 457"/>
              <a:gd name="T24" fmla="*/ 333 w 730"/>
              <a:gd name="T25" fmla="*/ 370 h 457"/>
              <a:gd name="T26" fmla="*/ 320 w 730"/>
              <a:gd name="T27" fmla="*/ 370 h 457"/>
              <a:gd name="T28" fmla="*/ 308 w 730"/>
              <a:gd name="T29" fmla="*/ 370 h 457"/>
              <a:gd name="T30" fmla="*/ 295 w 730"/>
              <a:gd name="T31" fmla="*/ 369 h 457"/>
              <a:gd name="T32" fmla="*/ 283 w 730"/>
              <a:gd name="T33" fmla="*/ 369 h 457"/>
              <a:gd name="T34" fmla="*/ 259 w 730"/>
              <a:gd name="T35" fmla="*/ 366 h 457"/>
              <a:gd name="T36" fmla="*/ 218 w 730"/>
              <a:gd name="T37" fmla="*/ 360 h 457"/>
              <a:gd name="T38" fmla="*/ 180 w 730"/>
              <a:gd name="T39" fmla="*/ 350 h 457"/>
              <a:gd name="T40" fmla="*/ 145 w 730"/>
              <a:gd name="T41" fmla="*/ 336 h 457"/>
              <a:gd name="T42" fmla="*/ 114 w 730"/>
              <a:gd name="T43" fmla="*/ 319 h 457"/>
              <a:gd name="T44" fmla="*/ 86 w 730"/>
              <a:gd name="T45" fmla="*/ 299 h 457"/>
              <a:gd name="T46" fmla="*/ 61 w 730"/>
              <a:gd name="T47" fmla="*/ 277 h 457"/>
              <a:gd name="T48" fmla="*/ 41 w 730"/>
              <a:gd name="T49" fmla="*/ 252 h 457"/>
              <a:gd name="T50" fmla="*/ 24 w 730"/>
              <a:gd name="T51" fmla="*/ 227 h 457"/>
              <a:gd name="T52" fmla="*/ 11 w 730"/>
              <a:gd name="T53" fmla="*/ 200 h 457"/>
              <a:gd name="T54" fmla="*/ 4 w 730"/>
              <a:gd name="T55" fmla="*/ 171 h 457"/>
              <a:gd name="T56" fmla="*/ 0 w 730"/>
              <a:gd name="T57" fmla="*/ 142 h 457"/>
              <a:gd name="T58" fmla="*/ 1 w 730"/>
              <a:gd name="T59" fmla="*/ 114 h 457"/>
              <a:gd name="T60" fmla="*/ 8 w 730"/>
              <a:gd name="T61" fmla="*/ 84 h 457"/>
              <a:gd name="T62" fmla="*/ 19 w 730"/>
              <a:gd name="T63" fmla="*/ 55 h 457"/>
              <a:gd name="T64" fmla="*/ 56 w 730"/>
              <a:gd name="T65" fmla="*/ 0 h 457"/>
              <a:gd name="T66" fmla="*/ 45 w 730"/>
              <a:gd name="T67" fmla="*/ 12 h 457"/>
              <a:gd name="T68" fmla="*/ 30 w 730"/>
              <a:gd name="T69" fmla="*/ 36 h 457"/>
              <a:gd name="T70" fmla="*/ 23 w 730"/>
              <a:gd name="T71" fmla="*/ 60 h 457"/>
              <a:gd name="T72" fmla="*/ 25 w 730"/>
              <a:gd name="T73" fmla="*/ 81 h 457"/>
              <a:gd name="T74" fmla="*/ 30 w 730"/>
              <a:gd name="T75" fmla="*/ 91 h 457"/>
              <a:gd name="T76" fmla="*/ 43 w 730"/>
              <a:gd name="T77" fmla="*/ 110 h 457"/>
              <a:gd name="T78" fmla="*/ 63 w 730"/>
              <a:gd name="T79" fmla="*/ 127 h 457"/>
              <a:gd name="T80" fmla="*/ 88 w 730"/>
              <a:gd name="T81" fmla="*/ 144 h 457"/>
              <a:gd name="T82" fmla="*/ 119 w 730"/>
              <a:gd name="T83" fmla="*/ 156 h 457"/>
              <a:gd name="T84" fmla="*/ 136 w 730"/>
              <a:gd name="T85" fmla="*/ 162 h 457"/>
              <a:gd name="T86" fmla="*/ 174 w 730"/>
              <a:gd name="T87" fmla="*/ 174 h 457"/>
              <a:gd name="T88" fmla="*/ 213 w 730"/>
              <a:gd name="T89" fmla="*/ 181 h 457"/>
              <a:gd name="T90" fmla="*/ 255 w 730"/>
              <a:gd name="T91" fmla="*/ 187 h 457"/>
              <a:gd name="T92" fmla="*/ 278 w 730"/>
              <a:gd name="T93" fmla="*/ 190 h 457"/>
              <a:gd name="T94" fmla="*/ 323 w 730"/>
              <a:gd name="T95" fmla="*/ 192 h 457"/>
              <a:gd name="T96" fmla="*/ 366 w 730"/>
              <a:gd name="T97" fmla="*/ 192 h 457"/>
              <a:gd name="T98" fmla="*/ 410 w 730"/>
              <a:gd name="T99" fmla="*/ 190 h 457"/>
              <a:gd name="T100" fmla="*/ 454 w 730"/>
              <a:gd name="T101" fmla="*/ 184 h 457"/>
              <a:gd name="T102" fmla="*/ 453 w 730"/>
              <a:gd name="T103" fmla="*/ 95 h 457"/>
              <a:gd name="T104" fmla="*/ 729 w 730"/>
              <a:gd name="T105" fmla="*/ 277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625701" name="Picture 37" descr="示例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4213" y="2205038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63" name="Picture 38" descr="语法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213" y="765175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5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2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2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2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86" grpId="0" animBg="1"/>
      <p:bldP spid="625687" grpId="0" animBg="1"/>
      <p:bldP spid="625688" grpId="0" animBg="1"/>
      <p:bldP spid="625692" grpId="0" animBg="1"/>
      <p:bldP spid="625693" grpId="0" animBg="1"/>
      <p:bldP spid="625695" grpId="0" animBg="1"/>
      <p:bldP spid="625697" grpId="0" animBg="1"/>
      <p:bldP spid="6257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charset="-122"/>
                <a:ea typeface="Microsoft YaHei UI"/>
              </a:rPr>
              <a:t>小结</a:t>
            </a:r>
            <a:r>
              <a:rPr lang="en-US" altLang="zh-CN" smtClean="0">
                <a:latin typeface="宋体" charset="-122"/>
                <a:ea typeface="Microsoft YaHei UI"/>
              </a:rPr>
              <a:t>1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38188" y="2441575"/>
            <a:ext cx="4473575" cy="32067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100" smtClean="0">
                <a:solidFill>
                  <a:schemeClr val="tx1"/>
                </a:solidFill>
                <a:latin typeface="Microsoft YaHei UI"/>
                <a:ea typeface="Microsoft YaHei UI"/>
              </a:rPr>
              <a:t>编写如左图所示效果对应的</a:t>
            </a:r>
            <a:r>
              <a:rPr lang="en-US" altLang="zh-CN" sz="2100" smtClean="0">
                <a:solidFill>
                  <a:schemeClr val="tx1"/>
                </a:solidFill>
                <a:latin typeface="Microsoft YaHei UI"/>
                <a:ea typeface="Microsoft YaHei UI"/>
              </a:rPr>
              <a:t>html</a:t>
            </a:r>
            <a:r>
              <a:rPr lang="zh-CN" altLang="en-US" sz="2100" smtClean="0">
                <a:solidFill>
                  <a:schemeClr val="tx1"/>
                </a:solidFill>
                <a:latin typeface="Microsoft YaHei UI"/>
                <a:ea typeface="Microsoft YaHei UI"/>
              </a:rPr>
              <a:t>代码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100" smtClean="0">
              <a:solidFill>
                <a:schemeClr val="tx1"/>
              </a:solidFill>
              <a:latin typeface="Microsoft YaHei UI"/>
              <a:ea typeface="Microsoft YaHei UI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100" smtClean="0">
              <a:solidFill>
                <a:schemeClr val="tx1"/>
              </a:solidFill>
              <a:latin typeface="Microsoft YaHei UI"/>
              <a:ea typeface="Microsoft YaHei UI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100" smtClean="0">
              <a:solidFill>
                <a:schemeClr val="tx1"/>
              </a:solidFill>
              <a:latin typeface="Microsoft YaHei UI"/>
              <a:ea typeface="Microsoft YaHei UI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100" smtClean="0">
              <a:solidFill>
                <a:schemeClr val="tx1"/>
              </a:solidFill>
              <a:latin typeface="Microsoft YaHei UI"/>
              <a:ea typeface="Microsoft YaHei UI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100" smtClean="0">
                <a:solidFill>
                  <a:schemeClr val="tx1"/>
                </a:solidFill>
                <a:latin typeface="Microsoft YaHei UI"/>
                <a:ea typeface="Microsoft YaHei UI"/>
              </a:rPr>
              <a:t>在网页设计中，表单的主要用途有哪些？</a:t>
            </a:r>
          </a:p>
        </p:txBody>
      </p:sp>
      <p:pic>
        <p:nvPicPr>
          <p:cNvPr id="79876" name="Picture 13" descr="Snap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7175" y="1484313"/>
            <a:ext cx="3167063" cy="4321175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/>
            <a:tailEnd/>
          </a:ln>
        </p:spPr>
      </p:pic>
      <p:sp>
        <p:nvSpPr>
          <p:cNvPr id="627726" name="AutoShape 14"/>
          <p:cNvSpPr>
            <a:spLocks noChangeArrowheads="1"/>
          </p:cNvSpPr>
          <p:nvPr/>
        </p:nvSpPr>
        <p:spPr bwMode="auto">
          <a:xfrm>
            <a:off x="7526338" y="1665288"/>
            <a:ext cx="863600" cy="471487"/>
          </a:xfrm>
          <a:prstGeom prst="wedgeRoundRectCallout">
            <a:avLst>
              <a:gd name="adj1" fmla="val -18384"/>
              <a:gd name="adj2" fmla="val 7053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en-US" altLang="zh-CN" b="1">
                <a:ea typeface="黑体" pitchFamily="2" charset="-122"/>
              </a:rPr>
              <a:t>TEXT</a:t>
            </a:r>
          </a:p>
        </p:txBody>
      </p:sp>
      <p:sp>
        <p:nvSpPr>
          <p:cNvPr id="627727" name="AutoShape 15"/>
          <p:cNvSpPr>
            <a:spLocks noChangeArrowheads="1"/>
          </p:cNvSpPr>
          <p:nvPr/>
        </p:nvSpPr>
        <p:spPr bwMode="auto">
          <a:xfrm>
            <a:off x="7451725" y="2303463"/>
            <a:ext cx="1692275" cy="471487"/>
          </a:xfrm>
          <a:prstGeom prst="wedgeRoundRectCallout">
            <a:avLst>
              <a:gd name="adj1" fmla="val -70167"/>
              <a:gd name="adj2" fmla="val 361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en-US" altLang="zh-CN" b="1">
                <a:ea typeface="黑体" pitchFamily="2" charset="-122"/>
              </a:rPr>
              <a:t>PASSWORD</a:t>
            </a:r>
          </a:p>
        </p:txBody>
      </p:sp>
      <p:sp>
        <p:nvSpPr>
          <p:cNvPr id="627728" name="AutoShape 16"/>
          <p:cNvSpPr>
            <a:spLocks noChangeArrowheads="1"/>
          </p:cNvSpPr>
          <p:nvPr/>
        </p:nvSpPr>
        <p:spPr bwMode="auto">
          <a:xfrm>
            <a:off x="4211638" y="2438400"/>
            <a:ext cx="1008062" cy="471488"/>
          </a:xfrm>
          <a:prstGeom prst="wedgeRoundRectCallout">
            <a:avLst>
              <a:gd name="adj1" fmla="val 83542"/>
              <a:gd name="adj2" fmla="val 1102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en-US" altLang="zh-CN" b="1">
                <a:ea typeface="黑体" pitchFamily="2" charset="-122"/>
              </a:rPr>
              <a:t>RADIO</a:t>
            </a:r>
          </a:p>
        </p:txBody>
      </p:sp>
      <p:sp>
        <p:nvSpPr>
          <p:cNvPr id="627729" name="AutoShape 17"/>
          <p:cNvSpPr>
            <a:spLocks noChangeArrowheads="1"/>
          </p:cNvSpPr>
          <p:nvPr/>
        </p:nvSpPr>
        <p:spPr bwMode="auto">
          <a:xfrm>
            <a:off x="3708400" y="3678238"/>
            <a:ext cx="1582738" cy="471487"/>
          </a:xfrm>
          <a:prstGeom prst="wedgeRoundRectCallout">
            <a:avLst>
              <a:gd name="adj1" fmla="val 64241"/>
              <a:gd name="adj2" fmla="val 1220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en-US" altLang="zh-CN" b="1">
                <a:ea typeface="黑体" pitchFamily="2" charset="-122"/>
              </a:rPr>
              <a:t>TEXTAREA</a:t>
            </a:r>
          </a:p>
        </p:txBody>
      </p:sp>
      <p:sp>
        <p:nvSpPr>
          <p:cNvPr id="627730" name="AutoShape 18"/>
          <p:cNvSpPr>
            <a:spLocks noChangeArrowheads="1"/>
          </p:cNvSpPr>
          <p:nvPr/>
        </p:nvSpPr>
        <p:spPr bwMode="auto">
          <a:xfrm>
            <a:off x="4140200" y="5245100"/>
            <a:ext cx="1152525" cy="471488"/>
          </a:xfrm>
          <a:prstGeom prst="wedgeRoundRectCallout">
            <a:avLst>
              <a:gd name="adj1" fmla="val 104134"/>
              <a:gd name="adj2" fmla="val 3788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en-US" altLang="zh-CN" b="1">
                <a:ea typeface="黑体" pitchFamily="2" charset="-122"/>
              </a:rPr>
              <a:t>SUBMIT</a:t>
            </a:r>
          </a:p>
        </p:txBody>
      </p:sp>
      <p:sp>
        <p:nvSpPr>
          <p:cNvPr id="627731" name="AutoShape 19"/>
          <p:cNvSpPr>
            <a:spLocks noChangeArrowheads="1"/>
          </p:cNvSpPr>
          <p:nvPr/>
        </p:nvSpPr>
        <p:spPr bwMode="auto">
          <a:xfrm>
            <a:off x="7596188" y="4886325"/>
            <a:ext cx="1152525" cy="471488"/>
          </a:xfrm>
          <a:prstGeom prst="wedgeRoundRectCallout">
            <a:avLst>
              <a:gd name="adj1" fmla="val -69282"/>
              <a:gd name="adj2" fmla="val 1109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en-US" altLang="zh-CN" b="1">
                <a:ea typeface="黑体" pitchFamily="2" charset="-122"/>
              </a:rPr>
              <a:t>RESET</a:t>
            </a:r>
          </a:p>
        </p:txBody>
      </p:sp>
      <p:sp>
        <p:nvSpPr>
          <p:cNvPr id="627732" name="AutoShape 20"/>
          <p:cNvSpPr>
            <a:spLocks noChangeArrowheads="1"/>
          </p:cNvSpPr>
          <p:nvPr/>
        </p:nvSpPr>
        <p:spPr bwMode="auto">
          <a:xfrm>
            <a:off x="6300788" y="4598988"/>
            <a:ext cx="1295400" cy="471487"/>
          </a:xfrm>
          <a:prstGeom prst="wedgeRoundRectCallout">
            <a:avLst>
              <a:gd name="adj1" fmla="val -58213"/>
              <a:gd name="adj2" fmla="val 9646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en-US" altLang="zh-CN" b="1">
                <a:ea typeface="黑体" pitchFamily="2" charset="-122"/>
              </a:rPr>
              <a:t>SELECT</a:t>
            </a:r>
          </a:p>
        </p:txBody>
      </p:sp>
      <p:sp>
        <p:nvSpPr>
          <p:cNvPr id="627733" name="AutoShape 21"/>
          <p:cNvSpPr>
            <a:spLocks noChangeArrowheads="1"/>
          </p:cNvSpPr>
          <p:nvPr/>
        </p:nvSpPr>
        <p:spPr bwMode="auto">
          <a:xfrm>
            <a:off x="5651500" y="4094163"/>
            <a:ext cx="1655763" cy="471487"/>
          </a:xfrm>
          <a:prstGeom prst="wedgeRoundRectCallout">
            <a:avLst>
              <a:gd name="adj1" fmla="val -56426"/>
              <a:gd name="adj2" fmla="val 9646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en-US" altLang="zh-CN" b="1">
                <a:ea typeface="黑体" pitchFamily="2" charset="-122"/>
              </a:rPr>
              <a:t>CHECKBOX</a:t>
            </a:r>
          </a:p>
        </p:txBody>
      </p:sp>
      <p:sp>
        <p:nvSpPr>
          <p:cNvPr id="79885" name="Text Box 22"/>
          <p:cNvSpPr txBox="1">
            <a:spLocks noChangeArrowheads="1"/>
          </p:cNvSpPr>
          <p:nvPr/>
        </p:nvSpPr>
        <p:spPr bwMode="auto">
          <a:xfrm>
            <a:off x="3275013" y="3043238"/>
            <a:ext cx="1809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>
                <a:ea typeface="黑体" pitchFamily="2" charset="-122"/>
                <a:hlinkClick r:id="rId3" action="ppaction://hlinkfile"/>
              </a:rPr>
              <a:t>练习答案</a:t>
            </a:r>
            <a:endParaRPr lang="zh-CN" altLang="en-US" sz="2400" b="1">
              <a:ea typeface="黑体" pitchFamily="2" charset="-122"/>
            </a:endParaRPr>
          </a:p>
        </p:txBody>
      </p:sp>
      <p:sp>
        <p:nvSpPr>
          <p:cNvPr id="79886" name="Text Box 23"/>
          <p:cNvSpPr txBox="1">
            <a:spLocks noChangeArrowheads="1"/>
          </p:cNvSpPr>
          <p:nvPr/>
        </p:nvSpPr>
        <p:spPr bwMode="auto">
          <a:xfrm>
            <a:off x="1103313" y="2997200"/>
            <a:ext cx="1809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>
                <a:ea typeface="黑体" pitchFamily="2" charset="-122"/>
                <a:hlinkClick r:id="rId4" action="ppaction://hlinkfile"/>
              </a:rPr>
              <a:t>练习代码</a:t>
            </a:r>
            <a:endParaRPr lang="zh-CN" altLang="en-US" sz="2400" b="1">
              <a:ea typeface="黑体" pitchFamily="2" charset="-122"/>
            </a:endParaRPr>
          </a:p>
        </p:txBody>
      </p:sp>
      <p:pic>
        <p:nvPicPr>
          <p:cNvPr id="79887" name="Picture 25" descr="提问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0113" y="3573463"/>
            <a:ext cx="1008062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8" name="Picture 26" descr="现场编程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7088" y="688975"/>
            <a:ext cx="865187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26" grpId="0" animBg="1"/>
      <p:bldP spid="627727" grpId="0" animBg="1"/>
      <p:bldP spid="627728" grpId="0" animBg="1"/>
      <p:bldP spid="627729" grpId="0" animBg="1"/>
      <p:bldP spid="627730" grpId="0" animBg="1"/>
      <p:bldP spid="627731" grpId="0" animBg="1"/>
      <p:bldP spid="627732" grpId="0" animBg="1"/>
      <p:bldP spid="6277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框架</a:t>
            </a:r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8975" y="1331913"/>
            <a:ext cx="6119813" cy="520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28742" name="AutoShape 6"/>
          <p:cNvSpPr>
            <a:spLocks noChangeArrowheads="1"/>
          </p:cNvSpPr>
          <p:nvPr/>
        </p:nvSpPr>
        <p:spPr bwMode="auto">
          <a:xfrm>
            <a:off x="6494463" y="854075"/>
            <a:ext cx="2035175" cy="811213"/>
          </a:xfrm>
          <a:prstGeom prst="wedgeRoundRectCallout">
            <a:avLst>
              <a:gd name="adj1" fmla="val -42278"/>
              <a:gd name="adj2" fmla="val 9403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广告栏顶部框架</a:t>
            </a:r>
            <a:r>
              <a:rPr lang="en-US" altLang="zh-CN" b="1">
                <a:ea typeface="黑体" pitchFamily="2" charset="-122"/>
              </a:rPr>
              <a:t>(top.htm)</a:t>
            </a:r>
          </a:p>
        </p:txBody>
      </p:sp>
      <p:sp>
        <p:nvSpPr>
          <p:cNvPr id="628743" name="AutoShape 7"/>
          <p:cNvSpPr>
            <a:spLocks noChangeArrowheads="1"/>
          </p:cNvSpPr>
          <p:nvPr/>
        </p:nvSpPr>
        <p:spPr bwMode="auto">
          <a:xfrm>
            <a:off x="517525" y="3757613"/>
            <a:ext cx="1225550" cy="1157287"/>
          </a:xfrm>
          <a:prstGeom prst="wedgeRoundRectCallout">
            <a:avLst>
              <a:gd name="adj1" fmla="val 80569"/>
              <a:gd name="adj2" fmla="val 5548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导航栏左侧框架</a:t>
            </a:r>
            <a:r>
              <a:rPr lang="en-US" altLang="zh-CN" b="1">
                <a:ea typeface="黑体" pitchFamily="2" charset="-122"/>
              </a:rPr>
              <a:t>(left.htm)</a:t>
            </a:r>
          </a:p>
        </p:txBody>
      </p:sp>
      <p:sp>
        <p:nvSpPr>
          <p:cNvPr id="628745" name="AutoShape 9"/>
          <p:cNvSpPr>
            <a:spLocks noChangeArrowheads="1"/>
          </p:cNvSpPr>
          <p:nvPr/>
        </p:nvSpPr>
        <p:spPr bwMode="auto">
          <a:xfrm>
            <a:off x="5226050" y="3636963"/>
            <a:ext cx="1557338" cy="1185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详细内容页面右侧框架</a:t>
            </a:r>
          </a:p>
          <a:p>
            <a:pPr algn="ctr"/>
            <a:r>
              <a:rPr lang="en-US" altLang="zh-CN" b="1">
                <a:ea typeface="黑体" pitchFamily="2" charset="-122"/>
              </a:rPr>
              <a:t>(main.htm)</a:t>
            </a:r>
          </a:p>
        </p:txBody>
      </p:sp>
      <p:sp>
        <p:nvSpPr>
          <p:cNvPr id="628746" name="AutoShape 10"/>
          <p:cNvSpPr>
            <a:spLocks noChangeArrowheads="1"/>
          </p:cNvSpPr>
          <p:nvPr/>
        </p:nvSpPr>
        <p:spPr bwMode="auto">
          <a:xfrm>
            <a:off x="1192213" y="1598613"/>
            <a:ext cx="1036637" cy="811212"/>
          </a:xfrm>
          <a:prstGeom prst="wedgeRoundRectCallout">
            <a:avLst>
              <a:gd name="adj1" fmla="val 145866"/>
              <a:gd name="adj2" fmla="val 8913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框架的边框</a:t>
            </a:r>
          </a:p>
        </p:txBody>
      </p:sp>
      <p:sp>
        <p:nvSpPr>
          <p:cNvPr id="628747" name="AutoShape 11"/>
          <p:cNvSpPr>
            <a:spLocks noChangeArrowheads="1"/>
          </p:cNvSpPr>
          <p:nvPr/>
        </p:nvSpPr>
        <p:spPr bwMode="auto">
          <a:xfrm>
            <a:off x="2665413" y="333375"/>
            <a:ext cx="1943100" cy="811213"/>
          </a:xfrm>
          <a:prstGeom prst="wedgeRoundRectCallout">
            <a:avLst>
              <a:gd name="adj1" fmla="val -44935"/>
              <a:gd name="adj2" fmla="val 8992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框架集页面</a:t>
            </a:r>
            <a:r>
              <a:rPr lang="en-US" altLang="zh-CN" b="1">
                <a:ea typeface="黑体" pitchFamily="2" charset="-122"/>
              </a:rPr>
              <a:t>(FrameSet.htm)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2" grpId="0" animBg="1"/>
      <p:bldP spid="628743" grpId="0" animBg="1"/>
      <p:bldP spid="628745" grpId="0" animBg="1"/>
      <p:bldP spid="628746" grpId="0" animBg="1"/>
      <p:bldP spid="6287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3188" y="-225425"/>
            <a:ext cx="8229600" cy="128111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框架使用场合</a:t>
            </a:r>
          </a:p>
        </p:txBody>
      </p:sp>
      <p:pic>
        <p:nvPicPr>
          <p:cNvPr id="819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3238" y="1006475"/>
            <a:ext cx="6448425" cy="536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29765" name="AutoShape 5"/>
          <p:cNvSpPr>
            <a:spLocks noChangeArrowheads="1"/>
          </p:cNvSpPr>
          <p:nvPr/>
        </p:nvSpPr>
        <p:spPr bwMode="gray">
          <a:xfrm>
            <a:off x="3689350" y="1846263"/>
            <a:ext cx="2509838" cy="7508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zh-CN" altLang="en-US" b="1">
                <a:ea typeface="黑体" pitchFamily="2" charset="-122"/>
              </a:rPr>
              <a:t>页面的一个固定部分显示徽标或静态信息</a:t>
            </a:r>
          </a:p>
        </p:txBody>
      </p:sp>
      <p:sp>
        <p:nvSpPr>
          <p:cNvPr id="629766" name="Rectangle 6"/>
          <p:cNvSpPr>
            <a:spLocks noChangeArrowheads="1"/>
          </p:cNvSpPr>
          <p:nvPr/>
        </p:nvSpPr>
        <p:spPr bwMode="auto">
          <a:xfrm>
            <a:off x="1847850" y="1698625"/>
            <a:ext cx="6335713" cy="12239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629767" name="Rectangle 7"/>
          <p:cNvSpPr>
            <a:spLocks noChangeArrowheads="1"/>
          </p:cNvSpPr>
          <p:nvPr/>
        </p:nvSpPr>
        <p:spPr bwMode="auto">
          <a:xfrm>
            <a:off x="1817688" y="2952750"/>
            <a:ext cx="1655762" cy="318293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629768" name="AutoShape 8"/>
          <p:cNvSpPr>
            <a:spLocks noChangeArrowheads="1"/>
          </p:cNvSpPr>
          <p:nvPr/>
        </p:nvSpPr>
        <p:spPr bwMode="gray">
          <a:xfrm>
            <a:off x="1916113" y="4178300"/>
            <a:ext cx="1439862" cy="13954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zh-CN" altLang="en-US" b="1">
                <a:ea typeface="黑体" pitchFamily="2" charset="-122"/>
              </a:rPr>
              <a:t>在另一个固定部分显示导航部分详细内容</a:t>
            </a:r>
          </a:p>
        </p:txBody>
      </p:sp>
      <p:sp>
        <p:nvSpPr>
          <p:cNvPr id="629770" name="AutoShape 10"/>
          <p:cNvSpPr>
            <a:spLocks noChangeArrowheads="1"/>
          </p:cNvSpPr>
          <p:nvPr/>
        </p:nvSpPr>
        <p:spPr bwMode="auto">
          <a:xfrm rot="-5634551">
            <a:off x="3287713" y="3109913"/>
            <a:ext cx="611187" cy="1620837"/>
          </a:xfrm>
          <a:prstGeom prst="curvedLeftArrow">
            <a:avLst>
              <a:gd name="adj1" fmla="val 53039"/>
              <a:gd name="adj2" fmla="val 106078"/>
              <a:gd name="adj3" fmla="val 33333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629771" name="Rectangle 11"/>
          <p:cNvSpPr>
            <a:spLocks noChangeArrowheads="1"/>
          </p:cNvSpPr>
          <p:nvPr/>
        </p:nvSpPr>
        <p:spPr bwMode="auto">
          <a:xfrm>
            <a:off x="3503613" y="2909888"/>
            <a:ext cx="4679950" cy="32400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629772" name="AutoShape 12"/>
          <p:cNvSpPr>
            <a:spLocks noChangeArrowheads="1"/>
          </p:cNvSpPr>
          <p:nvPr/>
        </p:nvSpPr>
        <p:spPr bwMode="gray">
          <a:xfrm>
            <a:off x="3935413" y="4191000"/>
            <a:ext cx="2767012" cy="815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>
              <a:spcBef>
                <a:spcPct val="20000"/>
              </a:spcBef>
            </a:pPr>
            <a:r>
              <a:rPr lang="zh-CN" altLang="en-US" b="1">
                <a:ea typeface="黑体" pitchFamily="2" charset="-122"/>
              </a:rPr>
              <a:t>在此处显示详细内容，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ea typeface="黑体" pitchFamily="2" charset="-122"/>
              </a:rPr>
              <a:t>页面中此部分</a:t>
            </a:r>
            <a:r>
              <a:rPr lang="zh-CN" altLang="en-US" b="1">
                <a:solidFill>
                  <a:srgbClr val="0000FF"/>
                </a:solidFill>
                <a:ea typeface="黑体" pitchFamily="2" charset="-122"/>
              </a:rPr>
              <a:t>是变化的</a:t>
            </a:r>
            <a:r>
              <a:rPr lang="zh-CN" altLang="en-US" b="1"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2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2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2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5" grpId="0" animBg="1"/>
      <p:bldP spid="629766" grpId="0" animBg="1"/>
      <p:bldP spid="629767" grpId="0" animBg="1"/>
      <p:bldP spid="629768" grpId="0" animBg="1"/>
      <p:bldP spid="629770" grpId="0" animBg="1"/>
      <p:bldP spid="629771" grpId="0" animBg="1"/>
      <p:bldP spid="6297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回顾  </a:t>
            </a:r>
          </a:p>
        </p:txBody>
      </p:sp>
      <p:sp>
        <p:nvSpPr>
          <p:cNvPr id="369684" name="Rectangle 20"/>
          <p:cNvSpPr>
            <a:spLocks noGrp="1" noChangeArrowheads="1"/>
          </p:cNvSpPr>
          <p:nvPr>
            <p:ph idx="4294967295"/>
          </p:nvPr>
        </p:nvSpPr>
        <p:spPr>
          <a:xfrm>
            <a:off x="895350" y="2060575"/>
            <a:ext cx="7921625" cy="2881313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lang="zh-CN" altLang="en-US" sz="2100" smtClean="0">
                <a:solidFill>
                  <a:schemeClr val="tx1"/>
                </a:solidFill>
                <a:latin typeface="Microsoft YaHei UI"/>
                <a:ea typeface="Microsoft YaHei UI"/>
              </a:rPr>
              <a:t>使用</a:t>
            </a:r>
            <a:r>
              <a:rPr lang="en-US" altLang="zh-CN" sz="2100" smtClean="0">
                <a:solidFill>
                  <a:schemeClr val="tx1"/>
                </a:solidFill>
                <a:latin typeface="Microsoft YaHei UI"/>
                <a:ea typeface="Microsoft YaHei UI"/>
              </a:rPr>
              <a:t>HTML</a:t>
            </a:r>
            <a:r>
              <a:rPr lang="zh-CN" altLang="en-US" sz="2100" smtClean="0">
                <a:solidFill>
                  <a:schemeClr val="tx1"/>
                </a:solidFill>
                <a:latin typeface="Microsoft YaHei UI"/>
                <a:ea typeface="Microsoft YaHei UI"/>
              </a:rPr>
              <a:t>创建一个表格至少需要哪些标签？</a:t>
            </a:r>
          </a:p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lang="zh-CN" altLang="en-US" sz="2100" smtClean="0">
                <a:solidFill>
                  <a:schemeClr val="tx1"/>
                </a:solidFill>
                <a:latin typeface="Microsoft YaHei UI"/>
                <a:ea typeface="Microsoft YaHei UI"/>
              </a:rPr>
              <a:t>跨多行表格是在单元格里用哪个属性进行设置 ？</a:t>
            </a:r>
          </a:p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lang="zh-CN" altLang="en-US" sz="2100" smtClean="0">
                <a:solidFill>
                  <a:schemeClr val="tx1"/>
                </a:solidFill>
                <a:latin typeface="Microsoft YaHei UI"/>
                <a:ea typeface="Microsoft YaHei UI"/>
              </a:rPr>
              <a:t>对表格进行美化，主要用哪些属性进行设置？</a:t>
            </a:r>
          </a:p>
        </p:txBody>
      </p:sp>
      <p:pic>
        <p:nvPicPr>
          <p:cNvPr id="369689" name="Picture 25" descr="提问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850" y="625475"/>
            <a:ext cx="1008063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97" name="AutoShape 13"/>
          <p:cNvSpPr>
            <a:spLocks noChangeArrowheads="1"/>
          </p:cNvSpPr>
          <p:nvPr/>
        </p:nvSpPr>
        <p:spPr bwMode="auto">
          <a:xfrm>
            <a:off x="1116013" y="3500438"/>
            <a:ext cx="7539037" cy="1503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&lt;frameset cols</a:t>
            </a:r>
            <a:r>
              <a:rPr lang="en-US" altLang="zh-CN" b="1">
                <a:ea typeface="黑体" pitchFamily="2" charset="-122"/>
              </a:rPr>
              <a:t>="25%,50%,*"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rows</a:t>
            </a:r>
            <a:r>
              <a:rPr lang="en-US" altLang="zh-CN" b="1">
                <a:ea typeface="黑体" pitchFamily="2" charset="-122"/>
              </a:rPr>
              <a:t> ="50%,*" border="5"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&gt;</a:t>
            </a:r>
            <a:r>
              <a:rPr lang="en-US" altLang="zh-CN" b="1">
                <a:solidFill>
                  <a:srgbClr val="FF0000"/>
                </a:solidFill>
                <a:ea typeface="黑体" pitchFamily="2" charset="-122"/>
              </a:rPr>
              <a:t> </a:t>
            </a:r>
          </a:p>
          <a:p>
            <a:pPr lvl="1"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	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&lt;frame</a:t>
            </a:r>
            <a:r>
              <a:rPr lang="en-US" altLang="zh-CN" b="1">
                <a:ea typeface="黑体" pitchFamily="2" charset="-122"/>
              </a:rPr>
              <a:t> src="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the_first.html</a:t>
            </a:r>
            <a:r>
              <a:rPr lang="en-US" altLang="zh-CN" b="1">
                <a:ea typeface="黑体" pitchFamily="2" charset="-122"/>
              </a:rPr>
              <a:t> "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&gt; </a:t>
            </a:r>
          </a:p>
          <a:p>
            <a:pPr lvl="1"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	……</a:t>
            </a:r>
          </a:p>
          <a:p>
            <a:pPr lvl="1">
              <a:spcBef>
                <a:spcPct val="20000"/>
              </a:spcBef>
            </a:pP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&lt;/frameset&gt;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30375" y="0"/>
            <a:ext cx="8229600" cy="128111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框架的基本结构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795338" y="1651000"/>
            <a:ext cx="7920037" cy="769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>
                <a:ea typeface="黑体" pitchFamily="2" charset="-122"/>
              </a:rPr>
              <a:t>框架页面的基本语法</a:t>
            </a:r>
            <a:endParaRPr lang="zh-CN" altLang="en-US" sz="2800" b="1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630792" name="AutoShape 8"/>
          <p:cNvSpPr>
            <a:spLocks noChangeArrowheads="1"/>
          </p:cNvSpPr>
          <p:nvPr/>
        </p:nvSpPr>
        <p:spPr bwMode="auto">
          <a:xfrm>
            <a:off x="7235825" y="2132013"/>
            <a:ext cx="1152525" cy="981075"/>
          </a:xfrm>
          <a:prstGeom prst="wedgeRoundRectCallout">
            <a:avLst>
              <a:gd name="adj1" fmla="val -56750"/>
              <a:gd name="adj2" fmla="val 9919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边框尺寸大小</a:t>
            </a:r>
          </a:p>
        </p:txBody>
      </p:sp>
      <p:sp>
        <p:nvSpPr>
          <p:cNvPr id="630793" name="AutoShape 9"/>
          <p:cNvSpPr>
            <a:spLocks noChangeArrowheads="1"/>
          </p:cNvSpPr>
          <p:nvPr/>
        </p:nvSpPr>
        <p:spPr bwMode="auto">
          <a:xfrm>
            <a:off x="1712913" y="2187575"/>
            <a:ext cx="2305050" cy="981075"/>
          </a:xfrm>
          <a:prstGeom prst="wedgeRoundRectCallout">
            <a:avLst>
              <a:gd name="adj1" fmla="val 37051"/>
              <a:gd name="adj2" fmla="val 10388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将窗口分割成左中右</a:t>
            </a:r>
            <a:r>
              <a:rPr lang="en-US" altLang="zh-CN" b="1">
                <a:ea typeface="黑体" pitchFamily="2" charset="-122"/>
              </a:rPr>
              <a:t>3</a:t>
            </a:r>
            <a:r>
              <a:rPr lang="zh-CN" altLang="en-US" b="1">
                <a:ea typeface="黑体" pitchFamily="2" charset="-122"/>
              </a:rPr>
              <a:t>个部分</a:t>
            </a:r>
            <a:r>
              <a:rPr lang="en-US" altLang="zh-CN" b="1">
                <a:ea typeface="黑体" pitchFamily="2" charset="-122"/>
              </a:rPr>
              <a:t>,</a:t>
            </a:r>
            <a:r>
              <a:rPr lang="zh-CN" altLang="en-US" b="1">
                <a:ea typeface="黑体" pitchFamily="2" charset="-122"/>
              </a:rPr>
              <a:t>可选</a:t>
            </a:r>
          </a:p>
        </p:txBody>
      </p:sp>
      <p:sp>
        <p:nvSpPr>
          <p:cNvPr id="630794" name="AutoShape 10"/>
          <p:cNvSpPr>
            <a:spLocks noChangeArrowheads="1"/>
          </p:cNvSpPr>
          <p:nvPr/>
        </p:nvSpPr>
        <p:spPr bwMode="auto">
          <a:xfrm>
            <a:off x="5003800" y="2205038"/>
            <a:ext cx="1944688" cy="981075"/>
          </a:xfrm>
          <a:prstGeom prst="wedgeRoundRectCallout">
            <a:avLst>
              <a:gd name="adj1" fmla="val -28778"/>
              <a:gd name="adj2" fmla="val 9401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将窗口分割成上下</a:t>
            </a:r>
            <a:r>
              <a:rPr lang="en-US" altLang="zh-CN" b="1">
                <a:ea typeface="黑体" pitchFamily="2" charset="-122"/>
              </a:rPr>
              <a:t>2</a:t>
            </a:r>
            <a:r>
              <a:rPr lang="zh-CN" altLang="en-US" b="1">
                <a:ea typeface="黑体" pitchFamily="2" charset="-122"/>
              </a:rPr>
              <a:t>个部分</a:t>
            </a:r>
            <a:r>
              <a:rPr lang="en-US" altLang="zh-CN" b="1">
                <a:ea typeface="黑体" pitchFamily="2" charset="-122"/>
              </a:rPr>
              <a:t>,</a:t>
            </a:r>
            <a:r>
              <a:rPr lang="zh-CN" altLang="en-US" b="1">
                <a:ea typeface="黑体" pitchFamily="2" charset="-122"/>
              </a:rPr>
              <a:t>可选</a:t>
            </a:r>
          </a:p>
        </p:txBody>
      </p:sp>
      <p:sp>
        <p:nvSpPr>
          <p:cNvPr id="630795" name="AutoShape 11"/>
          <p:cNvSpPr>
            <a:spLocks noChangeArrowheads="1"/>
          </p:cNvSpPr>
          <p:nvPr/>
        </p:nvSpPr>
        <p:spPr bwMode="auto">
          <a:xfrm>
            <a:off x="4475163" y="4868863"/>
            <a:ext cx="1727200" cy="981075"/>
          </a:xfrm>
          <a:prstGeom prst="wedgeRoundRectCallout">
            <a:avLst>
              <a:gd name="adj1" fmla="val -49449"/>
              <a:gd name="adj2" fmla="val -11181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第一个窗口要显示的网页</a:t>
            </a:r>
          </a:p>
        </p:txBody>
      </p:sp>
      <p:pic>
        <p:nvPicPr>
          <p:cNvPr id="630796" name="Picture 12" descr="语法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765175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97" grpId="0" animBg="1"/>
      <p:bldP spid="630792" grpId="0" animBg="1"/>
      <p:bldP spid="630793" grpId="0" animBg="1"/>
      <p:bldP spid="630794" grpId="0" animBg="1"/>
      <p:bldP spid="63079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85888" y="0"/>
            <a:ext cx="8229600" cy="128111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框架的基本结构</a:t>
            </a:r>
          </a:p>
        </p:txBody>
      </p:sp>
      <p:sp>
        <p:nvSpPr>
          <p:cNvPr id="640007" name="AutoShape 7"/>
          <p:cNvSpPr>
            <a:spLocks noChangeArrowheads="1"/>
          </p:cNvSpPr>
          <p:nvPr/>
        </p:nvSpPr>
        <p:spPr bwMode="auto">
          <a:xfrm>
            <a:off x="544513" y="1804988"/>
            <a:ext cx="6254750" cy="44307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&lt;HTML&gt;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&lt;HEAD&gt;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&lt;TITLE&gt;rows_cols</a:t>
            </a:r>
            <a:r>
              <a:rPr lang="zh-CN" altLang="en-US" b="1">
                <a:ea typeface="黑体" pitchFamily="2" charset="-122"/>
              </a:rPr>
              <a:t>框架</a:t>
            </a:r>
            <a:r>
              <a:rPr lang="en-US" altLang="zh-CN" b="1">
                <a:ea typeface="黑体" pitchFamily="2" charset="-122"/>
              </a:rPr>
              <a:t>&lt;/TITLE&gt;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&lt;/HEAD&gt;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&lt;FRAMESET rows="25%,50%,*" border="5"&gt;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   &lt;FRAME name= "top" src="the_first.html"&gt;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 &lt;FRAME name="middle" src="the_second.html"&gt;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&lt;FRAME name= "bottom" src="the_third.html"&gt;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&lt;/FRAMESET&gt;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&lt;/HTML&gt;</a:t>
            </a:r>
          </a:p>
          <a:p>
            <a:pPr>
              <a:spcBef>
                <a:spcPct val="20000"/>
              </a:spcBef>
            </a:pPr>
            <a:endParaRPr lang="en-US" altLang="zh-CN" b="1">
              <a:ea typeface="黑体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>
              <a:ea typeface="黑体" pitchFamily="2" charset="-122"/>
            </a:endParaRPr>
          </a:p>
        </p:txBody>
      </p:sp>
      <p:sp>
        <p:nvSpPr>
          <p:cNvPr id="640010" name="AutoShape 10"/>
          <p:cNvSpPr>
            <a:spLocks noChangeArrowheads="1"/>
          </p:cNvSpPr>
          <p:nvPr/>
        </p:nvSpPr>
        <p:spPr bwMode="auto">
          <a:xfrm>
            <a:off x="1687513" y="2314575"/>
            <a:ext cx="1800225" cy="693738"/>
          </a:xfrm>
          <a:prstGeom prst="wedgeRoundRectCallout">
            <a:avLst>
              <a:gd name="adj1" fmla="val 41181"/>
              <a:gd name="adj2" fmla="val 10583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将窗口分割成上中下</a:t>
            </a:r>
            <a:r>
              <a:rPr lang="en-US" altLang="zh-CN" b="1">
                <a:ea typeface="黑体" pitchFamily="2" charset="-122"/>
              </a:rPr>
              <a:t>3</a:t>
            </a:r>
            <a:r>
              <a:rPr lang="zh-CN" altLang="en-US" b="1">
                <a:ea typeface="黑体" pitchFamily="2" charset="-122"/>
              </a:rPr>
              <a:t>部分</a:t>
            </a:r>
          </a:p>
        </p:txBody>
      </p:sp>
      <p:pic>
        <p:nvPicPr>
          <p:cNvPr id="64001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2938" y="857250"/>
            <a:ext cx="3492500" cy="296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40015" name="Rectangle 15"/>
          <p:cNvSpPr>
            <a:spLocks noChangeArrowheads="1"/>
          </p:cNvSpPr>
          <p:nvPr/>
        </p:nvSpPr>
        <p:spPr bwMode="auto">
          <a:xfrm>
            <a:off x="971550" y="3727450"/>
            <a:ext cx="4752975" cy="2889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640016" name="Rectangle 16"/>
          <p:cNvSpPr>
            <a:spLocks noChangeArrowheads="1"/>
          </p:cNvSpPr>
          <p:nvPr/>
        </p:nvSpPr>
        <p:spPr bwMode="auto">
          <a:xfrm>
            <a:off x="5738813" y="1600200"/>
            <a:ext cx="3419475" cy="5032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640020" name="Rectangle 20"/>
          <p:cNvSpPr>
            <a:spLocks noChangeArrowheads="1"/>
          </p:cNvSpPr>
          <p:nvPr/>
        </p:nvSpPr>
        <p:spPr bwMode="auto">
          <a:xfrm>
            <a:off x="1008063" y="4357688"/>
            <a:ext cx="5473700" cy="3175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640021" name="Rectangle 21"/>
          <p:cNvSpPr>
            <a:spLocks noChangeArrowheads="1"/>
          </p:cNvSpPr>
          <p:nvPr/>
        </p:nvSpPr>
        <p:spPr bwMode="auto">
          <a:xfrm>
            <a:off x="5729288" y="3022600"/>
            <a:ext cx="3419475" cy="5953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sp>
        <p:nvSpPr>
          <p:cNvPr id="640025" name="AutoShape 25"/>
          <p:cNvSpPr>
            <a:spLocks noChangeArrowheads="1"/>
          </p:cNvSpPr>
          <p:nvPr/>
        </p:nvSpPr>
        <p:spPr bwMode="auto">
          <a:xfrm>
            <a:off x="2916238" y="5013325"/>
            <a:ext cx="3168650" cy="8318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如果要在浏览器中创建左中右三个窗口</a:t>
            </a:r>
            <a:r>
              <a:rPr lang="en-US" altLang="zh-CN" b="1">
                <a:ea typeface="黑体" pitchFamily="2" charset="-122"/>
              </a:rPr>
              <a:t>,</a:t>
            </a:r>
            <a:r>
              <a:rPr lang="zh-CN" altLang="en-US" b="1">
                <a:ea typeface="黑体" pitchFamily="2" charset="-122"/>
              </a:rPr>
              <a:t>该如何实现？</a:t>
            </a:r>
          </a:p>
        </p:txBody>
      </p:sp>
      <p:sp>
        <p:nvSpPr>
          <p:cNvPr id="83979" name="Text Box 27"/>
          <p:cNvSpPr txBox="1">
            <a:spLocks noChangeArrowheads="1"/>
          </p:cNvSpPr>
          <p:nvPr/>
        </p:nvSpPr>
        <p:spPr bwMode="auto">
          <a:xfrm>
            <a:off x="2124075" y="1108075"/>
            <a:ext cx="1809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itchFamily="2" charset="-122"/>
                <a:hlinkClick r:id="rId3" action="ppaction://hlinkfile"/>
              </a:rPr>
              <a:t>查看源代码</a:t>
            </a:r>
            <a:endParaRPr lang="zh-CN" altLang="en-US" sz="2400" b="1">
              <a:ea typeface="黑体" pitchFamily="2" charset="-122"/>
            </a:endParaRPr>
          </a:p>
        </p:txBody>
      </p:sp>
      <p:sp>
        <p:nvSpPr>
          <p:cNvPr id="640028" name="AutoShape 28"/>
          <p:cNvSpPr>
            <a:spLocks noChangeArrowheads="1"/>
          </p:cNvSpPr>
          <p:nvPr/>
        </p:nvSpPr>
        <p:spPr bwMode="auto">
          <a:xfrm>
            <a:off x="4067175" y="5445125"/>
            <a:ext cx="4392613" cy="8318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每个窗口对应一个页面，以及一个框架集页面，总共需要几个</a:t>
            </a:r>
            <a:r>
              <a:rPr lang="en-US" altLang="zh-CN" b="1">
                <a:ea typeface="黑体" pitchFamily="2" charset="-122"/>
              </a:rPr>
              <a:t>HTML</a:t>
            </a:r>
            <a:r>
              <a:rPr lang="zh-CN" altLang="en-US" b="1">
                <a:ea typeface="黑体" pitchFamily="2" charset="-122"/>
              </a:rPr>
              <a:t>页面文件？</a:t>
            </a:r>
          </a:p>
        </p:txBody>
      </p:sp>
      <p:sp>
        <p:nvSpPr>
          <p:cNvPr id="640029" name="Freeform 29"/>
          <p:cNvSpPr>
            <a:spLocks/>
          </p:cNvSpPr>
          <p:nvPr/>
        </p:nvSpPr>
        <p:spPr bwMode="auto">
          <a:xfrm rot="-2992413">
            <a:off x="6357144" y="3840957"/>
            <a:ext cx="1568450" cy="620712"/>
          </a:xfrm>
          <a:custGeom>
            <a:avLst/>
            <a:gdLst>
              <a:gd name="T0" fmla="*/ 729 w 730"/>
              <a:gd name="T1" fmla="*/ 277 h 457"/>
              <a:gd name="T2" fmla="*/ 453 w 730"/>
              <a:gd name="T3" fmla="*/ 456 h 457"/>
              <a:gd name="T4" fmla="*/ 454 w 730"/>
              <a:gd name="T5" fmla="*/ 370 h 457"/>
              <a:gd name="T6" fmla="*/ 443 w 730"/>
              <a:gd name="T7" fmla="*/ 370 h 457"/>
              <a:gd name="T8" fmla="*/ 431 w 730"/>
              <a:gd name="T9" fmla="*/ 370 h 457"/>
              <a:gd name="T10" fmla="*/ 420 w 730"/>
              <a:gd name="T11" fmla="*/ 370 h 457"/>
              <a:gd name="T12" fmla="*/ 408 w 730"/>
              <a:gd name="T13" fmla="*/ 370 h 457"/>
              <a:gd name="T14" fmla="*/ 395 w 730"/>
              <a:gd name="T15" fmla="*/ 370 h 457"/>
              <a:gd name="T16" fmla="*/ 384 w 730"/>
              <a:gd name="T17" fmla="*/ 370 h 457"/>
              <a:gd name="T18" fmla="*/ 370 w 730"/>
              <a:gd name="T19" fmla="*/ 370 h 457"/>
              <a:gd name="T20" fmla="*/ 358 w 730"/>
              <a:gd name="T21" fmla="*/ 370 h 457"/>
              <a:gd name="T22" fmla="*/ 345 w 730"/>
              <a:gd name="T23" fmla="*/ 370 h 457"/>
              <a:gd name="T24" fmla="*/ 333 w 730"/>
              <a:gd name="T25" fmla="*/ 370 h 457"/>
              <a:gd name="T26" fmla="*/ 320 w 730"/>
              <a:gd name="T27" fmla="*/ 370 h 457"/>
              <a:gd name="T28" fmla="*/ 308 w 730"/>
              <a:gd name="T29" fmla="*/ 370 h 457"/>
              <a:gd name="T30" fmla="*/ 295 w 730"/>
              <a:gd name="T31" fmla="*/ 369 h 457"/>
              <a:gd name="T32" fmla="*/ 283 w 730"/>
              <a:gd name="T33" fmla="*/ 369 h 457"/>
              <a:gd name="T34" fmla="*/ 259 w 730"/>
              <a:gd name="T35" fmla="*/ 366 h 457"/>
              <a:gd name="T36" fmla="*/ 218 w 730"/>
              <a:gd name="T37" fmla="*/ 360 h 457"/>
              <a:gd name="T38" fmla="*/ 180 w 730"/>
              <a:gd name="T39" fmla="*/ 350 h 457"/>
              <a:gd name="T40" fmla="*/ 145 w 730"/>
              <a:gd name="T41" fmla="*/ 336 h 457"/>
              <a:gd name="T42" fmla="*/ 114 w 730"/>
              <a:gd name="T43" fmla="*/ 319 h 457"/>
              <a:gd name="T44" fmla="*/ 86 w 730"/>
              <a:gd name="T45" fmla="*/ 299 h 457"/>
              <a:gd name="T46" fmla="*/ 61 w 730"/>
              <a:gd name="T47" fmla="*/ 277 h 457"/>
              <a:gd name="T48" fmla="*/ 41 w 730"/>
              <a:gd name="T49" fmla="*/ 252 h 457"/>
              <a:gd name="T50" fmla="*/ 24 w 730"/>
              <a:gd name="T51" fmla="*/ 227 h 457"/>
              <a:gd name="T52" fmla="*/ 11 w 730"/>
              <a:gd name="T53" fmla="*/ 200 h 457"/>
              <a:gd name="T54" fmla="*/ 4 w 730"/>
              <a:gd name="T55" fmla="*/ 171 h 457"/>
              <a:gd name="T56" fmla="*/ 0 w 730"/>
              <a:gd name="T57" fmla="*/ 142 h 457"/>
              <a:gd name="T58" fmla="*/ 1 w 730"/>
              <a:gd name="T59" fmla="*/ 114 h 457"/>
              <a:gd name="T60" fmla="*/ 8 w 730"/>
              <a:gd name="T61" fmla="*/ 84 h 457"/>
              <a:gd name="T62" fmla="*/ 19 w 730"/>
              <a:gd name="T63" fmla="*/ 55 h 457"/>
              <a:gd name="T64" fmla="*/ 56 w 730"/>
              <a:gd name="T65" fmla="*/ 0 h 457"/>
              <a:gd name="T66" fmla="*/ 45 w 730"/>
              <a:gd name="T67" fmla="*/ 12 h 457"/>
              <a:gd name="T68" fmla="*/ 30 w 730"/>
              <a:gd name="T69" fmla="*/ 36 h 457"/>
              <a:gd name="T70" fmla="*/ 23 w 730"/>
              <a:gd name="T71" fmla="*/ 60 h 457"/>
              <a:gd name="T72" fmla="*/ 25 w 730"/>
              <a:gd name="T73" fmla="*/ 81 h 457"/>
              <a:gd name="T74" fmla="*/ 30 w 730"/>
              <a:gd name="T75" fmla="*/ 91 h 457"/>
              <a:gd name="T76" fmla="*/ 43 w 730"/>
              <a:gd name="T77" fmla="*/ 110 h 457"/>
              <a:gd name="T78" fmla="*/ 63 w 730"/>
              <a:gd name="T79" fmla="*/ 127 h 457"/>
              <a:gd name="T80" fmla="*/ 88 w 730"/>
              <a:gd name="T81" fmla="*/ 144 h 457"/>
              <a:gd name="T82" fmla="*/ 119 w 730"/>
              <a:gd name="T83" fmla="*/ 156 h 457"/>
              <a:gd name="T84" fmla="*/ 136 w 730"/>
              <a:gd name="T85" fmla="*/ 162 h 457"/>
              <a:gd name="T86" fmla="*/ 174 w 730"/>
              <a:gd name="T87" fmla="*/ 174 h 457"/>
              <a:gd name="T88" fmla="*/ 213 w 730"/>
              <a:gd name="T89" fmla="*/ 181 h 457"/>
              <a:gd name="T90" fmla="*/ 255 w 730"/>
              <a:gd name="T91" fmla="*/ 187 h 457"/>
              <a:gd name="T92" fmla="*/ 278 w 730"/>
              <a:gd name="T93" fmla="*/ 190 h 457"/>
              <a:gd name="T94" fmla="*/ 323 w 730"/>
              <a:gd name="T95" fmla="*/ 192 h 457"/>
              <a:gd name="T96" fmla="*/ 366 w 730"/>
              <a:gd name="T97" fmla="*/ 192 h 457"/>
              <a:gd name="T98" fmla="*/ 410 w 730"/>
              <a:gd name="T99" fmla="*/ 190 h 457"/>
              <a:gd name="T100" fmla="*/ 454 w 730"/>
              <a:gd name="T101" fmla="*/ 184 h 457"/>
              <a:gd name="T102" fmla="*/ 453 w 730"/>
              <a:gd name="T103" fmla="*/ 95 h 457"/>
              <a:gd name="T104" fmla="*/ 729 w 730"/>
              <a:gd name="T105" fmla="*/ 277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40030" name="AutoShape 30"/>
          <p:cNvSpPr>
            <a:spLocks noChangeArrowheads="1"/>
          </p:cNvSpPr>
          <p:nvPr/>
        </p:nvSpPr>
        <p:spPr bwMode="auto">
          <a:xfrm rot="-3072595">
            <a:off x="3900488" y="2660650"/>
            <a:ext cx="2306638" cy="242887"/>
          </a:xfrm>
          <a:prstGeom prst="rightArrow">
            <a:avLst>
              <a:gd name="adj1" fmla="val 50000"/>
              <a:gd name="adj2" fmla="val 237419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2800">
              <a:ea typeface="黑体" pitchFamily="2" charset="-122"/>
            </a:endParaRPr>
          </a:p>
        </p:txBody>
      </p:sp>
      <p:pic>
        <p:nvPicPr>
          <p:cNvPr id="640031" name="Picture 31" descr="示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836613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0012" name="AutoShape 12"/>
          <p:cNvSpPr>
            <a:spLocks noChangeArrowheads="1"/>
          </p:cNvSpPr>
          <p:nvPr/>
        </p:nvSpPr>
        <p:spPr bwMode="auto">
          <a:xfrm>
            <a:off x="4135438" y="2387600"/>
            <a:ext cx="1368425" cy="693738"/>
          </a:xfrm>
          <a:prstGeom prst="wedgeRoundRectCallout">
            <a:avLst>
              <a:gd name="adj1" fmla="val 44431"/>
              <a:gd name="adj2" fmla="val 10629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窗口边框的宽度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0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0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4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4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4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4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4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00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7" grpId="0" animBg="1"/>
      <p:bldP spid="640010" grpId="0" animBg="1"/>
      <p:bldP spid="640015" grpId="0" animBg="1"/>
      <p:bldP spid="640016" grpId="0" animBg="1"/>
      <p:bldP spid="640020" grpId="0" animBg="1"/>
      <p:bldP spid="640021" grpId="0" animBg="1"/>
      <p:bldP spid="640025" grpId="0" animBg="1"/>
      <p:bldP spid="640028" grpId="0" animBg="1"/>
      <p:bldP spid="640029" grpId="0" animBg="1"/>
      <p:bldP spid="640030" grpId="0" animBg="1"/>
      <p:bldP spid="6400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0475" y="0"/>
            <a:ext cx="8229600" cy="128111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如何创建多个复杂的窗口</a:t>
            </a:r>
          </a:p>
        </p:txBody>
      </p:sp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1217613" y="1285875"/>
            <a:ext cx="7720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 fontAlgn="b">
              <a:spcBef>
                <a:spcPct val="20000"/>
              </a:spcBef>
              <a:buClr>
                <a:srgbClr val="6600CC"/>
              </a:buClr>
              <a:buFont typeface="Wingdings" pitchFamily="2" charset="2"/>
              <a:buNone/>
            </a:pPr>
            <a:r>
              <a:rPr lang="en-US" altLang="zh-CN" sz="2000" b="1">
                <a:ea typeface="黑体" pitchFamily="2" charset="-122"/>
              </a:rPr>
              <a:t>    </a:t>
            </a:r>
            <a:r>
              <a:rPr lang="zh-CN" altLang="en-US" sz="2000" b="1">
                <a:ea typeface="黑体" pitchFamily="2" charset="-122"/>
              </a:rPr>
              <a:t>要实现如下图所示的窗口，该如何制作？</a:t>
            </a:r>
          </a:p>
        </p:txBody>
      </p:sp>
      <p:pic>
        <p:nvPicPr>
          <p:cNvPr id="8499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175" y="1773238"/>
            <a:ext cx="4824413" cy="410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53326" name="Text Box 14"/>
          <p:cNvSpPr txBox="1">
            <a:spLocks noChangeArrowheads="1"/>
          </p:cNvSpPr>
          <p:nvPr/>
        </p:nvSpPr>
        <p:spPr bwMode="auto">
          <a:xfrm>
            <a:off x="1403350" y="3395663"/>
            <a:ext cx="2879725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altLang="zh-CN" sz="2000" b="1">
                <a:ea typeface="黑体" pitchFamily="2" charset="-122"/>
              </a:rPr>
              <a:t>1</a:t>
            </a:r>
            <a:r>
              <a:rPr lang="zh-CN" altLang="en-US" sz="2000" b="1">
                <a:ea typeface="黑体" pitchFamily="2" charset="-122"/>
              </a:rPr>
              <a:t>、分成上下两个窗口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altLang="zh-CN" sz="2000" b="1">
                <a:ea typeface="黑体" pitchFamily="2" charset="-122"/>
              </a:rPr>
              <a:t>2</a:t>
            </a:r>
            <a:r>
              <a:rPr lang="zh-CN" altLang="en-US" sz="2000" b="1">
                <a:ea typeface="黑体" pitchFamily="2" charset="-122"/>
              </a:rPr>
              <a:t>、把下面的窗口分成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 sz="2000" b="1">
                <a:ea typeface="黑体" pitchFamily="2" charset="-122"/>
              </a:rPr>
              <a:t>     左右两个窗口</a:t>
            </a:r>
          </a:p>
        </p:txBody>
      </p:sp>
      <p:sp>
        <p:nvSpPr>
          <p:cNvPr id="653328" name="Rectangle 16"/>
          <p:cNvSpPr>
            <a:spLocks noChangeArrowheads="1"/>
          </p:cNvSpPr>
          <p:nvPr/>
        </p:nvSpPr>
        <p:spPr bwMode="auto">
          <a:xfrm>
            <a:off x="4067175" y="2060575"/>
            <a:ext cx="4826000" cy="7207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top</a:t>
            </a:r>
            <a:r>
              <a:rPr lang="zh-CN" altLang="en-US" b="1">
                <a:ea typeface="黑体" pitchFamily="2" charset="-122"/>
              </a:rPr>
              <a:t>窗口</a:t>
            </a:r>
          </a:p>
        </p:txBody>
      </p:sp>
      <p:sp>
        <p:nvSpPr>
          <p:cNvPr id="653329" name="Rectangle 17"/>
          <p:cNvSpPr>
            <a:spLocks noChangeArrowheads="1"/>
          </p:cNvSpPr>
          <p:nvPr/>
        </p:nvSpPr>
        <p:spPr bwMode="auto">
          <a:xfrm>
            <a:off x="4067175" y="2824163"/>
            <a:ext cx="1009650" cy="29527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Left</a:t>
            </a:r>
          </a:p>
          <a:p>
            <a:pPr algn="ctr">
              <a:spcBef>
                <a:spcPct val="20000"/>
              </a:spcBef>
            </a:pPr>
            <a:r>
              <a:rPr lang="zh-CN" altLang="en-US" b="1">
                <a:ea typeface="黑体" pitchFamily="2" charset="-122"/>
              </a:rPr>
              <a:t>窗口</a:t>
            </a:r>
          </a:p>
        </p:txBody>
      </p:sp>
      <p:sp>
        <p:nvSpPr>
          <p:cNvPr id="653330" name="Rectangle 18"/>
          <p:cNvSpPr>
            <a:spLocks noChangeArrowheads="1"/>
          </p:cNvSpPr>
          <p:nvPr/>
        </p:nvSpPr>
        <p:spPr bwMode="auto">
          <a:xfrm>
            <a:off x="5122863" y="2838450"/>
            <a:ext cx="3744912" cy="295275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right</a:t>
            </a:r>
            <a:r>
              <a:rPr lang="zh-CN" altLang="en-US" b="1">
                <a:ea typeface="黑体" pitchFamily="2" charset="-122"/>
              </a:rPr>
              <a:t>窗口</a:t>
            </a:r>
          </a:p>
        </p:txBody>
      </p:sp>
      <p:pic>
        <p:nvPicPr>
          <p:cNvPr id="85001" name="Picture 20" descr="问题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981075"/>
            <a:ext cx="10795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002" name="Picture 21" descr="分析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2420938"/>
            <a:ext cx="1152525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5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5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26" grpId="0"/>
      <p:bldP spid="653328" grpId="0" animBg="1"/>
      <p:bldP spid="653329" grpId="0" animBg="1"/>
      <p:bldP spid="6533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0025" y="-185738"/>
            <a:ext cx="8229600" cy="128111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如何创建多个复杂的窗口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750" y="908050"/>
            <a:ext cx="6697663" cy="2189163"/>
          </a:xfrm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80000"/>
              </a:lnSpc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 sz="2100" smtClean="0">
                <a:solidFill>
                  <a:schemeClr val="tx1"/>
                </a:solidFill>
                <a:latin typeface="Microsoft YaHei UI"/>
                <a:ea typeface="Microsoft YaHei UI"/>
              </a:rPr>
              <a:t>     </a:t>
            </a:r>
            <a:r>
              <a:rPr lang="zh-CN" altLang="en-US" sz="2100" smtClean="0">
                <a:solidFill>
                  <a:schemeClr val="tx1"/>
                </a:solidFill>
                <a:latin typeface="Microsoft YaHei UI"/>
                <a:ea typeface="Microsoft YaHei UI"/>
              </a:rPr>
              <a:t>创建多个复杂的窗口实现步骤如下：</a:t>
            </a:r>
          </a:p>
          <a:p>
            <a:pPr marL="838200" lvl="1" indent="-381000" eaLnBrk="1" hangingPunct="1">
              <a:lnSpc>
                <a:spcPct val="80000"/>
              </a:lnSpc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 smtClean="0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、创建一个</a:t>
            </a:r>
            <a:r>
              <a:rPr lang="en-US" altLang="zh-CN" smtClean="0">
                <a:solidFill>
                  <a:schemeClr val="tx1"/>
                </a:solidFill>
              </a:rPr>
              <a:t>HTML</a:t>
            </a:r>
            <a:r>
              <a:rPr lang="zh-CN" altLang="en-US" smtClean="0">
                <a:solidFill>
                  <a:schemeClr val="tx1"/>
                </a:solidFill>
              </a:rPr>
              <a:t>页面“</a:t>
            </a:r>
            <a:r>
              <a:rPr lang="en-US" altLang="zh-CN" smtClean="0">
                <a:solidFill>
                  <a:schemeClr val="tx1"/>
                </a:solidFill>
              </a:rPr>
              <a:t>top.html”</a:t>
            </a:r>
          </a:p>
          <a:p>
            <a:pPr marL="838200" lvl="1" indent="-381000" eaLnBrk="1" hangingPunct="1">
              <a:lnSpc>
                <a:spcPct val="80000"/>
              </a:lnSpc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 smtClean="0">
                <a:solidFill>
                  <a:schemeClr val="tx1"/>
                </a:solidFill>
              </a:rPr>
              <a:t>2</a:t>
            </a:r>
            <a:r>
              <a:rPr lang="zh-CN" altLang="en-US" smtClean="0">
                <a:solidFill>
                  <a:schemeClr val="tx1"/>
                </a:solidFill>
              </a:rPr>
              <a:t>、创建一个</a:t>
            </a:r>
            <a:r>
              <a:rPr lang="en-US" altLang="zh-CN" smtClean="0">
                <a:solidFill>
                  <a:schemeClr val="tx1"/>
                </a:solidFill>
              </a:rPr>
              <a:t>HTML</a:t>
            </a:r>
            <a:r>
              <a:rPr lang="zh-CN" altLang="en-US" smtClean="0">
                <a:solidFill>
                  <a:schemeClr val="tx1"/>
                </a:solidFill>
              </a:rPr>
              <a:t>页面“</a:t>
            </a:r>
            <a:r>
              <a:rPr lang="zh-CN" altLang="zh-CN" smtClean="0">
                <a:solidFill>
                  <a:schemeClr val="tx1"/>
                </a:solidFill>
              </a:rPr>
              <a:t>left.html</a:t>
            </a:r>
            <a:r>
              <a:rPr lang="en-US" altLang="zh-CN" smtClean="0">
                <a:solidFill>
                  <a:schemeClr val="tx1"/>
                </a:solidFill>
              </a:rPr>
              <a:t>”</a:t>
            </a:r>
          </a:p>
          <a:p>
            <a:pPr marL="838200" lvl="1" indent="-381000" eaLnBrk="1" hangingPunct="1">
              <a:lnSpc>
                <a:spcPct val="80000"/>
              </a:lnSpc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zh-CN" smtClean="0">
                <a:solidFill>
                  <a:schemeClr val="tx1"/>
                </a:solidFill>
              </a:rPr>
              <a:t>3</a:t>
            </a:r>
            <a:r>
              <a:rPr lang="zh-CN" altLang="en-US" smtClean="0">
                <a:solidFill>
                  <a:schemeClr val="tx1"/>
                </a:solidFill>
              </a:rPr>
              <a:t>、创建一个</a:t>
            </a:r>
            <a:r>
              <a:rPr lang="en-US" altLang="zh-CN" smtClean="0">
                <a:solidFill>
                  <a:schemeClr val="tx1"/>
                </a:solidFill>
              </a:rPr>
              <a:t>HTML</a:t>
            </a:r>
            <a:r>
              <a:rPr lang="zh-CN" altLang="en-US" smtClean="0">
                <a:solidFill>
                  <a:schemeClr val="tx1"/>
                </a:solidFill>
              </a:rPr>
              <a:t>页面“</a:t>
            </a:r>
            <a:r>
              <a:rPr lang="zh-CN" altLang="zh-CN" smtClean="0">
                <a:solidFill>
                  <a:schemeClr val="tx1"/>
                </a:solidFill>
              </a:rPr>
              <a:t>right.html</a:t>
            </a:r>
            <a:r>
              <a:rPr lang="en-US" altLang="zh-CN" smtClean="0">
                <a:solidFill>
                  <a:schemeClr val="tx1"/>
                </a:solidFill>
              </a:rPr>
              <a:t>”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altLang="zh-CN" sz="1300" smtClean="0">
              <a:solidFill>
                <a:schemeClr val="tx1"/>
              </a:solidFill>
              <a:latin typeface="Microsoft YaHei UI"/>
              <a:ea typeface="Microsoft YaHei UI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altLang="zh-CN" sz="1500" smtClean="0">
              <a:solidFill>
                <a:schemeClr val="tx1"/>
              </a:solidFill>
              <a:latin typeface="Microsoft YaHei UI"/>
              <a:ea typeface="Microsoft YaHei UI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Char char="•"/>
            </a:pPr>
            <a:endParaRPr lang="en-US" altLang="zh-CN" sz="1500" smtClean="0">
              <a:solidFill>
                <a:schemeClr val="tx1"/>
              </a:solidFill>
              <a:latin typeface="Microsoft YaHei UI"/>
              <a:ea typeface="Microsoft YaHei UI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Char char="•"/>
            </a:pPr>
            <a:endParaRPr lang="en-US" altLang="zh-CN" sz="1500" smtClean="0">
              <a:solidFill>
                <a:schemeClr val="tx1"/>
              </a:solidFill>
              <a:latin typeface="Microsoft YaHei UI"/>
              <a:ea typeface="Microsoft YaHei UI"/>
            </a:endParaRPr>
          </a:p>
        </p:txBody>
      </p:sp>
      <p:pic>
        <p:nvPicPr>
          <p:cNvPr id="63181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2997200"/>
            <a:ext cx="5381625" cy="2371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631818" name="AutoShape 10"/>
          <p:cNvSpPr>
            <a:spLocks noChangeArrowheads="1"/>
          </p:cNvSpPr>
          <p:nvPr/>
        </p:nvSpPr>
        <p:spPr bwMode="auto">
          <a:xfrm>
            <a:off x="4859338" y="2924175"/>
            <a:ext cx="1247775" cy="693738"/>
          </a:xfrm>
          <a:prstGeom prst="wedgeRoundRectCallout">
            <a:avLst>
              <a:gd name="adj1" fmla="val -55343"/>
              <a:gd name="adj2" fmla="val 11063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en-US" altLang="zh-CN" b="1">
                <a:ea typeface="黑体" pitchFamily="2" charset="-122"/>
              </a:rPr>
              <a:t>top.html</a:t>
            </a:r>
            <a:r>
              <a:rPr lang="zh-CN" altLang="en-US" b="1">
                <a:ea typeface="黑体" pitchFamily="2" charset="-122"/>
              </a:rPr>
              <a:t>效果图</a:t>
            </a:r>
          </a:p>
        </p:txBody>
      </p:sp>
      <p:pic>
        <p:nvPicPr>
          <p:cNvPr id="63182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6325" y="1628775"/>
            <a:ext cx="2514600" cy="4392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631821" name="AutoShape 13"/>
          <p:cNvSpPr>
            <a:spLocks noChangeArrowheads="1"/>
          </p:cNvSpPr>
          <p:nvPr/>
        </p:nvSpPr>
        <p:spPr bwMode="auto">
          <a:xfrm>
            <a:off x="4843463" y="3070225"/>
            <a:ext cx="1258887" cy="693738"/>
          </a:xfrm>
          <a:prstGeom prst="wedgeRoundRectCallout">
            <a:avLst>
              <a:gd name="adj1" fmla="val 69671"/>
              <a:gd name="adj2" fmla="val 11384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en-US" altLang="zh-CN" b="1">
                <a:ea typeface="黑体" pitchFamily="2" charset="-122"/>
              </a:rPr>
              <a:t>left.html</a:t>
            </a:r>
            <a:r>
              <a:rPr lang="zh-CN" altLang="en-US" b="1">
                <a:ea typeface="黑体" pitchFamily="2" charset="-122"/>
              </a:rPr>
              <a:t>效果图</a:t>
            </a:r>
          </a:p>
        </p:txBody>
      </p:sp>
      <p:pic>
        <p:nvPicPr>
          <p:cNvPr id="631823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813" y="2822575"/>
            <a:ext cx="5268912" cy="3795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631824" name="AutoShape 16"/>
          <p:cNvSpPr>
            <a:spLocks noChangeArrowheads="1"/>
          </p:cNvSpPr>
          <p:nvPr/>
        </p:nvSpPr>
        <p:spPr bwMode="auto">
          <a:xfrm>
            <a:off x="7019925" y="3398838"/>
            <a:ext cx="1368425" cy="693737"/>
          </a:xfrm>
          <a:prstGeom prst="wedgeRoundRectCallout">
            <a:avLst>
              <a:gd name="adj1" fmla="val -90023"/>
              <a:gd name="adj2" fmla="val 5526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en-US" altLang="zh-CN" b="1">
                <a:ea typeface="黑体" pitchFamily="2" charset="-122"/>
              </a:rPr>
              <a:t>right.html</a:t>
            </a:r>
            <a:r>
              <a:rPr lang="zh-CN" altLang="en-US" b="1">
                <a:ea typeface="黑体" pitchFamily="2" charset="-122"/>
              </a:rPr>
              <a:t>效果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631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631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3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631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631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3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3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8" grpId="0" animBg="1"/>
      <p:bldP spid="631818" grpId="1" animBg="1"/>
      <p:bldP spid="631821" grpId="0" animBg="1"/>
      <p:bldP spid="631821" grpId="1" animBg="1"/>
      <p:bldP spid="6318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0825" y="0"/>
            <a:ext cx="8229600" cy="1281113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chemeClr val="tx1"/>
                </a:solidFill>
                <a:latin typeface="Microsoft YaHei UI"/>
                <a:ea typeface="Microsoft YaHei UI"/>
              </a:rPr>
              <a:t>如何创建多个复杂的窗口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2988" y="989013"/>
            <a:ext cx="7200900" cy="4525962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altLang="zh-CN" sz="1800" smtClean="0">
                <a:solidFill>
                  <a:schemeClr val="tx1"/>
                </a:solidFill>
                <a:latin typeface="Microsoft YaHei UI"/>
                <a:ea typeface="Microsoft YaHei UI"/>
              </a:rPr>
              <a:t>4</a:t>
            </a:r>
            <a:r>
              <a:rPr lang="zh-CN" altLang="en-US" sz="1800" smtClean="0">
                <a:solidFill>
                  <a:schemeClr val="tx1"/>
                </a:solidFill>
                <a:latin typeface="Microsoft YaHei UI"/>
                <a:ea typeface="Microsoft YaHei UI"/>
              </a:rPr>
              <a:t>、新建</a:t>
            </a:r>
            <a:r>
              <a:rPr lang="zh-CN" altLang="zh-CN" sz="1800" smtClean="0">
                <a:solidFill>
                  <a:schemeClr val="tx1"/>
                </a:solidFill>
                <a:latin typeface="Microsoft YaHei UI"/>
                <a:ea typeface="Microsoft YaHei UI"/>
              </a:rPr>
              <a:t>多框架</a:t>
            </a:r>
            <a:r>
              <a:rPr lang="en-US" altLang="zh-CN" sz="1800" smtClean="0">
                <a:solidFill>
                  <a:schemeClr val="tx1"/>
                </a:solidFill>
                <a:latin typeface="Microsoft YaHei UI"/>
                <a:ea typeface="Microsoft YaHei UI"/>
              </a:rPr>
              <a:t>HTML</a:t>
            </a:r>
            <a:r>
              <a:rPr lang="zh-CN" altLang="en-US" sz="1800" smtClean="0">
                <a:solidFill>
                  <a:schemeClr val="tx1"/>
                </a:solidFill>
                <a:latin typeface="Microsoft YaHei UI"/>
                <a:ea typeface="Microsoft YaHei UI"/>
              </a:rPr>
              <a:t>页面</a:t>
            </a:r>
            <a:r>
              <a:rPr lang="en-US" altLang="zh-CN" sz="1800" smtClean="0">
                <a:solidFill>
                  <a:schemeClr val="tx1"/>
                </a:solidFill>
                <a:latin typeface="Microsoft YaHei UI"/>
                <a:ea typeface="Microsoft YaHei UI"/>
              </a:rPr>
              <a:t>"Frame_Sets.html"</a:t>
            </a:r>
          </a:p>
          <a:p>
            <a:pPr marL="533400" indent="-533400" eaLnBrk="1" hangingPunct="1">
              <a:buFontTx/>
              <a:buChar char="•"/>
            </a:pPr>
            <a:endParaRPr lang="en-US" altLang="zh-CN" sz="1800" smtClean="0">
              <a:solidFill>
                <a:schemeClr val="tx1"/>
              </a:solidFill>
              <a:latin typeface="Microsoft YaHei UI"/>
              <a:ea typeface="Microsoft YaHei UI"/>
            </a:endParaRPr>
          </a:p>
        </p:txBody>
      </p:sp>
      <p:sp>
        <p:nvSpPr>
          <p:cNvPr id="643079" name="AutoShape 7"/>
          <p:cNvSpPr>
            <a:spLocks noChangeArrowheads="1"/>
          </p:cNvSpPr>
          <p:nvPr/>
        </p:nvSpPr>
        <p:spPr bwMode="auto">
          <a:xfrm>
            <a:off x="801688" y="2289175"/>
            <a:ext cx="7983537" cy="35766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......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&lt;FRAMESET  rows="20%,*"  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frameborder="0"</a:t>
            </a:r>
            <a:r>
              <a:rPr lang="en-US" altLang="zh-CN" b="1">
                <a:ea typeface="黑体" pitchFamily="2" charset="-122"/>
              </a:rPr>
              <a:t>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    &lt;FRAME src="top.html" name="topframe“  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scrolling="no"</a:t>
            </a:r>
            <a:r>
              <a:rPr lang="en-US" altLang="zh-CN" b="1">
                <a:ea typeface="黑体" pitchFamily="2" charset="-122"/>
              </a:rPr>
              <a:t> noresize="noresize"&gt;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    &lt;FRAMESET cols="20%,*"&gt;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    &lt;FRAME src="left.html" 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noresize="noresize"</a:t>
            </a:r>
            <a:r>
              <a:rPr lang="en-US" altLang="zh-CN" b="1">
                <a:ea typeface="黑体" pitchFamily="2" charset="-122"/>
              </a:rPr>
              <a:t> scrolling="no" name="leftframe" 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    &lt;FRAME src="right.html"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name="rightframe"</a:t>
            </a:r>
            <a:r>
              <a:rPr lang="en-US" altLang="zh-CN" b="1">
                <a:ea typeface="黑体" pitchFamily="2" charset="-122"/>
              </a:rPr>
              <a:t>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    &lt;/FRAMESET&gt;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&lt;/FRAMESET&gt;</a:t>
            </a:r>
          </a:p>
        </p:txBody>
      </p:sp>
      <p:sp>
        <p:nvSpPr>
          <p:cNvPr id="87045" name="Text Box 8"/>
          <p:cNvSpPr txBox="1">
            <a:spLocks noChangeArrowheads="1"/>
          </p:cNvSpPr>
          <p:nvPr/>
        </p:nvSpPr>
        <p:spPr bwMode="auto">
          <a:xfrm>
            <a:off x="2268538" y="1628775"/>
            <a:ext cx="1809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itchFamily="2" charset="-122"/>
                <a:hlinkClick r:id="rId2" action="ppaction://hlinkfile"/>
              </a:rPr>
              <a:t>查看源代码</a:t>
            </a:r>
            <a:endParaRPr lang="zh-CN" altLang="en-US" sz="2400" b="1">
              <a:ea typeface="黑体" pitchFamily="2" charset="-122"/>
            </a:endParaRPr>
          </a:p>
        </p:txBody>
      </p:sp>
      <p:sp>
        <p:nvSpPr>
          <p:cNvPr id="643081" name="AutoShape 9"/>
          <p:cNvSpPr>
            <a:spLocks noChangeArrowheads="1"/>
          </p:cNvSpPr>
          <p:nvPr/>
        </p:nvSpPr>
        <p:spPr bwMode="auto">
          <a:xfrm>
            <a:off x="5795963" y="1662113"/>
            <a:ext cx="1368425" cy="800100"/>
          </a:xfrm>
          <a:prstGeom prst="wedgeRoundRectCallout">
            <a:avLst>
              <a:gd name="adj1" fmla="val -49884"/>
              <a:gd name="adj2" fmla="val 9245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设置无框架边框</a:t>
            </a:r>
          </a:p>
        </p:txBody>
      </p:sp>
      <p:sp>
        <p:nvSpPr>
          <p:cNvPr id="643082" name="AutoShape 10"/>
          <p:cNvSpPr>
            <a:spLocks noChangeArrowheads="1"/>
          </p:cNvSpPr>
          <p:nvPr/>
        </p:nvSpPr>
        <p:spPr bwMode="auto">
          <a:xfrm>
            <a:off x="7451725" y="2078038"/>
            <a:ext cx="1079500" cy="800100"/>
          </a:xfrm>
          <a:prstGeom prst="wedgeRoundRectCallout">
            <a:avLst>
              <a:gd name="adj1" fmla="val -55588"/>
              <a:gd name="adj2" fmla="val 9047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不显示滚动条</a:t>
            </a:r>
          </a:p>
        </p:txBody>
      </p:sp>
      <p:sp>
        <p:nvSpPr>
          <p:cNvPr id="643083" name="AutoShape 11"/>
          <p:cNvSpPr>
            <a:spLocks noChangeArrowheads="1"/>
          </p:cNvSpPr>
          <p:nvPr/>
        </p:nvSpPr>
        <p:spPr bwMode="auto">
          <a:xfrm>
            <a:off x="7092950" y="4724400"/>
            <a:ext cx="1222375" cy="800100"/>
          </a:xfrm>
          <a:prstGeom prst="wedgeRoundRectCallout">
            <a:avLst>
              <a:gd name="adj1" fmla="val -143898"/>
              <a:gd name="adj2" fmla="val -9742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禁止调整框架大小</a:t>
            </a:r>
          </a:p>
        </p:txBody>
      </p:sp>
      <p:sp>
        <p:nvSpPr>
          <p:cNvPr id="643084" name="AutoShape 12"/>
          <p:cNvSpPr>
            <a:spLocks noChangeArrowheads="1"/>
          </p:cNvSpPr>
          <p:nvPr/>
        </p:nvSpPr>
        <p:spPr bwMode="auto">
          <a:xfrm>
            <a:off x="3563938" y="5229225"/>
            <a:ext cx="2305050" cy="1143000"/>
          </a:xfrm>
          <a:prstGeom prst="wedgeRoundRectCallout">
            <a:avLst>
              <a:gd name="adj1" fmla="val 44560"/>
              <a:gd name="adj2" fmla="val -725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框架名称，便于超文本链接锚标签</a:t>
            </a:r>
            <a:r>
              <a:rPr lang="en-US" altLang="zh-CN" b="1">
                <a:ea typeface="黑体" pitchFamily="2" charset="-122"/>
              </a:rPr>
              <a:t>target</a:t>
            </a:r>
            <a:r>
              <a:rPr lang="zh-CN" altLang="en-US" b="1">
                <a:ea typeface="黑体" pitchFamily="2" charset="-122"/>
              </a:rPr>
              <a:t>属性所引用</a:t>
            </a:r>
          </a:p>
        </p:txBody>
      </p:sp>
      <p:pic>
        <p:nvPicPr>
          <p:cNvPr id="643085" name="Picture 13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9950" y="1341438"/>
            <a:ext cx="10810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4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9" grpId="0" animBg="1"/>
      <p:bldP spid="643081" grpId="0" animBg="1"/>
      <p:bldP spid="643082" grpId="0" animBg="1"/>
      <p:bldP spid="643083" grpId="0" animBg="1"/>
      <p:bldP spid="64308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84313" y="0"/>
            <a:ext cx="8229600" cy="128111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如何设置窗口链接的显示位置</a:t>
            </a:r>
          </a:p>
        </p:txBody>
      </p:sp>
      <p:sp>
        <p:nvSpPr>
          <p:cNvPr id="88067" name="Text Box 6"/>
          <p:cNvSpPr txBox="1">
            <a:spLocks noChangeArrowheads="1"/>
          </p:cNvSpPr>
          <p:nvPr/>
        </p:nvSpPr>
        <p:spPr bwMode="auto">
          <a:xfrm>
            <a:off x="1476375" y="1433513"/>
            <a:ext cx="73453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 fontAlgn="b">
              <a:spcBef>
                <a:spcPct val="20000"/>
              </a:spcBef>
              <a:buClr>
                <a:srgbClr val="6600CC"/>
              </a:buClr>
              <a:buFont typeface="Wingdings" pitchFamily="2" charset="2"/>
              <a:buNone/>
            </a:pPr>
            <a:r>
              <a:rPr lang="en-US" altLang="zh-CN" sz="2400" b="1">
                <a:ea typeface="黑体" pitchFamily="2" charset="-122"/>
              </a:rPr>
              <a:t>    </a:t>
            </a:r>
            <a:r>
              <a:rPr lang="zh-CN" altLang="en-US" sz="2400" b="1">
                <a:ea typeface="黑体" pitchFamily="2" charset="-122"/>
              </a:rPr>
              <a:t>如果在同一个页面中，要实现在一个框架窗口中的超链接页面出现在另一个框架窗口中，如何实现？</a:t>
            </a:r>
          </a:p>
        </p:txBody>
      </p:sp>
      <p:sp>
        <p:nvSpPr>
          <p:cNvPr id="654348" name="AutoShape 12"/>
          <p:cNvSpPr>
            <a:spLocks noChangeArrowheads="1"/>
          </p:cNvSpPr>
          <p:nvPr/>
        </p:nvSpPr>
        <p:spPr bwMode="auto">
          <a:xfrm>
            <a:off x="2051050" y="2997200"/>
            <a:ext cx="4752975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ea typeface="黑体" pitchFamily="2" charset="-122"/>
              </a:rPr>
              <a:t>演示示例</a:t>
            </a:r>
            <a:r>
              <a:rPr lang="en-US" altLang="zh-CN" b="1">
                <a:ea typeface="黑体" pitchFamily="2" charset="-122"/>
              </a:rPr>
              <a:t>2</a:t>
            </a:r>
            <a:r>
              <a:rPr lang="zh-CN" altLang="en-US" b="1">
                <a:ea typeface="黑体" pitchFamily="2" charset="-122"/>
              </a:rPr>
              <a:t>：</a:t>
            </a:r>
            <a:r>
              <a:rPr lang="zh-CN" altLang="en-US" b="1">
                <a:ea typeface="黑体" pitchFamily="2" charset="-122"/>
                <a:hlinkClick r:id="rId2" action="ppaction://hlinkfile"/>
              </a:rPr>
              <a:t>不同框架之间超链接效果</a:t>
            </a:r>
            <a:endParaRPr lang="zh-CN" altLang="en-US" b="1">
              <a:ea typeface="黑体" pitchFamily="2" charset="-122"/>
            </a:endParaRPr>
          </a:p>
        </p:txBody>
      </p:sp>
      <p:sp>
        <p:nvSpPr>
          <p:cNvPr id="654350" name="AutoShape 14"/>
          <p:cNvSpPr>
            <a:spLocks noChangeArrowheads="1"/>
          </p:cNvSpPr>
          <p:nvPr/>
        </p:nvSpPr>
        <p:spPr bwMode="auto">
          <a:xfrm>
            <a:off x="1979613" y="4437063"/>
            <a:ext cx="4824412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使用</a:t>
            </a:r>
            <a:r>
              <a:rPr lang="en-US" altLang="zh-CN" b="1">
                <a:ea typeface="黑体" pitchFamily="2" charset="-122"/>
              </a:rPr>
              <a:t>target</a:t>
            </a:r>
            <a:r>
              <a:rPr lang="zh-CN" altLang="en-US" b="1">
                <a:ea typeface="黑体" pitchFamily="2" charset="-122"/>
              </a:rPr>
              <a:t>目标窗口属性</a:t>
            </a:r>
          </a:p>
        </p:txBody>
      </p:sp>
      <p:pic>
        <p:nvPicPr>
          <p:cNvPr id="88070" name="Picture 17" descr="问题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1125538"/>
            <a:ext cx="10795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8" grpId="0" animBg="1"/>
      <p:bldP spid="6543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73175" y="0"/>
            <a:ext cx="8229600" cy="1281113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  <a:latin typeface="Microsoft YaHei UI"/>
                <a:ea typeface="Microsoft YaHei UI"/>
              </a:rPr>
              <a:t>如何设置窗口链接的显示位置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84200" y="1114425"/>
            <a:ext cx="8229600" cy="3554413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zh-CN" smtClean="0">
                <a:solidFill>
                  <a:schemeClr val="tx1"/>
                </a:solidFill>
                <a:latin typeface="Microsoft YaHei UI"/>
                <a:ea typeface="Microsoft YaHei UI"/>
              </a:rPr>
              <a:t>target</a:t>
            </a:r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目标窗口属性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zh-CN" smtClean="0">
                <a:solidFill>
                  <a:schemeClr val="tx1"/>
                </a:solidFill>
              </a:rPr>
              <a:t>name</a:t>
            </a:r>
            <a:r>
              <a:rPr lang="zh-CN" altLang="en-US" smtClean="0">
                <a:solidFill>
                  <a:schemeClr val="tx1"/>
                </a:solidFill>
              </a:rPr>
              <a:t>＝</a:t>
            </a:r>
            <a:r>
              <a:rPr lang="en-US" altLang="zh-CN" smtClean="0">
                <a:solidFill>
                  <a:schemeClr val="tx1"/>
                </a:solidFill>
              </a:rPr>
              <a:t>"</a:t>
            </a:r>
            <a:r>
              <a:rPr lang="zh-CN" altLang="en-US" smtClean="0">
                <a:solidFill>
                  <a:schemeClr val="tx1"/>
                </a:solidFill>
              </a:rPr>
              <a:t>显示的窗口名</a:t>
            </a:r>
            <a:r>
              <a:rPr lang="en-US" altLang="zh-CN" smtClean="0">
                <a:solidFill>
                  <a:schemeClr val="tx1"/>
                </a:solidFill>
              </a:rPr>
              <a:t>"</a:t>
            </a:r>
          </a:p>
          <a:p>
            <a:pPr lvl="1" eaLnBrk="1" hangingPunct="1">
              <a:spcBef>
                <a:spcPct val="25000"/>
              </a:spcBef>
              <a:buFontTx/>
              <a:buNone/>
            </a:pPr>
            <a:r>
              <a:rPr lang="en-US" altLang="zh-CN" smtClean="0">
                <a:solidFill>
                  <a:schemeClr val="tx1"/>
                </a:solidFill>
              </a:rPr>
              <a:t>	&lt;frame src=url name="</a:t>
            </a:r>
            <a:r>
              <a:rPr lang="zh-CN" altLang="en-US" smtClean="0">
                <a:solidFill>
                  <a:schemeClr val="tx1"/>
                </a:solidFill>
              </a:rPr>
              <a:t>窗口名</a:t>
            </a:r>
            <a:r>
              <a:rPr lang="en-US" altLang="zh-CN" smtClean="0">
                <a:solidFill>
                  <a:schemeClr val="tx1"/>
                </a:solidFill>
              </a:rPr>
              <a:t>"&gt;</a:t>
            </a:r>
            <a:r>
              <a:rPr lang="zh-CN" altLang="en-US" smtClean="0">
                <a:solidFill>
                  <a:schemeClr val="tx1"/>
                </a:solidFill>
              </a:rPr>
              <a:t>　　 </a:t>
            </a:r>
          </a:p>
          <a:p>
            <a:pPr lvl="1" eaLnBrk="1" hangingPunct="1">
              <a:spcBef>
                <a:spcPct val="25000"/>
              </a:spcBef>
              <a:buFontTx/>
              <a:buNone/>
            </a:pPr>
            <a:r>
              <a:rPr lang="zh-CN" altLang="en-US" smtClean="0">
                <a:solidFill>
                  <a:schemeClr val="tx1"/>
                </a:solidFill>
              </a:rPr>
              <a:t>    </a:t>
            </a:r>
            <a:r>
              <a:rPr lang="en-US" altLang="zh-CN" smtClean="0">
                <a:solidFill>
                  <a:schemeClr val="tx1"/>
                </a:solidFill>
              </a:rPr>
              <a:t>&lt;a href=url target="</a:t>
            </a:r>
            <a:r>
              <a:rPr lang="zh-CN" altLang="en-US" smtClean="0">
                <a:solidFill>
                  <a:schemeClr val="tx1"/>
                </a:solidFill>
              </a:rPr>
              <a:t>窗口名</a:t>
            </a:r>
            <a:r>
              <a:rPr lang="en-US" altLang="zh-CN" smtClean="0">
                <a:solidFill>
                  <a:schemeClr val="tx1"/>
                </a:solidFill>
              </a:rPr>
              <a:t>"&gt; 	</a:t>
            </a:r>
          </a:p>
        </p:txBody>
      </p:sp>
      <p:sp>
        <p:nvSpPr>
          <p:cNvPr id="633860" name="AutoShape 4"/>
          <p:cNvSpPr>
            <a:spLocks/>
          </p:cNvSpPr>
          <p:nvPr/>
        </p:nvSpPr>
        <p:spPr bwMode="auto">
          <a:xfrm>
            <a:off x="5364163" y="2030413"/>
            <a:ext cx="231775" cy="508000"/>
          </a:xfrm>
          <a:prstGeom prst="rightBrace">
            <a:avLst>
              <a:gd name="adj1" fmla="val 18265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zh-CN" sz="280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633861" name="AutoShape 5"/>
          <p:cNvSpPr>
            <a:spLocks noChangeArrowheads="1"/>
          </p:cNvSpPr>
          <p:nvPr/>
        </p:nvSpPr>
        <p:spPr bwMode="auto">
          <a:xfrm>
            <a:off x="5610225" y="1747838"/>
            <a:ext cx="2778125" cy="10715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target</a:t>
            </a:r>
            <a:r>
              <a:rPr lang="zh-CN" altLang="en-US" b="1">
                <a:ea typeface="黑体" pitchFamily="2" charset="-122"/>
              </a:rPr>
              <a:t>属性指定了所链接的文件出现在名称为“窗口名”的框架窗口里。 </a:t>
            </a:r>
          </a:p>
        </p:txBody>
      </p:sp>
      <p:sp>
        <p:nvSpPr>
          <p:cNvPr id="633866" name="AutoShape 10"/>
          <p:cNvSpPr>
            <a:spLocks noChangeArrowheads="1"/>
          </p:cNvSpPr>
          <p:nvPr/>
        </p:nvSpPr>
        <p:spPr bwMode="auto">
          <a:xfrm>
            <a:off x="801688" y="3402013"/>
            <a:ext cx="7754937" cy="211296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&lt;P&gt;&lt;a href="right.html"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target="rightframe"&gt;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&lt;IMG src="images/reg.jpg" width="158" height="31" border="0" /&gt; &lt;/P&gt;&lt;/A&gt;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&lt;P&gt;&lt;a href="buy.html"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target="rightframe"</a:t>
            </a:r>
            <a:r>
              <a:rPr lang="en-US" altLang="zh-CN" b="1">
                <a:ea typeface="黑体" pitchFamily="2" charset="-122"/>
              </a:rPr>
              <a:t>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&lt;IMG src="images/buy.jpg" width="160" height="32" border="0" /&gt; &lt;/P&gt;&lt;/A&gt;</a:t>
            </a:r>
          </a:p>
        </p:txBody>
      </p:sp>
      <p:sp>
        <p:nvSpPr>
          <p:cNvPr id="633867" name="AutoShape 11"/>
          <p:cNvSpPr>
            <a:spLocks noChangeArrowheads="1"/>
          </p:cNvSpPr>
          <p:nvPr/>
        </p:nvSpPr>
        <p:spPr bwMode="auto">
          <a:xfrm>
            <a:off x="5854700" y="3305175"/>
            <a:ext cx="3168650" cy="990600"/>
          </a:xfrm>
          <a:prstGeom prst="wedgeRoundRectCallout">
            <a:avLst>
              <a:gd name="adj1" fmla="val -64278"/>
              <a:gd name="adj2" fmla="val 7804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target</a:t>
            </a:r>
            <a:r>
              <a:rPr lang="zh-CN" altLang="en-US" b="1">
                <a:ea typeface="黑体" pitchFamily="2" charset="-122"/>
              </a:rPr>
              <a:t>属性指定了所链接的文件出现在名称为“</a:t>
            </a:r>
            <a:r>
              <a:rPr lang="en-US" altLang="zh-CN" b="1">
                <a:ea typeface="黑体" pitchFamily="2" charset="-122"/>
              </a:rPr>
              <a:t>rightframe”</a:t>
            </a:r>
            <a:r>
              <a:rPr lang="zh-CN" altLang="en-US" b="1">
                <a:ea typeface="黑体" pitchFamily="2" charset="-122"/>
              </a:rPr>
              <a:t>的框架窗口里</a:t>
            </a:r>
          </a:p>
        </p:txBody>
      </p:sp>
      <p:sp>
        <p:nvSpPr>
          <p:cNvPr id="633869" name="AutoShape 13"/>
          <p:cNvSpPr>
            <a:spLocks noChangeArrowheads="1"/>
          </p:cNvSpPr>
          <p:nvPr/>
        </p:nvSpPr>
        <p:spPr bwMode="auto">
          <a:xfrm>
            <a:off x="827088" y="5805488"/>
            <a:ext cx="7705725" cy="60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ea typeface="黑体" pitchFamily="2" charset="-122"/>
              </a:rPr>
              <a:t>演示示例</a:t>
            </a:r>
            <a:r>
              <a:rPr lang="en-US" altLang="zh-CN" b="1">
                <a:ea typeface="黑体" pitchFamily="2" charset="-122"/>
              </a:rPr>
              <a:t>3</a:t>
            </a:r>
            <a:r>
              <a:rPr lang="zh-CN" altLang="en-US" b="1">
                <a:ea typeface="黑体" pitchFamily="2" charset="-122"/>
              </a:rPr>
              <a:t>：</a:t>
            </a:r>
            <a:r>
              <a:rPr lang="zh-CN" altLang="en-US" b="1">
                <a:ea typeface="黑体" pitchFamily="2" charset="-122"/>
                <a:hlinkClick r:id="rId2" action="ppaction://hlinkfile"/>
              </a:rPr>
              <a:t>使用</a:t>
            </a:r>
            <a:r>
              <a:rPr lang="en-US" altLang="zh-CN" b="1">
                <a:ea typeface="黑体" pitchFamily="2" charset="-122"/>
                <a:hlinkClick r:id="rId2" action="ppaction://hlinkfile"/>
              </a:rPr>
              <a:t>target="</a:t>
            </a:r>
            <a:r>
              <a:rPr lang="zh-CN" altLang="en-US" b="1">
                <a:ea typeface="黑体" pitchFamily="2" charset="-122"/>
                <a:hlinkClick r:id="rId2" action="ppaction://hlinkfile"/>
              </a:rPr>
              <a:t>窗口名</a:t>
            </a:r>
            <a:r>
              <a:rPr lang="en-US" altLang="zh-CN" b="1">
                <a:ea typeface="黑体" pitchFamily="2" charset="-122"/>
                <a:hlinkClick r:id="rId2" action="ppaction://hlinkfile"/>
              </a:rPr>
              <a:t>"</a:t>
            </a:r>
            <a:endParaRPr lang="en-US" altLang="zh-CN" b="1">
              <a:ea typeface="黑体" pitchFamily="2" charset="-122"/>
            </a:endParaRPr>
          </a:p>
        </p:txBody>
      </p:sp>
      <p:sp>
        <p:nvSpPr>
          <p:cNvPr id="89097" name="Text Box 15"/>
          <p:cNvSpPr txBox="1">
            <a:spLocks noChangeArrowheads="1"/>
          </p:cNvSpPr>
          <p:nvPr/>
        </p:nvSpPr>
        <p:spPr bwMode="auto">
          <a:xfrm>
            <a:off x="2195513" y="2759075"/>
            <a:ext cx="19446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400" b="1">
                <a:ea typeface="黑体" pitchFamily="2" charset="-122"/>
                <a:hlinkClick r:id="rId3" action="ppaction://hlinkfile"/>
              </a:rPr>
              <a:t>查看源代码</a:t>
            </a:r>
            <a:endParaRPr lang="zh-CN" altLang="en-US" sz="2400" b="1">
              <a:ea typeface="黑体" pitchFamily="2" charset="-122"/>
            </a:endParaRPr>
          </a:p>
        </p:txBody>
      </p:sp>
      <p:pic>
        <p:nvPicPr>
          <p:cNvPr id="89098" name="Picture 16" descr="示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2451100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0" grpId="0" animBg="1"/>
      <p:bldP spid="633861" grpId="0" animBg="1"/>
      <p:bldP spid="633866" grpId="0" animBg="1"/>
      <p:bldP spid="633867" grpId="0" animBg="1"/>
      <p:bldP spid="63386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33513" y="0"/>
            <a:ext cx="8229600" cy="1281113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  <a:latin typeface="Microsoft YaHei UI"/>
                <a:ea typeface="Microsoft YaHei UI"/>
              </a:rPr>
              <a:t>如何设置窗口链接的显示位置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55638" y="1298575"/>
            <a:ext cx="8229600" cy="4525963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mtClean="0">
                <a:solidFill>
                  <a:schemeClr val="tx1"/>
                </a:solidFill>
                <a:latin typeface="Microsoft YaHei UI"/>
                <a:ea typeface="Microsoft YaHei UI"/>
              </a:rPr>
              <a:t>target</a:t>
            </a:r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目标窗口属性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四个特殊的窗口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zh-CN" altLang="en-US" smtClean="0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tx1"/>
                </a:solidFill>
              </a:rPr>
              <a:t>&lt;a href=url target="_blank"&gt; 	</a:t>
            </a:r>
            <a:r>
              <a:rPr lang="zh-CN" altLang="en-US" smtClean="0">
                <a:solidFill>
                  <a:schemeClr val="tx1"/>
                </a:solidFill>
              </a:rPr>
              <a:t>显示在新窗口</a:t>
            </a:r>
            <a:br>
              <a:rPr lang="zh-CN" altLang="en-US" smtClean="0">
                <a:solidFill>
                  <a:schemeClr val="tx1"/>
                </a:solidFill>
              </a:rPr>
            </a:br>
            <a:r>
              <a:rPr lang="en-US" altLang="zh-CN" smtClean="0">
                <a:solidFill>
                  <a:schemeClr val="tx1"/>
                </a:solidFill>
              </a:rPr>
              <a:t>&lt;a href=url target="_self"&gt; 	                </a:t>
            </a:r>
            <a:r>
              <a:rPr lang="zh-CN" altLang="en-US" smtClean="0">
                <a:solidFill>
                  <a:schemeClr val="tx1"/>
                </a:solidFill>
              </a:rPr>
              <a:t>显示在本窗口</a:t>
            </a:r>
            <a:br>
              <a:rPr lang="zh-CN" altLang="en-US" smtClean="0">
                <a:solidFill>
                  <a:schemeClr val="tx1"/>
                </a:solidFill>
              </a:rPr>
            </a:br>
            <a:r>
              <a:rPr lang="en-US" altLang="zh-CN" smtClean="0">
                <a:solidFill>
                  <a:schemeClr val="tx1"/>
                </a:solidFill>
              </a:rPr>
              <a:t>&lt;a href=url target="_parent"&gt; 	</a:t>
            </a:r>
            <a:r>
              <a:rPr lang="zh-CN" altLang="en-US" smtClean="0">
                <a:solidFill>
                  <a:schemeClr val="tx1"/>
                </a:solidFill>
              </a:rPr>
              <a:t>显示在父窗口</a:t>
            </a:r>
            <a:br>
              <a:rPr lang="zh-CN" altLang="en-US" smtClean="0">
                <a:solidFill>
                  <a:schemeClr val="tx1"/>
                </a:solidFill>
              </a:rPr>
            </a:br>
            <a:r>
              <a:rPr lang="en-US" altLang="zh-CN" smtClean="0">
                <a:solidFill>
                  <a:schemeClr val="tx1"/>
                </a:solidFill>
              </a:rPr>
              <a:t>&lt;a href=url target="_top"&gt; 	</a:t>
            </a:r>
            <a:r>
              <a:rPr lang="zh-CN" altLang="en-US" smtClean="0">
                <a:solidFill>
                  <a:schemeClr val="tx1"/>
                </a:solidFill>
              </a:rPr>
              <a:t>显示在整个浏览器窗口 </a:t>
            </a:r>
          </a:p>
          <a:p>
            <a:pPr eaLnBrk="1" hangingPunct="1"/>
            <a:endParaRPr lang="en-US" altLang="zh-CN" smtClean="0">
              <a:solidFill>
                <a:schemeClr val="tx1"/>
              </a:solidFill>
              <a:latin typeface="Microsoft YaHei UI"/>
              <a:ea typeface="Microsoft YaHei UI"/>
            </a:endParaRPr>
          </a:p>
        </p:txBody>
      </p:sp>
      <p:sp>
        <p:nvSpPr>
          <p:cNvPr id="655370" name="AutoShape 10"/>
          <p:cNvSpPr>
            <a:spLocks noChangeArrowheads="1"/>
          </p:cNvSpPr>
          <p:nvPr/>
        </p:nvSpPr>
        <p:spPr bwMode="auto">
          <a:xfrm>
            <a:off x="1116013" y="5949950"/>
            <a:ext cx="6840537" cy="6731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ea typeface="黑体" pitchFamily="2" charset="-122"/>
              </a:rPr>
              <a:t>演示示例</a:t>
            </a:r>
            <a:r>
              <a:rPr lang="en-US" altLang="zh-CN" b="1">
                <a:ea typeface="黑体" pitchFamily="2" charset="-122"/>
              </a:rPr>
              <a:t>4</a:t>
            </a:r>
            <a:r>
              <a:rPr lang="zh-CN" altLang="en-US" b="1">
                <a:ea typeface="黑体" pitchFamily="2" charset="-122"/>
              </a:rPr>
              <a:t>：</a:t>
            </a:r>
            <a:r>
              <a:rPr lang="zh-CN" altLang="en-US" b="1">
                <a:ea typeface="黑体" pitchFamily="2" charset="-122"/>
                <a:hlinkClick r:id="rId2" action="ppaction://hlinkfile"/>
              </a:rPr>
              <a:t>使用四个特殊的窗口</a:t>
            </a:r>
            <a:endParaRPr lang="zh-CN" altLang="en-US" b="1">
              <a:ea typeface="黑体" pitchFamily="2" charset="-122"/>
            </a:endParaRPr>
          </a:p>
        </p:txBody>
      </p:sp>
      <p:pic>
        <p:nvPicPr>
          <p:cNvPr id="655372" name="Picture 12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650875"/>
            <a:ext cx="10810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67" name="AutoShape 7"/>
          <p:cNvSpPr>
            <a:spLocks noChangeArrowheads="1"/>
          </p:cNvSpPr>
          <p:nvPr/>
        </p:nvSpPr>
        <p:spPr bwMode="auto">
          <a:xfrm>
            <a:off x="323850" y="1497013"/>
            <a:ext cx="8558213" cy="51006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……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&lt;P&gt;&lt;A href="right.html"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target="_blank"</a:t>
            </a:r>
            <a:r>
              <a:rPr lang="en-US" altLang="zh-CN" b="1">
                <a:ea typeface="黑体" pitchFamily="2" charset="-122"/>
              </a:rPr>
              <a:t>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&lt;IMG src="images/reg.jpg" width="158" height="31" border="0" /&gt;&lt;/A&gt;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&lt;/P&gt;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&lt;P&gt;&lt;A href="buy.html"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target="_self"</a:t>
            </a:r>
            <a:r>
              <a:rPr lang="en-US" altLang="zh-CN" b="1">
                <a:ea typeface="黑体" pitchFamily="2" charset="-122"/>
              </a:rPr>
              <a:t>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&lt;IMG src="images/buy.jpg" width="160" height="32" border="0" /&gt;&lt;/A&gt;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&lt;/P&gt;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&lt;P&gt;&lt;A href="sale.html"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target="_parent"</a:t>
            </a:r>
            <a:r>
              <a:rPr lang="en-US" altLang="zh-CN" b="1">
                <a:ea typeface="黑体" pitchFamily="2" charset="-122"/>
              </a:rPr>
              <a:t>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&lt;IMG src="images/sale.jpg" width="158" height="31" border="0" /&gt;&lt;/A&gt;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&lt;/P&gt;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&lt;P&gt;&lt;A href="person_info.html"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target="_top"</a:t>
            </a:r>
            <a:r>
              <a:rPr lang="en-US" altLang="zh-CN" b="1">
                <a:ea typeface="黑体" pitchFamily="2" charset="-122"/>
              </a:rPr>
              <a:t>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&lt;IMG src="images/person.jpg" width="157" height="31" border="0"/&gt;&lt;/A&gt;&lt;/P&gt;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……</a:t>
            </a:r>
          </a:p>
        </p:txBody>
      </p:sp>
      <p:sp>
        <p:nvSpPr>
          <p:cNvPr id="655368" name="AutoShape 8"/>
          <p:cNvSpPr>
            <a:spLocks noChangeArrowheads="1"/>
          </p:cNvSpPr>
          <p:nvPr/>
        </p:nvSpPr>
        <p:spPr bwMode="auto">
          <a:xfrm>
            <a:off x="2976563" y="1084263"/>
            <a:ext cx="2370137" cy="790575"/>
          </a:xfrm>
          <a:prstGeom prst="wedgeRoundRectCallout">
            <a:avLst>
              <a:gd name="adj1" fmla="val -46917"/>
              <a:gd name="adj2" fmla="val 8815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新启一个窗口打开文件 </a:t>
            </a:r>
            <a:r>
              <a:rPr lang="en-US" altLang="zh-CN" b="1">
                <a:ea typeface="黑体" pitchFamily="2" charset="-122"/>
              </a:rPr>
              <a:t>"right.html"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3" grpId="0" build="allAtOnce"/>
      <p:bldP spid="655370" grpId="0" animBg="1"/>
      <p:bldP spid="655367" grpId="0" animBg="1"/>
      <p:bldP spid="6553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79588" y="0"/>
            <a:ext cx="8229600" cy="7921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宋体" charset="-122"/>
                <a:ea typeface="Microsoft YaHei UI"/>
              </a:rPr>
              <a:t>小结</a:t>
            </a:r>
            <a:r>
              <a:rPr lang="en-US" altLang="zh-CN" smtClean="0">
                <a:solidFill>
                  <a:schemeClr val="tx1"/>
                </a:solidFill>
                <a:latin typeface="宋体" charset="-122"/>
                <a:ea typeface="Microsoft YaHei UI"/>
              </a:rPr>
              <a:t>2</a:t>
            </a:r>
            <a:endParaRPr lang="en-US" altLang="zh-CN" smtClean="0">
              <a:solidFill>
                <a:schemeClr val="tx1"/>
              </a:solidFill>
              <a:latin typeface="Microsoft YaHei UI"/>
              <a:ea typeface="Microsoft YaHei UI"/>
            </a:endParaRPr>
          </a:p>
        </p:txBody>
      </p:sp>
      <p:sp>
        <p:nvSpPr>
          <p:cNvPr id="637973" name="Rectangle 21"/>
          <p:cNvSpPr>
            <a:spLocks noGrp="1" noChangeArrowheads="1"/>
          </p:cNvSpPr>
          <p:nvPr>
            <p:ph idx="4294967295"/>
          </p:nvPr>
        </p:nvSpPr>
        <p:spPr>
          <a:xfrm>
            <a:off x="1987550" y="1204913"/>
            <a:ext cx="6864350" cy="7508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编写如下图所示效果对应的</a:t>
            </a:r>
            <a:r>
              <a:rPr lang="en-US" altLang="zh-CN" smtClean="0">
                <a:solidFill>
                  <a:schemeClr val="tx1"/>
                </a:solidFill>
                <a:latin typeface="Microsoft YaHei UI"/>
                <a:ea typeface="Microsoft YaHei UI"/>
              </a:rPr>
              <a:t>html</a:t>
            </a:r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代码</a:t>
            </a:r>
          </a:p>
        </p:txBody>
      </p:sp>
      <p:pic>
        <p:nvPicPr>
          <p:cNvPr id="9114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975" y="2641600"/>
            <a:ext cx="4895850" cy="3495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37967" name="AutoShape 15"/>
          <p:cNvSpPr>
            <a:spLocks noChangeArrowheads="1"/>
          </p:cNvSpPr>
          <p:nvPr/>
        </p:nvSpPr>
        <p:spPr bwMode="auto">
          <a:xfrm>
            <a:off x="7372350" y="2286000"/>
            <a:ext cx="1295400" cy="654050"/>
          </a:xfrm>
          <a:prstGeom prst="wedgeRoundRectCallout">
            <a:avLst>
              <a:gd name="adj1" fmla="val -69241"/>
              <a:gd name="adj2" fmla="val 11820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en-US" altLang="zh-CN" b="1">
                <a:ea typeface="黑体" pitchFamily="2" charset="-122"/>
              </a:rPr>
              <a:t>top.html</a:t>
            </a:r>
          </a:p>
        </p:txBody>
      </p:sp>
      <p:sp>
        <p:nvSpPr>
          <p:cNvPr id="637968" name="AutoShape 16"/>
          <p:cNvSpPr>
            <a:spLocks noChangeArrowheads="1"/>
          </p:cNvSpPr>
          <p:nvPr/>
        </p:nvSpPr>
        <p:spPr bwMode="auto">
          <a:xfrm>
            <a:off x="971550" y="4518025"/>
            <a:ext cx="1295400" cy="654050"/>
          </a:xfrm>
          <a:prstGeom prst="wedgeRoundRectCallout">
            <a:avLst>
              <a:gd name="adj1" fmla="val 62500"/>
              <a:gd name="adj2" fmla="val -1012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en-US" altLang="zh-CN" b="1">
                <a:ea typeface="黑体" pitchFamily="2" charset="-122"/>
              </a:rPr>
              <a:t>left.html</a:t>
            </a:r>
          </a:p>
        </p:txBody>
      </p:sp>
      <p:sp>
        <p:nvSpPr>
          <p:cNvPr id="637969" name="AutoShape 17"/>
          <p:cNvSpPr>
            <a:spLocks noChangeArrowheads="1"/>
          </p:cNvSpPr>
          <p:nvPr/>
        </p:nvSpPr>
        <p:spPr bwMode="auto">
          <a:xfrm>
            <a:off x="7380288" y="4373563"/>
            <a:ext cx="1728787" cy="1020762"/>
          </a:xfrm>
          <a:prstGeom prst="wedgeRoundRectCallout">
            <a:avLst>
              <a:gd name="adj1" fmla="val -87282"/>
              <a:gd name="adj2" fmla="val -403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en-US" altLang="zh-CN" b="1">
                <a:ea typeface="黑体" pitchFamily="2" charset="-122"/>
              </a:rPr>
              <a:t>right1.html</a:t>
            </a:r>
            <a:r>
              <a:rPr lang="zh-CN" altLang="en-US" b="1">
                <a:ea typeface="黑体" pitchFamily="2" charset="-122"/>
              </a:rPr>
              <a:t>或</a:t>
            </a:r>
            <a:r>
              <a:rPr lang="en-US" altLang="zh-CN" b="1">
                <a:ea typeface="黑体" pitchFamily="2" charset="-122"/>
              </a:rPr>
              <a:t>right2.html</a:t>
            </a:r>
          </a:p>
        </p:txBody>
      </p:sp>
      <p:sp>
        <p:nvSpPr>
          <p:cNvPr id="637970" name="AutoShape 18"/>
          <p:cNvSpPr>
            <a:spLocks noChangeArrowheads="1"/>
          </p:cNvSpPr>
          <p:nvPr/>
        </p:nvSpPr>
        <p:spPr bwMode="auto">
          <a:xfrm>
            <a:off x="63500" y="3149600"/>
            <a:ext cx="2257425" cy="654050"/>
          </a:xfrm>
          <a:prstGeom prst="wedgeRoundRectCallout">
            <a:avLst>
              <a:gd name="adj1" fmla="val 61745"/>
              <a:gd name="adj2" fmla="val -11650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en-US" altLang="zh-CN" b="1">
                <a:ea typeface="黑体" pitchFamily="2" charset="-122"/>
              </a:rPr>
              <a:t>frame_sets.html</a:t>
            </a:r>
          </a:p>
        </p:txBody>
      </p:sp>
      <p:sp>
        <p:nvSpPr>
          <p:cNvPr id="91145" name="Text Box 19"/>
          <p:cNvSpPr txBox="1">
            <a:spLocks noChangeArrowheads="1"/>
          </p:cNvSpPr>
          <p:nvPr/>
        </p:nvSpPr>
        <p:spPr bwMode="auto">
          <a:xfrm>
            <a:off x="5113338" y="1903413"/>
            <a:ext cx="1809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>
                <a:ea typeface="黑体" pitchFamily="2" charset="-122"/>
                <a:hlinkClick r:id="rId4" action="ppaction://hlinkfile"/>
              </a:rPr>
              <a:t>练习答案</a:t>
            </a:r>
            <a:endParaRPr lang="zh-CN" altLang="en-US" sz="2400" b="1">
              <a:ea typeface="黑体" pitchFamily="2" charset="-122"/>
            </a:endParaRPr>
          </a:p>
        </p:txBody>
      </p:sp>
      <p:sp>
        <p:nvSpPr>
          <p:cNvPr id="91146" name="Text Box 20"/>
          <p:cNvSpPr txBox="1">
            <a:spLocks noChangeArrowheads="1"/>
          </p:cNvSpPr>
          <p:nvPr/>
        </p:nvSpPr>
        <p:spPr bwMode="auto">
          <a:xfrm>
            <a:off x="2936875" y="1882775"/>
            <a:ext cx="1809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>
                <a:ea typeface="黑体" pitchFamily="2" charset="-122"/>
                <a:hlinkClick r:id="rId5" action="ppaction://hlinkfile"/>
              </a:rPr>
              <a:t>练习代码</a:t>
            </a:r>
            <a:endParaRPr lang="zh-CN" altLang="en-US" sz="2400" b="1">
              <a:ea typeface="黑体" pitchFamily="2" charset="-122"/>
            </a:endParaRPr>
          </a:p>
        </p:txBody>
      </p:sp>
      <p:pic>
        <p:nvPicPr>
          <p:cNvPr id="637974" name="Picture 22" descr="现场编程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50913" y="981075"/>
            <a:ext cx="865187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7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7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7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7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3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67" grpId="0" animBg="1"/>
      <p:bldP spid="637968" grpId="0" animBg="1"/>
      <p:bldP spid="637969" grpId="0" animBg="1"/>
      <p:bldP spid="63797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3388" y="993775"/>
            <a:ext cx="8229600" cy="128111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总结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76313" y="1844675"/>
            <a:ext cx="7483475" cy="44640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zh-CN" altLang="en-US" sz="2100" smtClean="0">
                <a:solidFill>
                  <a:schemeClr val="tx1"/>
                </a:solidFill>
                <a:latin typeface="黑体" pitchFamily="2" charset="-122"/>
                <a:ea typeface="Microsoft YaHei UI"/>
              </a:rPr>
              <a:t>表单中提交数据的方法有哪两种及其区别？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zh-CN" altLang="en-US" sz="2100" smtClean="0">
                <a:solidFill>
                  <a:schemeClr val="tx1"/>
                </a:solidFill>
                <a:latin typeface="黑体" pitchFamily="2" charset="-122"/>
                <a:ea typeface="Microsoft YaHei UI"/>
              </a:rPr>
              <a:t>表单里有哪些常用的表单元素？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zh-CN" altLang="en-US" sz="2100" smtClean="0">
                <a:solidFill>
                  <a:schemeClr val="tx1"/>
                </a:solidFill>
                <a:latin typeface="黑体" pitchFamily="2" charset="-122"/>
                <a:ea typeface="Microsoft YaHei UI"/>
              </a:rPr>
              <a:t>创建一个框架页面至少需要哪两个标签？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zh-CN" sz="2100" smtClean="0">
                <a:solidFill>
                  <a:schemeClr val="tx1"/>
                </a:solidFill>
                <a:latin typeface="Microsoft YaHei UI"/>
                <a:ea typeface="Microsoft YaHei UI"/>
              </a:rPr>
              <a:t>target</a:t>
            </a:r>
            <a:r>
              <a:rPr lang="zh-CN" altLang="en-US" sz="2100" smtClean="0">
                <a:solidFill>
                  <a:schemeClr val="tx1"/>
                </a:solidFill>
                <a:latin typeface="黑体" pitchFamily="2" charset="-122"/>
                <a:ea typeface="Microsoft YaHei UI"/>
              </a:rPr>
              <a:t>设定目标资源所要显示的窗口，其取值可以为哪些？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zh-CN" altLang="en-US" sz="2100" smtClean="0">
                <a:solidFill>
                  <a:schemeClr val="tx1"/>
                </a:solidFill>
                <a:latin typeface="黑体" pitchFamily="2" charset="-122"/>
                <a:ea typeface="Microsoft YaHei UI"/>
              </a:rPr>
              <a:t>简述创建一个多框架页面所需的主要步骤。</a:t>
            </a:r>
          </a:p>
          <a:p>
            <a:pPr eaLnBrk="1" hangingPunct="1">
              <a:lnSpc>
                <a:spcPct val="80000"/>
              </a:lnSpc>
            </a:pPr>
            <a:endParaRPr lang="zh-CN" altLang="en-US" sz="2100" smtClean="0">
              <a:solidFill>
                <a:schemeClr val="tx1"/>
              </a:solidFill>
              <a:latin typeface="Microsoft YaHei UI"/>
              <a:ea typeface="Microsoft YaHei UI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100" smtClean="0">
              <a:solidFill>
                <a:schemeClr val="tx1"/>
              </a:solidFill>
              <a:latin typeface="Microsoft YaHei UI"/>
              <a:ea typeface="Microsoft YaHei UI"/>
            </a:endParaRPr>
          </a:p>
        </p:txBody>
      </p:sp>
      <p:pic>
        <p:nvPicPr>
          <p:cNvPr id="646148" name="Picture 4" descr="提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633413"/>
            <a:ext cx="1008062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/>
                <a:ea typeface="Microsoft YaHei UI"/>
              </a:rPr>
              <a:t>预习检查</a:t>
            </a:r>
          </a:p>
        </p:txBody>
      </p:sp>
      <p:sp>
        <p:nvSpPr>
          <p:cNvPr id="503816" name="Rectangle 8"/>
          <p:cNvSpPr>
            <a:spLocks noChangeArrowheads="1"/>
          </p:cNvSpPr>
          <p:nvPr/>
        </p:nvSpPr>
        <p:spPr bwMode="auto">
          <a:xfrm>
            <a:off x="1001713" y="1993900"/>
            <a:ext cx="7077075" cy="1927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50000"/>
              </a:spcBef>
              <a:spcAft>
                <a:spcPct val="50000"/>
              </a:spcAft>
              <a:buFontTx/>
              <a:buBlip>
                <a:blip r:embed="rId2"/>
              </a:buBlip>
            </a:pPr>
            <a:r>
              <a:rPr lang="zh-CN" altLang="en-US" sz="2400" b="1">
                <a:ea typeface="黑体" pitchFamily="2" charset="-122"/>
              </a:rPr>
              <a:t>请列举表单中有哪些常用的表单元素？</a:t>
            </a:r>
          </a:p>
          <a:p>
            <a:pPr marL="457200" indent="-457200">
              <a:spcBef>
                <a:spcPct val="50000"/>
              </a:spcBef>
              <a:spcAft>
                <a:spcPct val="50000"/>
              </a:spcAft>
              <a:buFontTx/>
              <a:buBlip>
                <a:blip r:embed="rId2"/>
              </a:buBlip>
            </a:pPr>
            <a:r>
              <a:rPr lang="zh-CN" altLang="en-US" sz="2400" b="1">
                <a:ea typeface="黑体" pitchFamily="2" charset="-122"/>
              </a:rPr>
              <a:t>创建一个框架页面至少需要哪几个标签？</a:t>
            </a:r>
          </a:p>
          <a:p>
            <a:pPr marL="457200" indent="-457200">
              <a:spcBef>
                <a:spcPct val="20000"/>
              </a:spcBef>
              <a:buFontTx/>
              <a:buBlip>
                <a:blip r:embed="rId2"/>
              </a:buBlip>
            </a:pPr>
            <a:endParaRPr lang="en-US" altLang="zh-CN" sz="2800" b="1">
              <a:ea typeface="黑体" pitchFamily="2" charset="-122"/>
            </a:endParaRPr>
          </a:p>
        </p:txBody>
      </p:sp>
      <p:pic>
        <p:nvPicPr>
          <p:cNvPr id="503818" name="Picture 10" descr="提问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988" y="650875"/>
            <a:ext cx="1008062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3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3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本章任务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750" y="908050"/>
            <a:ext cx="4319588" cy="5357813"/>
          </a:xfrm>
        </p:spPr>
        <p:txBody>
          <a:bodyPr/>
          <a:lstStyle/>
          <a:p>
            <a:pPr marL="533400" indent="-533400" eaLnBrk="1" hangingPunct="1"/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制作“注册”页面</a:t>
            </a:r>
          </a:p>
          <a:p>
            <a:pPr marL="533400" indent="-533400" eaLnBrk="1" hangingPunct="1"/>
            <a:endParaRPr lang="zh-CN" altLang="en-US" sz="1600" smtClean="0">
              <a:solidFill>
                <a:schemeClr val="tx1"/>
              </a:solidFill>
              <a:latin typeface="Microsoft YaHei UI"/>
              <a:ea typeface="Microsoft YaHei UI"/>
            </a:endParaRPr>
          </a:p>
          <a:p>
            <a:pPr marL="533400" indent="-533400" eaLnBrk="1" hangingPunct="1"/>
            <a:endParaRPr lang="zh-CN" altLang="en-US" smtClean="0">
              <a:solidFill>
                <a:schemeClr val="tx1"/>
              </a:solidFill>
              <a:latin typeface="Microsoft YaHei UI"/>
              <a:ea typeface="Microsoft YaHei UI"/>
            </a:endParaRPr>
          </a:p>
          <a:p>
            <a:pPr marL="533400" indent="-533400" eaLnBrk="1" hangingPunct="1">
              <a:buFontTx/>
              <a:buNone/>
            </a:pPr>
            <a:endParaRPr lang="zh-CN" altLang="en-US" smtClean="0">
              <a:solidFill>
                <a:schemeClr val="tx1"/>
              </a:solidFill>
              <a:latin typeface="Microsoft YaHei UI"/>
              <a:ea typeface="Microsoft YaHei UI"/>
            </a:endParaRPr>
          </a:p>
          <a:p>
            <a:pPr marL="533400" indent="-533400" eaLnBrk="1" hangingPunct="1">
              <a:buFontTx/>
              <a:buNone/>
            </a:pPr>
            <a:endParaRPr lang="zh-CN" altLang="en-US" smtClean="0">
              <a:solidFill>
                <a:schemeClr val="tx1"/>
              </a:solidFill>
              <a:latin typeface="Microsoft YaHei UI"/>
              <a:ea typeface="Microsoft YaHei UI"/>
            </a:endParaRPr>
          </a:p>
          <a:p>
            <a:pPr marL="533400" indent="-533400" eaLnBrk="1" hangingPunct="1">
              <a:buFontTx/>
              <a:buNone/>
            </a:pPr>
            <a:endParaRPr lang="zh-CN" altLang="en-US" smtClean="0">
              <a:solidFill>
                <a:schemeClr val="tx1"/>
              </a:solidFill>
              <a:latin typeface="Microsoft YaHei UI"/>
              <a:ea typeface="Microsoft YaHei UI"/>
            </a:endParaRPr>
          </a:p>
          <a:p>
            <a:pPr marL="533400" indent="-533400" eaLnBrk="1" hangingPunct="1">
              <a:buFontTx/>
              <a:buNone/>
            </a:pPr>
            <a:endParaRPr lang="zh-CN" altLang="en-US" smtClean="0">
              <a:solidFill>
                <a:schemeClr val="tx1"/>
              </a:solidFill>
              <a:latin typeface="Microsoft YaHei UI"/>
              <a:ea typeface="Microsoft YaHei UI"/>
            </a:endParaRPr>
          </a:p>
          <a:p>
            <a:pPr marL="533400" indent="-533400" eaLnBrk="1" hangingPunct="1"/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制作“客户中心”页面</a:t>
            </a:r>
          </a:p>
        </p:txBody>
      </p:sp>
      <p:pic>
        <p:nvPicPr>
          <p:cNvPr id="499731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1800" y="1011238"/>
            <a:ext cx="3925888" cy="269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99732" name="Picture 20" descr="Sna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8313" y="3971925"/>
            <a:ext cx="3887787" cy="255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9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9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9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本章目标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09625" y="2349500"/>
            <a:ext cx="7650163" cy="256381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zh-CN" altLang="en-US" sz="2100" smtClean="0">
                <a:solidFill>
                  <a:schemeClr val="tx1"/>
                </a:solidFill>
                <a:latin typeface="Microsoft YaHei UI"/>
                <a:ea typeface="Microsoft YaHei UI"/>
              </a:rPr>
              <a:t>会使用表单的基本结构制作表单页面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zh-CN" altLang="en-US" sz="2100" smtClean="0">
                <a:solidFill>
                  <a:schemeClr val="tx1"/>
                </a:solidFill>
                <a:latin typeface="Microsoft YaHei UI"/>
                <a:ea typeface="Microsoft YaHei UI"/>
              </a:rPr>
              <a:t>会使用各种表单元素实现注册页面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zh-CN" altLang="en-US" sz="2100" smtClean="0">
                <a:solidFill>
                  <a:schemeClr val="tx1"/>
                </a:solidFill>
                <a:latin typeface="Microsoft YaHei UI"/>
                <a:ea typeface="Microsoft YaHei UI"/>
              </a:rPr>
              <a:t>能理解</a:t>
            </a:r>
            <a:r>
              <a:rPr lang="en-US" altLang="zh-CN" sz="2100" smtClean="0">
                <a:solidFill>
                  <a:schemeClr val="tx1"/>
                </a:solidFill>
                <a:latin typeface="Microsoft YaHei UI"/>
                <a:ea typeface="Microsoft YaHei UI"/>
              </a:rPr>
              <a:t>post</a:t>
            </a:r>
            <a:r>
              <a:rPr lang="zh-CN" altLang="en-US" sz="2100" smtClean="0">
                <a:solidFill>
                  <a:schemeClr val="tx1"/>
                </a:solidFill>
                <a:latin typeface="Microsoft YaHei UI"/>
                <a:ea typeface="Microsoft YaHei UI"/>
              </a:rPr>
              <a:t>和</a:t>
            </a:r>
            <a:r>
              <a:rPr lang="en-US" altLang="zh-CN" sz="2100" smtClean="0">
                <a:solidFill>
                  <a:schemeClr val="tx1"/>
                </a:solidFill>
                <a:latin typeface="Microsoft YaHei UI"/>
                <a:ea typeface="Microsoft YaHei UI"/>
              </a:rPr>
              <a:t>get</a:t>
            </a:r>
            <a:r>
              <a:rPr lang="zh-CN" altLang="en-US" sz="2100" smtClean="0">
                <a:solidFill>
                  <a:schemeClr val="tx1"/>
                </a:solidFill>
                <a:latin typeface="Microsoft YaHei UI"/>
                <a:ea typeface="Microsoft YaHei UI"/>
              </a:rPr>
              <a:t>两种提交方式的区别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zh-CN" altLang="en-US" sz="2100" smtClean="0">
                <a:solidFill>
                  <a:schemeClr val="tx1"/>
                </a:solidFill>
                <a:latin typeface="Microsoft YaHei UI"/>
                <a:ea typeface="Microsoft YaHei UI"/>
              </a:rPr>
              <a:t>会使用框架结构实现多窗口展示页面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endParaRPr lang="zh-CN" altLang="zh-CN" sz="4400" b="1">
              <a:solidFill>
                <a:schemeClr val="tx2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67587" name="Rectangle 7"/>
          <p:cNvSpPr>
            <a:spLocks noChangeArrowheads="1"/>
          </p:cNvSpPr>
          <p:nvPr/>
        </p:nvSpPr>
        <p:spPr bwMode="auto">
          <a:xfrm>
            <a:off x="-396875" y="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838200" indent="-838200" algn="r"/>
            <a:r>
              <a:rPr lang="zh-CN" altLang="en-US" sz="2800" b="1">
                <a:ea typeface="黑体" pitchFamily="2" charset="-122"/>
              </a:rPr>
              <a:t>表单</a:t>
            </a:r>
          </a:p>
        </p:txBody>
      </p:sp>
      <p:sp>
        <p:nvSpPr>
          <p:cNvPr id="302274" name="Rectangle 194"/>
          <p:cNvSpPr>
            <a:spLocks noChangeArrowheads="1"/>
          </p:cNvSpPr>
          <p:nvPr/>
        </p:nvSpPr>
        <p:spPr bwMode="auto">
          <a:xfrm>
            <a:off x="827088" y="1268413"/>
            <a:ext cx="72009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5000"/>
              </a:spcBef>
              <a:spcAft>
                <a:spcPct val="25000"/>
              </a:spcAft>
              <a:buFontTx/>
              <a:buBlip>
                <a:blip r:embed="rId3"/>
              </a:buBlip>
            </a:pPr>
            <a:r>
              <a:rPr lang="zh-CN" altLang="en-US" sz="2400" b="1">
                <a:ea typeface="黑体" pitchFamily="2" charset="-122"/>
              </a:rPr>
              <a:t>表单的典型应用</a:t>
            </a:r>
          </a:p>
          <a:p>
            <a:pPr marL="742950" lvl="1" indent="-285750">
              <a:spcBef>
                <a:spcPct val="25000"/>
              </a:spcBef>
              <a:spcAft>
                <a:spcPct val="25000"/>
              </a:spcAft>
              <a:buFontTx/>
              <a:buBlip>
                <a:blip r:embed="rId4"/>
              </a:buBlip>
            </a:pPr>
            <a:r>
              <a:rPr lang="zh-CN" altLang="en-US" sz="2000" b="1">
                <a:ea typeface="黑体" pitchFamily="2" charset="-122"/>
              </a:rPr>
              <a:t>注册用户</a:t>
            </a:r>
          </a:p>
          <a:p>
            <a:pPr marL="742950" lvl="1" indent="-285750">
              <a:spcBef>
                <a:spcPct val="25000"/>
              </a:spcBef>
              <a:spcAft>
                <a:spcPct val="25000"/>
              </a:spcAft>
              <a:buFontTx/>
              <a:buBlip>
                <a:blip r:embed="rId4"/>
              </a:buBlip>
            </a:pPr>
            <a:r>
              <a:rPr lang="zh-CN" altLang="en-US" sz="2000" b="1">
                <a:ea typeface="黑体" pitchFamily="2" charset="-122"/>
              </a:rPr>
              <a:t>收集信息</a:t>
            </a:r>
          </a:p>
          <a:p>
            <a:pPr marL="742950" lvl="1" indent="-285750">
              <a:spcBef>
                <a:spcPct val="25000"/>
              </a:spcBef>
              <a:spcAft>
                <a:spcPct val="25000"/>
              </a:spcAft>
              <a:buFontTx/>
              <a:buBlip>
                <a:blip r:embed="rId4"/>
              </a:buBlip>
            </a:pPr>
            <a:r>
              <a:rPr lang="zh-CN" altLang="en-US" sz="2000" b="1">
                <a:ea typeface="黑体" pitchFamily="2" charset="-122"/>
              </a:rPr>
              <a:t>反馈信息</a:t>
            </a:r>
          </a:p>
          <a:p>
            <a:pPr marL="742950" lvl="1" indent="-285750">
              <a:spcBef>
                <a:spcPct val="25000"/>
              </a:spcBef>
              <a:spcAft>
                <a:spcPct val="25000"/>
              </a:spcAft>
              <a:buFontTx/>
              <a:buBlip>
                <a:blip r:embed="rId4"/>
              </a:buBlip>
            </a:pPr>
            <a:r>
              <a:rPr lang="zh-CN" altLang="en-US" sz="2000" b="1">
                <a:ea typeface="黑体" pitchFamily="2" charset="-122"/>
              </a:rPr>
              <a:t>为网站提供搜索工具</a:t>
            </a:r>
          </a:p>
          <a:p>
            <a:pPr marL="742950" lvl="1" indent="-285750">
              <a:spcBef>
                <a:spcPct val="50000"/>
              </a:spcBef>
              <a:buFontTx/>
              <a:buBlip>
                <a:blip r:embed="rId4"/>
              </a:buBlip>
            </a:pPr>
            <a:endParaRPr lang="zh-CN" altLang="en-US" sz="2000" b="1">
              <a:ea typeface="黑体" pitchFamily="2" charset="-122"/>
            </a:endParaRP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endParaRPr lang="en-US" altLang="zh-CN" sz="2000" b="1">
              <a:ea typeface="黑体" pitchFamily="2" charset="-122"/>
            </a:endParaRPr>
          </a:p>
        </p:txBody>
      </p:sp>
      <p:pic>
        <p:nvPicPr>
          <p:cNvPr id="302300" name="Picture 2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95513" y="981075"/>
            <a:ext cx="5997575" cy="4981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302301" name="AutoShape 221"/>
          <p:cNvSpPr>
            <a:spLocks noChangeArrowheads="1"/>
          </p:cNvSpPr>
          <p:nvPr/>
        </p:nvSpPr>
        <p:spPr bwMode="auto">
          <a:xfrm>
            <a:off x="827088" y="1636713"/>
            <a:ext cx="1189037" cy="566737"/>
          </a:xfrm>
          <a:prstGeom prst="wedgeRoundRectCallout">
            <a:avLst>
              <a:gd name="adj1" fmla="val 86315"/>
              <a:gd name="adj2" fmla="val 455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注册用户</a:t>
            </a:r>
          </a:p>
        </p:txBody>
      </p:sp>
      <p:sp>
        <p:nvSpPr>
          <p:cNvPr id="302302" name="AutoShape 222"/>
          <p:cNvSpPr>
            <a:spLocks noChangeArrowheads="1"/>
          </p:cNvSpPr>
          <p:nvPr/>
        </p:nvSpPr>
        <p:spPr bwMode="auto">
          <a:xfrm>
            <a:off x="827088" y="2933700"/>
            <a:ext cx="1189037" cy="566738"/>
          </a:xfrm>
          <a:prstGeom prst="wedgeRoundRectCallout">
            <a:avLst>
              <a:gd name="adj1" fmla="val 86315"/>
              <a:gd name="adj2" fmla="val 362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收集信息</a:t>
            </a:r>
          </a:p>
        </p:txBody>
      </p:sp>
      <p:pic>
        <p:nvPicPr>
          <p:cNvPr id="302304" name="Picture 22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68538" y="981075"/>
            <a:ext cx="6081712" cy="4940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302305" name="AutoShape 225"/>
          <p:cNvSpPr>
            <a:spLocks noChangeArrowheads="1"/>
          </p:cNvSpPr>
          <p:nvPr/>
        </p:nvSpPr>
        <p:spPr bwMode="auto">
          <a:xfrm>
            <a:off x="833438" y="1233488"/>
            <a:ext cx="1198562" cy="566737"/>
          </a:xfrm>
          <a:prstGeom prst="wedgeRoundRectCallout">
            <a:avLst>
              <a:gd name="adj1" fmla="val 90926"/>
              <a:gd name="adj2" fmla="val 3991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反馈信息</a:t>
            </a:r>
          </a:p>
        </p:txBody>
      </p:sp>
      <p:pic>
        <p:nvPicPr>
          <p:cNvPr id="302307" name="Picture 22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68538" y="908050"/>
            <a:ext cx="6081712" cy="4968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302310" name="AutoShape 230"/>
          <p:cNvSpPr>
            <a:spLocks noChangeArrowheads="1"/>
          </p:cNvSpPr>
          <p:nvPr/>
        </p:nvSpPr>
        <p:spPr bwMode="auto">
          <a:xfrm>
            <a:off x="827088" y="2708275"/>
            <a:ext cx="1149350" cy="720725"/>
          </a:xfrm>
          <a:prstGeom prst="wedgeRoundRectCallout">
            <a:avLst>
              <a:gd name="adj1" fmla="val 94477"/>
              <a:gd name="adj2" fmla="val 4537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提供搜索工具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0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302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302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302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0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302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4" dur="500"/>
                                        <p:tgtEl>
                                          <p:spTgt spid="302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0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274" grpId="0" build="allAtOnce"/>
      <p:bldP spid="302301" grpId="0" animBg="1"/>
      <p:bldP spid="302301" grpId="1" animBg="1"/>
      <p:bldP spid="302302" grpId="0" animBg="1"/>
      <p:bldP spid="302302" grpId="1" animBg="1"/>
      <p:bldP spid="302305" grpId="0" animBg="1"/>
      <p:bldP spid="302305" grpId="1" animBg="1"/>
      <p:bldP spid="3023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2288" y="-327025"/>
            <a:ext cx="8229600" cy="1281113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chemeClr val="tx1"/>
                </a:solidFill>
                <a:latin typeface="Microsoft YaHei UI"/>
                <a:ea typeface="Microsoft YaHei UI"/>
              </a:rPr>
              <a:t>表单包含的控件</a:t>
            </a:r>
          </a:p>
        </p:txBody>
      </p:sp>
      <p:pic>
        <p:nvPicPr>
          <p:cNvPr id="64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1938" y="1323975"/>
            <a:ext cx="5759450" cy="4935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47173" name="AutoShape 5"/>
          <p:cNvSpPr>
            <a:spLocks noChangeArrowheads="1"/>
          </p:cNvSpPr>
          <p:nvPr/>
        </p:nvSpPr>
        <p:spPr bwMode="auto">
          <a:xfrm>
            <a:off x="2000250" y="620713"/>
            <a:ext cx="1728788" cy="693737"/>
          </a:xfrm>
          <a:prstGeom prst="wedgeRoundRectCallout">
            <a:avLst>
              <a:gd name="adj1" fmla="val 55236"/>
              <a:gd name="adj2" fmla="val 16624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单行文本输入框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(TEXT</a:t>
            </a:r>
            <a:r>
              <a:rPr lang="en-US" altLang="zh-CN" b="1">
                <a:ea typeface="黑体" pitchFamily="2" charset="-122"/>
              </a:rPr>
              <a:t>)</a:t>
            </a:r>
          </a:p>
        </p:txBody>
      </p:sp>
      <p:sp>
        <p:nvSpPr>
          <p:cNvPr id="647174" name="AutoShape 6"/>
          <p:cNvSpPr>
            <a:spLocks noChangeArrowheads="1"/>
          </p:cNvSpPr>
          <p:nvPr/>
        </p:nvSpPr>
        <p:spPr bwMode="auto">
          <a:xfrm>
            <a:off x="992188" y="1773238"/>
            <a:ext cx="1728787" cy="693737"/>
          </a:xfrm>
          <a:prstGeom prst="wedgeRoundRectCallout">
            <a:avLst>
              <a:gd name="adj1" fmla="val 95731"/>
              <a:gd name="adj2" fmla="val 17334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单选按钮</a:t>
            </a:r>
            <a:r>
              <a:rPr lang="en-US" altLang="zh-CN" b="1">
                <a:ea typeface="黑体" pitchFamily="2" charset="-122"/>
              </a:rPr>
              <a:t>(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RADIO</a:t>
            </a:r>
            <a:r>
              <a:rPr lang="en-US" altLang="zh-CN" b="1">
                <a:ea typeface="黑体" pitchFamily="2" charset="-122"/>
              </a:rPr>
              <a:t>)</a:t>
            </a:r>
          </a:p>
        </p:txBody>
      </p:sp>
      <p:sp>
        <p:nvSpPr>
          <p:cNvPr id="647175" name="AutoShape 7"/>
          <p:cNvSpPr>
            <a:spLocks noChangeArrowheads="1"/>
          </p:cNvSpPr>
          <p:nvPr/>
        </p:nvSpPr>
        <p:spPr bwMode="auto">
          <a:xfrm>
            <a:off x="992188" y="2852738"/>
            <a:ext cx="1728787" cy="693737"/>
          </a:xfrm>
          <a:prstGeom prst="wedgeRoundRectCallout">
            <a:avLst>
              <a:gd name="adj1" fmla="val 95912"/>
              <a:gd name="adj2" fmla="val 7517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复选框</a:t>
            </a:r>
            <a:r>
              <a:rPr lang="en-US" altLang="zh-CN" b="1">
                <a:ea typeface="黑体" pitchFamily="2" charset="-122"/>
              </a:rPr>
              <a:t>(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CHECKBOX</a:t>
            </a:r>
            <a:r>
              <a:rPr lang="en-US" altLang="zh-CN" b="1">
                <a:ea typeface="黑体" pitchFamily="2" charset="-122"/>
              </a:rPr>
              <a:t>)</a:t>
            </a:r>
          </a:p>
        </p:txBody>
      </p:sp>
      <p:sp>
        <p:nvSpPr>
          <p:cNvPr id="647176" name="AutoShape 8"/>
          <p:cNvSpPr>
            <a:spLocks noChangeArrowheads="1"/>
          </p:cNvSpPr>
          <p:nvPr/>
        </p:nvSpPr>
        <p:spPr bwMode="auto">
          <a:xfrm>
            <a:off x="5816600" y="2854325"/>
            <a:ext cx="1809750" cy="693738"/>
          </a:xfrm>
          <a:prstGeom prst="wedgeRoundRectCallout">
            <a:avLst>
              <a:gd name="adj1" fmla="val -85875"/>
              <a:gd name="adj2" fmla="val 10794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下拉列表</a:t>
            </a:r>
            <a:r>
              <a:rPr lang="en-US" altLang="zh-CN" b="1">
                <a:ea typeface="黑体" pitchFamily="2" charset="-122"/>
              </a:rPr>
              <a:t>(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SELECT</a:t>
            </a:r>
            <a:r>
              <a:rPr lang="en-US" altLang="zh-CN" b="1">
                <a:ea typeface="黑体" pitchFamily="2" charset="-122"/>
              </a:rPr>
              <a:t>)</a:t>
            </a:r>
          </a:p>
        </p:txBody>
      </p:sp>
      <p:sp>
        <p:nvSpPr>
          <p:cNvPr id="647177" name="AutoShape 9"/>
          <p:cNvSpPr>
            <a:spLocks noChangeArrowheads="1"/>
          </p:cNvSpPr>
          <p:nvPr/>
        </p:nvSpPr>
        <p:spPr bwMode="auto">
          <a:xfrm>
            <a:off x="992188" y="3933825"/>
            <a:ext cx="1728787" cy="693738"/>
          </a:xfrm>
          <a:prstGeom prst="wedgeRoundRectCallout">
            <a:avLst>
              <a:gd name="adj1" fmla="val 72500"/>
              <a:gd name="adj2" fmla="val 252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重置按钮</a:t>
            </a:r>
            <a:r>
              <a:rPr lang="en-US" altLang="zh-CN" b="1">
                <a:ea typeface="黑体" pitchFamily="2" charset="-122"/>
              </a:rPr>
              <a:t>(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RESET</a:t>
            </a:r>
            <a:r>
              <a:rPr lang="en-US" altLang="zh-CN" b="1">
                <a:ea typeface="黑体" pitchFamily="2" charset="-122"/>
              </a:rPr>
              <a:t>)</a:t>
            </a:r>
          </a:p>
        </p:txBody>
      </p:sp>
      <p:sp>
        <p:nvSpPr>
          <p:cNvPr id="647178" name="AutoShape 10"/>
          <p:cNvSpPr>
            <a:spLocks noChangeArrowheads="1"/>
          </p:cNvSpPr>
          <p:nvPr/>
        </p:nvSpPr>
        <p:spPr bwMode="auto">
          <a:xfrm>
            <a:off x="6642100" y="3960813"/>
            <a:ext cx="1728788" cy="693737"/>
          </a:xfrm>
          <a:prstGeom prst="wedgeRoundRectCallout">
            <a:avLst>
              <a:gd name="adj1" fmla="val -76356"/>
              <a:gd name="adj2" fmla="val 1910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提交按钮</a:t>
            </a:r>
            <a:r>
              <a:rPr lang="en-US" altLang="zh-CN" b="1">
                <a:ea typeface="黑体" pitchFamily="2" charset="-122"/>
              </a:rPr>
              <a:t>(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SUBMIT</a:t>
            </a:r>
            <a:r>
              <a:rPr lang="en-US" altLang="zh-CN" b="1">
                <a:ea typeface="黑体" pitchFamily="2" charset="-122"/>
              </a:rPr>
              <a:t>)</a:t>
            </a:r>
          </a:p>
        </p:txBody>
      </p:sp>
      <p:sp>
        <p:nvSpPr>
          <p:cNvPr id="647179" name="AutoShape 11"/>
          <p:cNvSpPr>
            <a:spLocks noChangeArrowheads="1"/>
          </p:cNvSpPr>
          <p:nvPr/>
        </p:nvSpPr>
        <p:spPr bwMode="auto">
          <a:xfrm>
            <a:off x="992188" y="4941888"/>
            <a:ext cx="1728787" cy="693737"/>
          </a:xfrm>
          <a:prstGeom prst="wedgeRoundRectCallout">
            <a:avLst>
              <a:gd name="adj1" fmla="val 69282"/>
              <a:gd name="adj2" fmla="val 241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多行文本框</a:t>
            </a:r>
            <a:r>
              <a:rPr lang="en-US" altLang="zh-CN" b="1">
                <a:ea typeface="黑体" pitchFamily="2" charset="-122"/>
              </a:rPr>
              <a:t>(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TEXTAREA</a:t>
            </a:r>
            <a:r>
              <a:rPr lang="en-US" altLang="zh-CN" b="1">
                <a:ea typeface="黑体" pitchFamily="2" charset="-122"/>
              </a:rPr>
              <a:t>)</a:t>
            </a:r>
          </a:p>
        </p:txBody>
      </p:sp>
      <p:sp>
        <p:nvSpPr>
          <p:cNvPr id="647180" name="AutoShape 12"/>
          <p:cNvSpPr>
            <a:spLocks noChangeArrowheads="1"/>
          </p:cNvSpPr>
          <p:nvPr/>
        </p:nvSpPr>
        <p:spPr bwMode="auto">
          <a:xfrm>
            <a:off x="5673725" y="1341438"/>
            <a:ext cx="1839913" cy="693737"/>
          </a:xfrm>
          <a:prstGeom prst="wedgeRoundRectCallout">
            <a:avLst>
              <a:gd name="adj1" fmla="val -110139"/>
              <a:gd name="adj2" fmla="val 1252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密码框</a:t>
            </a:r>
            <a:r>
              <a:rPr lang="en-US" altLang="zh-CN" b="1">
                <a:ea typeface="黑体" pitchFamily="2" charset="-122"/>
              </a:rPr>
              <a:t>(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PASSWORD</a:t>
            </a:r>
            <a:r>
              <a:rPr lang="en-US" altLang="zh-CN" b="1">
                <a:ea typeface="黑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3" grpId="0" animBg="1"/>
      <p:bldP spid="647174" grpId="0" animBg="1"/>
      <p:bldP spid="647175" grpId="0" animBg="1"/>
      <p:bldP spid="647176" grpId="0" animBg="1"/>
      <p:bldP spid="647177" grpId="0" animBg="1"/>
      <p:bldP spid="647178" grpId="0" animBg="1"/>
      <p:bldP spid="647179" grpId="0" animBg="1"/>
      <p:bldP spid="6471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67" name="Line 15"/>
          <p:cNvSpPr>
            <a:spLocks noChangeShapeType="1"/>
          </p:cNvSpPr>
          <p:nvPr/>
        </p:nvSpPr>
        <p:spPr bwMode="auto">
          <a:xfrm flipH="1">
            <a:off x="6629400" y="4241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7938" y="179388"/>
            <a:ext cx="8229601" cy="11430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  <a:latin typeface="Microsoft YaHei UI"/>
                <a:ea typeface="Microsoft YaHei UI"/>
              </a:rPr>
              <a:t>表单页面的基本结构</a:t>
            </a:r>
          </a:p>
        </p:txBody>
      </p:sp>
      <p:sp>
        <p:nvSpPr>
          <p:cNvPr id="612357" name="AutoShape 5"/>
          <p:cNvSpPr>
            <a:spLocks noChangeArrowheads="1"/>
          </p:cNvSpPr>
          <p:nvPr/>
        </p:nvSpPr>
        <p:spPr bwMode="gray">
          <a:xfrm>
            <a:off x="5127625" y="4665663"/>
            <a:ext cx="2990850" cy="708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ea typeface="黑体" pitchFamily="2" charset="-122"/>
              </a:rPr>
              <a:t>METHOD ="post</a:t>
            </a:r>
            <a:r>
              <a:rPr lang="zh-CN" altLang="en-US" b="1">
                <a:ea typeface="黑体" pitchFamily="2" charset="-122"/>
              </a:rPr>
              <a:t>或</a:t>
            </a:r>
            <a:r>
              <a:rPr lang="en-US" altLang="zh-CN" b="1">
                <a:ea typeface="黑体" pitchFamily="2" charset="-122"/>
              </a:rPr>
              <a:t>get"</a:t>
            </a:r>
          </a:p>
        </p:txBody>
      </p:sp>
      <p:sp>
        <p:nvSpPr>
          <p:cNvPr id="612359" name="AutoShape 7"/>
          <p:cNvSpPr>
            <a:spLocks noChangeArrowheads="1"/>
          </p:cNvSpPr>
          <p:nvPr/>
        </p:nvSpPr>
        <p:spPr bwMode="gray">
          <a:xfrm>
            <a:off x="1331913" y="2565400"/>
            <a:ext cx="1800225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ACTION</a:t>
            </a:r>
          </a:p>
        </p:txBody>
      </p:sp>
      <p:sp>
        <p:nvSpPr>
          <p:cNvPr id="612360" name="AutoShape 8"/>
          <p:cNvSpPr>
            <a:spLocks noChangeArrowheads="1"/>
          </p:cNvSpPr>
          <p:nvPr/>
        </p:nvSpPr>
        <p:spPr bwMode="gray">
          <a:xfrm>
            <a:off x="5668963" y="2435225"/>
            <a:ext cx="1747837" cy="561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20000"/>
              </a:spcBef>
            </a:pP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METHOD</a:t>
            </a:r>
          </a:p>
        </p:txBody>
      </p:sp>
      <p:sp>
        <p:nvSpPr>
          <p:cNvPr id="612363" name="AutoShape 11"/>
          <p:cNvSpPr>
            <a:spLocks noChangeArrowheads="1"/>
          </p:cNvSpPr>
          <p:nvPr/>
        </p:nvSpPr>
        <p:spPr bwMode="gray">
          <a:xfrm>
            <a:off x="1001713" y="3429000"/>
            <a:ext cx="2724150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eaLnBrk="0" hangingPunct="0"/>
            <a:r>
              <a:rPr lang="zh-CN" altLang="en-US" b="1">
                <a:ea typeface="黑体" pitchFamily="2" charset="-122"/>
              </a:rPr>
              <a:t>指定提交后，由服务器上哪个处理程序处理</a:t>
            </a:r>
          </a:p>
        </p:txBody>
      </p:sp>
      <p:sp>
        <p:nvSpPr>
          <p:cNvPr id="612364" name="AutoShape 12"/>
          <p:cNvSpPr>
            <a:spLocks noChangeArrowheads="1"/>
          </p:cNvSpPr>
          <p:nvPr/>
        </p:nvSpPr>
        <p:spPr bwMode="gray">
          <a:xfrm>
            <a:off x="5100638" y="3208338"/>
            <a:ext cx="3271837" cy="10144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 eaLnBrk="0" hangingPunct="0"/>
            <a:r>
              <a:rPr lang="zh-CN" altLang="en-US" b="1">
                <a:ea typeface="黑体" pitchFamily="2" charset="-122"/>
              </a:rPr>
              <a:t>指定向服务器提交的方法</a:t>
            </a:r>
            <a:r>
              <a:rPr lang="en-US" altLang="zh-CN" b="1">
                <a:ea typeface="黑体" pitchFamily="2" charset="-122"/>
              </a:rPr>
              <a:t>:</a:t>
            </a:r>
          </a:p>
          <a:p>
            <a:pPr algn="ctr" eaLnBrk="0" hangingPunct="0"/>
            <a:r>
              <a:rPr lang="zh-CN" altLang="en-US" b="1">
                <a:ea typeface="黑体" pitchFamily="2" charset="-122"/>
              </a:rPr>
              <a:t>一般为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post</a:t>
            </a:r>
            <a:r>
              <a:rPr lang="zh-CN" altLang="en-US" b="1">
                <a:ea typeface="黑体" pitchFamily="2" charset="-122"/>
              </a:rPr>
              <a:t>或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get</a:t>
            </a:r>
            <a:r>
              <a:rPr lang="zh-CN" altLang="en-US" b="1">
                <a:ea typeface="黑体" pitchFamily="2" charset="-122"/>
              </a:rPr>
              <a:t>方法</a:t>
            </a:r>
            <a:r>
              <a:rPr lang="en-US" altLang="zh-CN" b="1">
                <a:ea typeface="黑体" pitchFamily="2" charset="-122"/>
              </a:rPr>
              <a:t>, </a:t>
            </a:r>
          </a:p>
          <a:p>
            <a:pPr algn="ctr" eaLnBrk="0" hangingPunct="0"/>
            <a:r>
              <a:rPr lang="en-US" altLang="zh-CN" b="1">
                <a:ea typeface="黑体" pitchFamily="2" charset="-122"/>
              </a:rPr>
              <a:t>post</a:t>
            </a:r>
            <a:r>
              <a:rPr lang="zh-CN" altLang="en-US" b="1">
                <a:ea typeface="黑体" pitchFamily="2" charset="-122"/>
              </a:rPr>
              <a:t>方法比较安全</a:t>
            </a:r>
          </a:p>
        </p:txBody>
      </p:sp>
      <p:sp>
        <p:nvSpPr>
          <p:cNvPr id="612365" name="Line 13"/>
          <p:cNvSpPr>
            <a:spLocks noChangeShapeType="1"/>
          </p:cNvSpPr>
          <p:nvPr/>
        </p:nvSpPr>
        <p:spPr bwMode="auto">
          <a:xfrm>
            <a:off x="2247900" y="4195763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12366" name="AutoShape 14"/>
          <p:cNvSpPr>
            <a:spLocks noChangeArrowheads="1"/>
          </p:cNvSpPr>
          <p:nvPr/>
        </p:nvSpPr>
        <p:spPr bwMode="gray">
          <a:xfrm>
            <a:off x="1042988" y="4652963"/>
            <a:ext cx="2447925" cy="6175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 b="1">
                <a:ea typeface="黑体" pitchFamily="2" charset="-122"/>
              </a:rPr>
              <a:t> ACTION = "URL" </a:t>
            </a:r>
          </a:p>
        </p:txBody>
      </p:sp>
      <p:sp>
        <p:nvSpPr>
          <p:cNvPr id="612368" name="AutoShape 16"/>
          <p:cNvSpPr>
            <a:spLocks noChangeArrowheads="1"/>
          </p:cNvSpPr>
          <p:nvPr/>
        </p:nvSpPr>
        <p:spPr bwMode="auto">
          <a:xfrm>
            <a:off x="909638" y="1081088"/>
            <a:ext cx="7407275" cy="10144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b="1">
                <a:ea typeface="黑体" pitchFamily="2" charset="-122"/>
              </a:rPr>
              <a:t>&lt;FORM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action</a:t>
            </a:r>
            <a:r>
              <a:rPr lang="en-US" altLang="zh-CN" b="1">
                <a:ea typeface="黑体" pitchFamily="2" charset="-122"/>
              </a:rPr>
              <a:t>="http://www.sohu.com"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method</a:t>
            </a:r>
            <a:r>
              <a:rPr lang="en-US" altLang="zh-CN" b="1">
                <a:ea typeface="黑体" pitchFamily="2" charset="-122"/>
              </a:rPr>
              <a:t>="post"&gt;</a:t>
            </a:r>
          </a:p>
          <a:p>
            <a:r>
              <a:rPr lang="en-US" altLang="zh-CN" b="1">
                <a:ea typeface="黑体" pitchFamily="2" charset="-122"/>
              </a:rPr>
              <a:t>	……</a:t>
            </a:r>
          </a:p>
          <a:p>
            <a:r>
              <a:rPr lang="en-US" altLang="zh-CN" b="1">
                <a:ea typeface="黑体" pitchFamily="2" charset="-122"/>
              </a:rPr>
              <a:t>&lt;/FORM&gt;</a:t>
            </a:r>
          </a:p>
        </p:txBody>
      </p:sp>
      <p:sp>
        <p:nvSpPr>
          <p:cNvPr id="70668" name="AutoShape 21"/>
          <p:cNvSpPr>
            <a:spLocks noChangeArrowheads="1"/>
          </p:cNvSpPr>
          <p:nvPr/>
        </p:nvSpPr>
        <p:spPr bwMode="auto">
          <a:xfrm>
            <a:off x="1116013" y="5589588"/>
            <a:ext cx="7056437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ea typeface="黑体" pitchFamily="2" charset="-122"/>
              </a:rPr>
              <a:t>演示示例</a:t>
            </a:r>
            <a:r>
              <a:rPr lang="en-US" altLang="zh-CN" b="1">
                <a:ea typeface="黑体" pitchFamily="2" charset="-122"/>
              </a:rPr>
              <a:t>1</a:t>
            </a:r>
            <a:r>
              <a:rPr lang="zh-CN" altLang="en-US" b="1">
                <a:ea typeface="黑体" pitchFamily="2" charset="-122"/>
              </a:rPr>
              <a:t>：使用  </a:t>
            </a:r>
            <a:r>
              <a:rPr lang="en-US" altLang="zh-CN" b="1">
                <a:ea typeface="黑体" pitchFamily="2" charset="-122"/>
                <a:hlinkClick r:id="rId2" action="ppaction://hlinkfile"/>
              </a:rPr>
              <a:t>post</a:t>
            </a:r>
            <a:r>
              <a:rPr lang="zh-CN" altLang="en-US" b="1">
                <a:ea typeface="黑体" pitchFamily="2" charset="-122"/>
                <a:hlinkClick r:id="rId2" action="ppaction://hlinkfile"/>
              </a:rPr>
              <a:t>提交方式 </a:t>
            </a:r>
            <a:r>
              <a:rPr lang="zh-CN" altLang="en-US" b="1">
                <a:ea typeface="黑体" pitchFamily="2" charset="-122"/>
              </a:rPr>
              <a:t>和 </a:t>
            </a:r>
            <a:r>
              <a:rPr lang="en-US" altLang="zh-CN" b="1">
                <a:ea typeface="黑体" pitchFamily="2" charset="-122"/>
                <a:hlinkClick r:id="rId3" action="ppaction://hlinkfile"/>
              </a:rPr>
              <a:t>get</a:t>
            </a:r>
            <a:r>
              <a:rPr lang="zh-CN" altLang="en-US" b="1">
                <a:ea typeface="黑体" pitchFamily="2" charset="-122"/>
                <a:hlinkClick r:id="rId3" action="ppaction://hlinkfile"/>
              </a:rPr>
              <a:t>提交方式 </a:t>
            </a:r>
            <a:endParaRPr lang="zh-CN" altLang="en-US" b="1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1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67" grpId="0" animBg="1"/>
      <p:bldP spid="612357" grpId="0" animBg="1"/>
      <p:bldP spid="612359" grpId="0" animBg="1"/>
      <p:bldP spid="612360" grpId="0" animBg="1"/>
      <p:bldP spid="612363" grpId="0" animBg="1"/>
      <p:bldP spid="612364" grpId="0" animBg="1"/>
      <p:bldP spid="612365" grpId="0" animBg="1"/>
      <p:bldP spid="612366" grpId="0" animBg="1"/>
      <p:bldP spid="6123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3188" y="-201613"/>
            <a:ext cx="7993062" cy="11096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Microsoft YaHei UI"/>
                <a:ea typeface="Microsoft YaHei UI"/>
              </a:rPr>
              <a:t>表单元素的统一格式</a:t>
            </a:r>
          </a:p>
        </p:txBody>
      </p:sp>
      <p:sp>
        <p:nvSpPr>
          <p:cNvPr id="616549" name="AutoShape 101"/>
          <p:cNvSpPr>
            <a:spLocks noChangeArrowheads="1"/>
          </p:cNvSpPr>
          <p:nvPr/>
        </p:nvSpPr>
        <p:spPr bwMode="auto">
          <a:xfrm>
            <a:off x="739775" y="2478088"/>
            <a:ext cx="7878763" cy="187007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&lt;FORM name="form3" method="post" action=""&gt;</a:t>
            </a:r>
          </a:p>
          <a:p>
            <a:pPr lvl="1"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 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&lt;INPUT</a:t>
            </a:r>
            <a:r>
              <a:rPr lang="en-US" altLang="zh-CN" b="1">
                <a:ea typeface="黑体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黑体" pitchFamily="2" charset="-122"/>
              </a:rPr>
              <a:t>type</a:t>
            </a:r>
            <a:r>
              <a:rPr lang="en-US" altLang="zh-CN" b="1">
                <a:ea typeface="黑体" pitchFamily="2" charset="-122"/>
              </a:rPr>
              <a:t>="checkbox" </a:t>
            </a:r>
            <a:r>
              <a:rPr lang="en-US" altLang="zh-CN" b="1">
                <a:solidFill>
                  <a:srgbClr val="FF0000"/>
                </a:solidFill>
                <a:ea typeface="黑体" pitchFamily="2" charset="-122"/>
              </a:rPr>
              <a:t>name</a:t>
            </a:r>
            <a:r>
              <a:rPr lang="en-US" altLang="zh-CN" b="1">
                <a:ea typeface="黑体" pitchFamily="2" charset="-122"/>
              </a:rPr>
              <a:t>="gen" </a:t>
            </a:r>
            <a:r>
              <a:rPr lang="en-US" altLang="zh-CN" b="1">
                <a:solidFill>
                  <a:srgbClr val="FF0000"/>
                </a:solidFill>
                <a:ea typeface="黑体" pitchFamily="2" charset="-122"/>
              </a:rPr>
              <a:t>value</a:t>
            </a:r>
            <a:r>
              <a:rPr lang="en-US" altLang="zh-CN" b="1">
                <a:ea typeface="黑体" pitchFamily="2" charset="-122"/>
              </a:rPr>
              <a:t>="</a:t>
            </a:r>
            <a:r>
              <a:rPr lang="zh-CN" altLang="en-US" b="1">
                <a:ea typeface="黑体" pitchFamily="2" charset="-122"/>
              </a:rPr>
              <a:t>男</a:t>
            </a:r>
            <a:r>
              <a:rPr lang="en-US" altLang="zh-CN" b="1">
                <a:ea typeface="黑体" pitchFamily="2" charset="-122"/>
              </a:rPr>
              <a:t>" </a:t>
            </a:r>
          </a:p>
          <a:p>
            <a:pPr lvl="1"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    </a:t>
            </a:r>
            <a:r>
              <a:rPr lang="en-US" altLang="zh-CN" b="1">
                <a:solidFill>
                  <a:srgbClr val="FF0000"/>
                </a:solidFill>
                <a:ea typeface="黑体" pitchFamily="2" charset="-122"/>
              </a:rPr>
              <a:t>size</a:t>
            </a:r>
            <a:r>
              <a:rPr lang="en-US" altLang="zh-CN" b="1">
                <a:ea typeface="黑体" pitchFamily="2" charset="-122"/>
              </a:rPr>
              <a:t>="21“ </a:t>
            </a:r>
            <a:r>
              <a:rPr lang="en-US" altLang="zh-CN" b="1">
                <a:solidFill>
                  <a:srgbClr val="FF0000"/>
                </a:solidFill>
                <a:ea typeface="黑体" pitchFamily="2" charset="-122"/>
              </a:rPr>
              <a:t>maxlength</a:t>
            </a:r>
            <a:r>
              <a:rPr lang="en-US" altLang="zh-CN" b="1">
                <a:ea typeface="黑体" pitchFamily="2" charset="-122"/>
              </a:rPr>
              <a:t>=4 </a:t>
            </a:r>
            <a:r>
              <a:rPr lang="en-US" altLang="zh-CN" b="1">
                <a:solidFill>
                  <a:srgbClr val="FF0000"/>
                </a:solidFill>
                <a:ea typeface="黑体" pitchFamily="2" charset="-122"/>
              </a:rPr>
              <a:t>checked</a:t>
            </a:r>
            <a:r>
              <a:rPr lang="en-US" altLang="zh-CN" b="1">
                <a:ea typeface="黑体" pitchFamily="2" charset="-122"/>
              </a:rPr>
              <a:t>="checked"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&gt;</a:t>
            </a:r>
          </a:p>
          <a:p>
            <a:pPr lvl="1">
              <a:spcBef>
                <a:spcPct val="20000"/>
              </a:spcBef>
            </a:pP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en-US" altLang="zh-CN" b="1">
                <a:ea typeface="黑体" pitchFamily="2" charset="-122"/>
              </a:rPr>
              <a:t>    ……</a:t>
            </a:r>
          </a:p>
          <a:p>
            <a:pPr lvl="1">
              <a:spcBef>
                <a:spcPct val="20000"/>
              </a:spcBef>
            </a:pPr>
            <a:r>
              <a:rPr lang="en-US" altLang="zh-CN" b="1">
                <a:ea typeface="黑体" pitchFamily="2" charset="-122"/>
              </a:rPr>
              <a:t>&lt;/FORM&gt;</a:t>
            </a:r>
          </a:p>
        </p:txBody>
      </p:sp>
      <p:sp>
        <p:nvSpPr>
          <p:cNvPr id="616550" name="AutoShape 102"/>
          <p:cNvSpPr>
            <a:spLocks noChangeArrowheads="1"/>
          </p:cNvSpPr>
          <p:nvPr/>
        </p:nvSpPr>
        <p:spPr bwMode="auto">
          <a:xfrm>
            <a:off x="1116013" y="930275"/>
            <a:ext cx="2449512" cy="1296988"/>
          </a:xfrm>
          <a:prstGeom prst="wedgeRoundRectCallout">
            <a:avLst>
              <a:gd name="adj1" fmla="val 48250"/>
              <a:gd name="adj2" fmla="val 10997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指定元素的类型，可为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TEXT</a:t>
            </a:r>
            <a:r>
              <a:rPr lang="zh-CN" altLang="en-US" b="1">
                <a:solidFill>
                  <a:srgbClr val="0000FF"/>
                </a:solidFill>
                <a:ea typeface="黑体" pitchFamily="2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RADIO</a:t>
            </a:r>
            <a:r>
              <a:rPr lang="zh-CN" altLang="en-US" b="1">
                <a:solidFill>
                  <a:srgbClr val="0000FF"/>
                </a:solidFill>
                <a:ea typeface="黑体" pitchFamily="2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SUBMIT</a:t>
            </a:r>
            <a:r>
              <a:rPr lang="zh-CN" altLang="en-US" b="1">
                <a:ea typeface="黑体" pitchFamily="2" charset="-122"/>
              </a:rPr>
              <a:t>等</a:t>
            </a:r>
          </a:p>
        </p:txBody>
      </p:sp>
      <p:sp>
        <p:nvSpPr>
          <p:cNvPr id="616551" name="AutoShape 103"/>
          <p:cNvSpPr>
            <a:spLocks noChangeArrowheads="1"/>
          </p:cNvSpPr>
          <p:nvPr/>
        </p:nvSpPr>
        <p:spPr bwMode="auto">
          <a:xfrm>
            <a:off x="3995738" y="1150938"/>
            <a:ext cx="1512887" cy="828675"/>
          </a:xfrm>
          <a:prstGeom prst="wedgeRoundRectCallout">
            <a:avLst>
              <a:gd name="adj1" fmla="val 49894"/>
              <a:gd name="adj2" fmla="val 17356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控件的</a:t>
            </a:r>
            <a:r>
              <a:rPr lang="zh-CN" altLang="en-US" b="1">
                <a:solidFill>
                  <a:srgbClr val="0000FF"/>
                </a:solidFill>
                <a:ea typeface="黑体" pitchFamily="2" charset="-122"/>
              </a:rPr>
              <a:t>名称</a:t>
            </a:r>
          </a:p>
        </p:txBody>
      </p:sp>
      <p:sp>
        <p:nvSpPr>
          <p:cNvPr id="616552" name="AutoShape 104"/>
          <p:cNvSpPr>
            <a:spLocks noChangeArrowheads="1"/>
          </p:cNvSpPr>
          <p:nvPr/>
        </p:nvSpPr>
        <p:spPr bwMode="auto">
          <a:xfrm>
            <a:off x="6804025" y="1196975"/>
            <a:ext cx="1728788" cy="828675"/>
          </a:xfrm>
          <a:prstGeom prst="wedgeRoundRectCallout">
            <a:avLst>
              <a:gd name="adj1" fmla="val -49083"/>
              <a:gd name="adj2" fmla="val 16360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控件的</a:t>
            </a:r>
            <a:r>
              <a:rPr lang="zh-CN" altLang="en-US" b="1">
                <a:solidFill>
                  <a:srgbClr val="0000FF"/>
                </a:solidFill>
                <a:ea typeface="黑体" pitchFamily="2" charset="-122"/>
              </a:rPr>
              <a:t>初始值</a:t>
            </a:r>
          </a:p>
        </p:txBody>
      </p:sp>
      <p:sp>
        <p:nvSpPr>
          <p:cNvPr id="616553" name="AutoShape 105"/>
          <p:cNvSpPr>
            <a:spLocks noChangeArrowheads="1"/>
          </p:cNvSpPr>
          <p:nvPr/>
        </p:nvSpPr>
        <p:spPr bwMode="auto">
          <a:xfrm>
            <a:off x="611188" y="4652963"/>
            <a:ext cx="1512887" cy="936625"/>
          </a:xfrm>
          <a:prstGeom prst="wedgeRoundRectCallout">
            <a:avLst>
              <a:gd name="adj1" fmla="val 68574"/>
              <a:gd name="adj2" fmla="val -1762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控件的</a:t>
            </a:r>
            <a:r>
              <a:rPr lang="zh-CN" altLang="en-US" b="1">
                <a:solidFill>
                  <a:srgbClr val="0000FF"/>
                </a:solidFill>
                <a:ea typeface="黑体" pitchFamily="2" charset="-122"/>
              </a:rPr>
              <a:t>初始宽度</a:t>
            </a:r>
          </a:p>
        </p:txBody>
      </p:sp>
      <p:sp>
        <p:nvSpPr>
          <p:cNvPr id="616554" name="AutoShape 106"/>
          <p:cNvSpPr>
            <a:spLocks noChangeArrowheads="1"/>
          </p:cNvSpPr>
          <p:nvPr/>
        </p:nvSpPr>
        <p:spPr bwMode="auto">
          <a:xfrm>
            <a:off x="3851275" y="4678363"/>
            <a:ext cx="1800225" cy="936625"/>
          </a:xfrm>
          <a:prstGeom prst="wedgeRoundRectCallout">
            <a:avLst>
              <a:gd name="adj1" fmla="val -37125"/>
              <a:gd name="adj2" fmla="val -1772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控件中输入的</a:t>
            </a:r>
            <a:r>
              <a:rPr lang="zh-CN" altLang="en-US" b="1">
                <a:solidFill>
                  <a:srgbClr val="0000FF"/>
                </a:solidFill>
                <a:ea typeface="黑体" pitchFamily="2" charset="-122"/>
              </a:rPr>
              <a:t>最多字符个数</a:t>
            </a:r>
          </a:p>
        </p:txBody>
      </p:sp>
      <p:sp>
        <p:nvSpPr>
          <p:cNvPr id="616555" name="AutoShape 107"/>
          <p:cNvSpPr>
            <a:spLocks noChangeArrowheads="1"/>
          </p:cNvSpPr>
          <p:nvPr/>
        </p:nvSpPr>
        <p:spPr bwMode="auto">
          <a:xfrm>
            <a:off x="6588125" y="4619625"/>
            <a:ext cx="1295400" cy="936625"/>
          </a:xfrm>
          <a:prstGeom prst="wedgeRoundRectCallout">
            <a:avLst>
              <a:gd name="adj1" fmla="val -84190"/>
              <a:gd name="adj2" fmla="val -16389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>
                <a:ea typeface="黑体" pitchFamily="2" charset="-122"/>
              </a:rPr>
              <a:t>控件是否被</a:t>
            </a:r>
            <a:r>
              <a:rPr lang="zh-CN" altLang="en-US" b="1">
                <a:solidFill>
                  <a:srgbClr val="0000FF"/>
                </a:solidFill>
                <a:ea typeface="黑体" pitchFamily="2" charset="-122"/>
              </a:rPr>
              <a:t>选中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49" grpId="0" animBg="1"/>
      <p:bldP spid="616550" grpId="0" animBg="1"/>
      <p:bldP spid="616551" grpId="0" animBg="1"/>
      <p:bldP spid="616552" grpId="0" animBg="1"/>
      <p:bldP spid="616553" grpId="0" animBg="1"/>
      <p:bldP spid="616554" grpId="0" animBg="1"/>
      <p:bldP spid="61655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it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niit" id="{13635380-E217-4A31-AB2C-B6B7D9FA1202}" vid="{3FA58661-66CD-4C03-B9CF-999C4F0E8DC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2204</Words>
  <Application>Microsoft Office PowerPoint</Application>
  <PresentationFormat>全屏显示(4:3)</PresentationFormat>
  <Paragraphs>324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演示文稿设计模板</vt:lpstr>
      </vt:variant>
      <vt:variant>
        <vt:i4>11</vt:i4>
      </vt:variant>
      <vt:variant>
        <vt:lpstr>幻灯片标题</vt:lpstr>
      </vt:variant>
      <vt:variant>
        <vt:i4>29</vt:i4>
      </vt:variant>
    </vt:vector>
  </HeadingPairs>
  <TitlesOfParts>
    <vt:vector size="48" baseType="lpstr">
      <vt:lpstr>Arial</vt:lpstr>
      <vt:lpstr>宋体</vt:lpstr>
      <vt:lpstr>Microsoft YaHei UI</vt:lpstr>
      <vt:lpstr>Wingdings</vt:lpstr>
      <vt:lpstr>Calibri</vt:lpstr>
      <vt:lpstr>黑体</vt:lpstr>
      <vt:lpstr>Tahoma</vt:lpstr>
      <vt:lpstr>Times New Roman</vt:lpstr>
      <vt:lpstr>niit</vt:lpstr>
      <vt:lpstr>niit</vt:lpstr>
      <vt:lpstr>niit</vt:lpstr>
      <vt:lpstr>niit</vt:lpstr>
      <vt:lpstr>niit</vt:lpstr>
      <vt:lpstr>niit</vt:lpstr>
      <vt:lpstr>niit</vt:lpstr>
      <vt:lpstr>niit</vt:lpstr>
      <vt:lpstr>niit</vt:lpstr>
      <vt:lpstr>niit</vt:lpstr>
      <vt:lpstr>niit</vt:lpstr>
      <vt:lpstr>幻灯片 1</vt:lpstr>
      <vt:lpstr>回顾  </vt:lpstr>
      <vt:lpstr>预习检查</vt:lpstr>
      <vt:lpstr>本章任务</vt:lpstr>
      <vt:lpstr>本章目标</vt:lpstr>
      <vt:lpstr>幻灯片 6</vt:lpstr>
      <vt:lpstr>表单包含的控件</vt:lpstr>
      <vt:lpstr>表单页面的基本结构</vt:lpstr>
      <vt:lpstr>表单元素的统一格式</vt:lpstr>
      <vt:lpstr>表单元素的逐一介绍</vt:lpstr>
      <vt:lpstr>表单元素的逐一介绍</vt:lpstr>
      <vt:lpstr>表单元素的逐一介绍</vt:lpstr>
      <vt:lpstr>表单元素的逐一介绍</vt:lpstr>
      <vt:lpstr>表单元素的逐一介绍</vt:lpstr>
      <vt:lpstr>表单元素的逐一介绍</vt:lpstr>
      <vt:lpstr>表单元素的逐一介绍</vt:lpstr>
      <vt:lpstr>小结1</vt:lpstr>
      <vt:lpstr>框架</vt:lpstr>
      <vt:lpstr>框架使用场合</vt:lpstr>
      <vt:lpstr>框架的基本结构</vt:lpstr>
      <vt:lpstr>框架的基本结构</vt:lpstr>
      <vt:lpstr>如何创建多个复杂的窗口</vt:lpstr>
      <vt:lpstr>如何创建多个复杂的窗口</vt:lpstr>
      <vt:lpstr>如何创建多个复杂的窗口</vt:lpstr>
      <vt:lpstr>如何设置窗口链接的显示位置</vt:lpstr>
      <vt:lpstr>如何设置窗口链接的显示位置</vt:lpstr>
      <vt:lpstr>如何设置窗口链接的显示位置</vt:lpstr>
      <vt:lpstr>小结2</vt:lpstr>
      <vt:lpstr>总结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Jheng Yuen</dc:creator>
  <cp:lastModifiedBy>User</cp:lastModifiedBy>
  <cp:revision>56</cp:revision>
  <dcterms:created xsi:type="dcterms:W3CDTF">2013-12-04T06:01:17Z</dcterms:created>
  <dcterms:modified xsi:type="dcterms:W3CDTF">2014-04-09T02:33:13Z</dcterms:modified>
</cp:coreProperties>
</file>