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1" r:id="rId4"/>
    <p:sldId id="282" r:id="rId5"/>
    <p:sldId id="266" r:id="rId6"/>
    <p:sldId id="265" r:id="rId7"/>
    <p:sldId id="264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6D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3296872"/>
            <a:ext cx="3741490" cy="3561129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4840448" y="0"/>
            <a:ext cx="4303553" cy="3095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1446550"/>
          </a:xfrm>
        </p:spPr>
        <p:txBody>
          <a:bodyPr wrap="square">
            <a:spAutoFit/>
          </a:bodyPr>
          <a:lstStyle>
            <a:lvl1pPr algn="r">
              <a:defRPr sz="4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884" y="29673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63" y="800552"/>
            <a:ext cx="8229600" cy="723448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23" y="1776249"/>
            <a:ext cx="8247477" cy="4213392"/>
          </a:xfrm>
        </p:spPr>
        <p:txBody>
          <a:bodyPr/>
          <a:lstStyle>
            <a:lvl1pPr algn="l">
              <a:buFont typeface="Wingdings" pitchFamily="2" charset="2"/>
              <a:buChar char="u"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Wingdings" pitchFamily="2" charset="2"/>
              <a:buChar char="Ø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330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3071"/>
            <a:ext cx="4040188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99330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3071"/>
            <a:ext cx="4041775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708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2014-10-27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6" name="Group 32"/>
          <p:cNvGrpSpPr/>
          <p:nvPr/>
        </p:nvGrpSpPr>
        <p:grpSpPr>
          <a:xfrm>
            <a:off x="-23838" y="0"/>
            <a:ext cx="9167838" cy="6858000"/>
            <a:chOff x="0" y="0"/>
            <a:chExt cx="916783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944754" y="0"/>
              <a:ext cx="2223084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971191" y="5313144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363" y="1031780"/>
            <a:ext cx="8229600" cy="1281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323" y="2325523"/>
            <a:ext cx="8247477" cy="366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grpSp>
        <p:nvGrpSpPr>
          <p:cNvPr id="9" name="Group 11"/>
          <p:cNvGrpSpPr/>
          <p:nvPr/>
        </p:nvGrpSpPr>
        <p:grpSpPr>
          <a:xfrm>
            <a:off x="0" y="5041783"/>
            <a:ext cx="2874507" cy="1816217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3363" y="256554"/>
            <a:ext cx="878194" cy="32228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99728" y="6197702"/>
            <a:ext cx="531290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180212136</a:t>
            </a:r>
          </a:p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地址：江苏省苏州市高新区科技城软件园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号楼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chniit.com ©2014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苏州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版权所有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kern="1200">
          <a:solidFill>
            <a:schemeClr val="accent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简化的</a:t>
            </a:r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对于获取对象的筛选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28728" y="2428868"/>
          <a:ext cx="6096000" cy="3071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  <a:gridCol w="4738678"/>
              </a:tblGrid>
              <a:tr h="4388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语法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作用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38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&gt;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获取父元素内的子元素集合</a:t>
                      </a:r>
                      <a:endParaRPr lang="zh-CN" altLang="en-US" sz="1600" dirty="0"/>
                    </a:p>
                  </a:txBody>
                  <a:tcPr/>
                </a:tc>
              </a:tr>
              <a:tr h="438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+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获取指定对象的下一个同级对象</a:t>
                      </a:r>
                      <a:endParaRPr lang="zh-CN" altLang="en-US" sz="1600" dirty="0"/>
                    </a:p>
                  </a:txBody>
                  <a:tcPr/>
                </a:tc>
              </a:tr>
              <a:tr h="438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~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获取指定对象后的所有同级对象</a:t>
                      </a:r>
                      <a:endParaRPr lang="zh-CN" altLang="en-US" sz="1600" dirty="0"/>
                    </a:p>
                  </a:txBody>
                  <a:tcPr/>
                </a:tc>
              </a:tr>
              <a:tr h="438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:first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获取第一个对象</a:t>
                      </a:r>
                      <a:endParaRPr lang="zh-CN" altLang="en-US" sz="1600" dirty="0"/>
                    </a:p>
                  </a:txBody>
                  <a:tcPr/>
                </a:tc>
              </a:tr>
              <a:tr h="438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:last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获取最后个对象</a:t>
                      </a:r>
                      <a:endParaRPr lang="zh-CN" altLang="en-US" sz="1600" dirty="0"/>
                    </a:p>
                  </a:txBody>
                  <a:tcPr/>
                </a:tc>
              </a:tr>
              <a:tr h="438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:not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对指定属性进行取反获取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28728" y="2428868"/>
          <a:ext cx="6096000" cy="2632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  <a:gridCol w="4738678"/>
              </a:tblGrid>
              <a:tr h="4388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语法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作用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38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:even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获取索引值为偶数的对象集合</a:t>
                      </a:r>
                      <a:endParaRPr lang="zh-CN" altLang="en-US" sz="1600" dirty="0"/>
                    </a:p>
                  </a:txBody>
                  <a:tcPr/>
                </a:tc>
              </a:tr>
              <a:tr h="438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:odd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获取索引值为奇数的对象集合</a:t>
                      </a:r>
                      <a:endParaRPr lang="zh-CN" altLang="en-US" sz="1600" dirty="0"/>
                    </a:p>
                  </a:txBody>
                  <a:tcPr/>
                </a:tc>
              </a:tr>
              <a:tr h="438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:</a:t>
                      </a:r>
                      <a:r>
                        <a:rPr lang="en-US" altLang="zh-CN" sz="1600" dirty="0" err="1" smtClean="0"/>
                        <a:t>eq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获取指定索引值的对象</a:t>
                      </a:r>
                      <a:endParaRPr lang="zh-CN" altLang="en-US" sz="1600" dirty="0"/>
                    </a:p>
                  </a:txBody>
                  <a:tcPr/>
                </a:tc>
              </a:tr>
              <a:tr h="438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:</a:t>
                      </a:r>
                      <a:r>
                        <a:rPr lang="en-US" altLang="zh-CN" sz="1600" dirty="0" err="1" smtClean="0"/>
                        <a:t>gt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获取大于指定索引值的对象集合</a:t>
                      </a:r>
                      <a:endParaRPr lang="zh-CN" altLang="en-US" sz="1600" dirty="0"/>
                    </a:p>
                  </a:txBody>
                  <a:tcPr/>
                </a:tc>
              </a:tr>
              <a:tr h="438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:</a:t>
                      </a:r>
                      <a:r>
                        <a:rPr lang="en-US" altLang="zh-CN" sz="1600" dirty="0" err="1" smtClean="0"/>
                        <a:t>lt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获取小于指定索引值的对象集合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28728" y="2285992"/>
          <a:ext cx="6096000" cy="3071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  <a:gridCol w="4738678"/>
              </a:tblGrid>
              <a:tr h="4388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语法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作用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38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:contains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获取匹配指定文本内容的对象</a:t>
                      </a:r>
                      <a:endParaRPr lang="zh-CN" altLang="en-US" sz="1600" dirty="0"/>
                    </a:p>
                  </a:txBody>
                  <a:tcPr/>
                </a:tc>
              </a:tr>
              <a:tr h="438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:empty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获取不包含子元素或文本内容的对象</a:t>
                      </a:r>
                      <a:endParaRPr lang="zh-CN" altLang="en-US" sz="1600" dirty="0"/>
                    </a:p>
                  </a:txBody>
                  <a:tcPr/>
                </a:tc>
              </a:tr>
              <a:tr h="438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:has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获取匹配选择器的对象</a:t>
                      </a:r>
                      <a:endParaRPr lang="zh-CN" altLang="en-US" sz="1600" dirty="0"/>
                    </a:p>
                  </a:txBody>
                  <a:tcPr/>
                </a:tc>
              </a:tr>
              <a:tr h="438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:parent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获取包含子元素或文本的对象</a:t>
                      </a:r>
                      <a:endParaRPr lang="zh-CN" altLang="en-US" sz="1600" dirty="0"/>
                    </a:p>
                  </a:txBody>
                  <a:tcPr/>
                </a:tc>
              </a:tr>
              <a:tr h="438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:hidden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获取隐藏的对象</a:t>
                      </a:r>
                      <a:endParaRPr lang="zh-CN" altLang="en-US" sz="1600" dirty="0"/>
                    </a:p>
                  </a:txBody>
                  <a:tcPr/>
                </a:tc>
              </a:tr>
              <a:tr h="438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:visible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获取可见的对象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538" y="2500306"/>
          <a:ext cx="7572428" cy="2632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/>
                <a:gridCol w="5500726"/>
              </a:tblGrid>
              <a:tr h="4388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语法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作用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38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[attribute]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获取指定属性的对象</a:t>
                      </a:r>
                      <a:endParaRPr lang="zh-CN" altLang="en-US" sz="1600" dirty="0"/>
                    </a:p>
                  </a:txBody>
                  <a:tcPr/>
                </a:tc>
              </a:tr>
              <a:tr h="438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[attribute=value]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获取指定属性是指定值的对象</a:t>
                      </a:r>
                      <a:endParaRPr lang="zh-CN" altLang="en-US" sz="1600" dirty="0"/>
                    </a:p>
                  </a:txBody>
                  <a:tcPr/>
                </a:tc>
              </a:tr>
              <a:tr h="438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[attribute^=value]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获取属性以指定值开始的对象</a:t>
                      </a:r>
                      <a:endParaRPr lang="zh-CN" altLang="en-US" sz="1600" dirty="0"/>
                    </a:p>
                  </a:txBody>
                  <a:tcPr/>
                </a:tc>
              </a:tr>
              <a:tr h="438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[attribute$=value]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获取属性以指定值结尾的对象</a:t>
                      </a:r>
                      <a:endParaRPr lang="zh-CN" altLang="en-US" sz="1600" dirty="0"/>
                    </a:p>
                  </a:txBody>
                  <a:tcPr/>
                </a:tc>
              </a:tr>
              <a:tr h="438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[attribute*=value]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获取属性中包含指定值的对象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785926"/>
            <a:ext cx="8247477" cy="4213392"/>
          </a:xfrm>
        </p:spPr>
        <p:txBody>
          <a:bodyPr/>
          <a:lstStyle/>
          <a:p>
            <a:r>
              <a:rPr lang="zh-CN" altLang="en-US" dirty="0" smtClean="0"/>
              <a:t>表单元素过滤使用：加上表单元素名称即可，如获取表单中的文本框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获取表单中的单选框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00166" y="2857496"/>
            <a:ext cx="6143668" cy="714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var</a:t>
            </a:r>
            <a:r>
              <a:rPr lang="en-US" altLang="zh-CN" dirty="0" smtClean="0">
                <a:solidFill>
                  <a:schemeClr val="tx1"/>
                </a:solidFill>
              </a:rPr>
              <a:t> $txt=$(“:text”)</a:t>
            </a:r>
            <a:endParaRPr lang="zh-CN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71604" y="4714884"/>
            <a:ext cx="6072230" cy="7858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var</a:t>
            </a:r>
            <a:r>
              <a:rPr lang="en-US" altLang="zh-CN" dirty="0" smtClean="0">
                <a:solidFill>
                  <a:schemeClr val="tx1"/>
                </a:solidFill>
              </a:rPr>
              <a:t> $</a:t>
            </a:r>
            <a:r>
              <a:rPr lang="en-US" altLang="zh-CN" dirty="0" err="1" smtClean="0">
                <a:solidFill>
                  <a:schemeClr val="tx1"/>
                </a:solidFill>
              </a:rPr>
              <a:t>rdo</a:t>
            </a:r>
            <a:r>
              <a:rPr lang="en-US" altLang="zh-CN" dirty="0" smtClean="0">
                <a:solidFill>
                  <a:schemeClr val="tx1"/>
                </a:solidFill>
              </a:rPr>
              <a:t>=$(“</a:t>
            </a:r>
            <a:r>
              <a:rPr lang="en-US" altLang="zh-CN" dirty="0" err="1" smtClean="0">
                <a:solidFill>
                  <a:schemeClr val="tx1"/>
                </a:solidFill>
              </a:rPr>
              <a:t>form:radio</a:t>
            </a:r>
            <a:r>
              <a:rPr lang="en-US" altLang="zh-CN" dirty="0" smtClean="0">
                <a:solidFill>
                  <a:schemeClr val="tx1"/>
                </a:solidFill>
              </a:rPr>
              <a:t>”)</a:t>
            </a:r>
            <a:endParaRPr lang="zh-CN" altLang="en-US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表单对象具备的属性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57290" y="2500307"/>
          <a:ext cx="6096000" cy="228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/>
                <a:gridCol w="4024298"/>
              </a:tblGrid>
              <a:tr h="4435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属性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作用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43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:enable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获取可用对象集合</a:t>
                      </a:r>
                      <a:endParaRPr lang="zh-CN" altLang="en-US" sz="1600" dirty="0"/>
                    </a:p>
                  </a:txBody>
                  <a:tcPr/>
                </a:tc>
              </a:tr>
              <a:tr h="443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:disabled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获取不可用对象集合</a:t>
                      </a:r>
                      <a:endParaRPr lang="zh-CN" altLang="en-US" sz="1600" dirty="0"/>
                    </a:p>
                  </a:txBody>
                  <a:tcPr/>
                </a:tc>
              </a:tr>
              <a:tr h="511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:checked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获取选中复选框对象</a:t>
                      </a:r>
                      <a:endParaRPr lang="zh-CN" altLang="en-US" sz="1600" dirty="0"/>
                    </a:p>
                  </a:txBody>
                  <a:tcPr/>
                </a:tc>
              </a:tr>
              <a:tr h="443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:selected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获取选中</a:t>
                      </a:r>
                      <a:r>
                        <a:rPr lang="en-US" altLang="zh-CN" sz="1600" dirty="0" smtClean="0"/>
                        <a:t>option</a:t>
                      </a:r>
                      <a:r>
                        <a:rPr lang="zh-CN" altLang="en-US" sz="1600" dirty="0" smtClean="0"/>
                        <a:t>对象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中和属性及定位有关的方法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4348" y="2428868"/>
          <a:ext cx="7786742" cy="3643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829"/>
                <a:gridCol w="5235913"/>
              </a:tblGrid>
              <a:tr h="4554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方法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作用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554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attr</a:t>
                      </a:r>
                      <a:r>
                        <a:rPr lang="en-US" altLang="zh-CN" sz="1600" dirty="0" smtClean="0"/>
                        <a:t>(name)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获取对象指定的属性</a:t>
                      </a:r>
                      <a:endParaRPr lang="zh-CN" altLang="en-US" sz="1600" dirty="0"/>
                    </a:p>
                  </a:txBody>
                  <a:tcPr/>
                </a:tc>
              </a:tr>
              <a:tr h="4554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attr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key,value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设置指定属性的值</a:t>
                      </a:r>
                      <a:endParaRPr lang="zh-CN" altLang="en-US" sz="1600" dirty="0"/>
                    </a:p>
                  </a:txBody>
                  <a:tcPr/>
                </a:tc>
              </a:tr>
              <a:tr h="4554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attr</a:t>
                      </a:r>
                      <a:r>
                        <a:rPr lang="en-US" altLang="zh-CN" sz="1600" dirty="0" smtClean="0"/>
                        <a:t>({</a:t>
                      </a:r>
                      <a:r>
                        <a:rPr lang="en-US" altLang="zh-CN" sz="1600" dirty="0" err="1" smtClean="0"/>
                        <a:t>key:value,key:value</a:t>
                      </a:r>
                      <a:r>
                        <a:rPr lang="en-US" altLang="zh-CN" sz="1600" dirty="0" smtClean="0"/>
                        <a:t>})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批量设置属性的值</a:t>
                      </a:r>
                      <a:endParaRPr lang="zh-CN" altLang="en-US" sz="1600" dirty="0"/>
                    </a:p>
                  </a:txBody>
                  <a:tcPr/>
                </a:tc>
              </a:tr>
              <a:tr h="4554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attr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key,function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通过方法的返回值设置属性的值</a:t>
                      </a:r>
                      <a:endParaRPr lang="zh-CN" altLang="en-US" sz="1600" dirty="0"/>
                    </a:p>
                  </a:txBody>
                  <a:tcPr/>
                </a:tc>
              </a:tr>
              <a:tr h="4554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offset()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获取相对于浏览器的边距</a:t>
                      </a:r>
                      <a:endParaRPr lang="zh-CN" altLang="en-US" sz="1600" dirty="0"/>
                    </a:p>
                  </a:txBody>
                  <a:tcPr/>
                </a:tc>
              </a:tr>
              <a:tr h="4554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position()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获取相对于容器的边距</a:t>
                      </a:r>
                      <a:endParaRPr lang="zh-CN" altLang="en-US" sz="1600" dirty="0"/>
                    </a:p>
                  </a:txBody>
                  <a:tcPr/>
                </a:tc>
              </a:tr>
              <a:tr h="4554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offset({</a:t>
                      </a:r>
                      <a:r>
                        <a:rPr lang="en-US" altLang="zh-CN" sz="1600" dirty="0" err="1" smtClean="0"/>
                        <a:t>left:value,top:value</a:t>
                      </a:r>
                      <a:r>
                        <a:rPr lang="en-US" altLang="zh-CN" sz="1600" dirty="0" smtClean="0"/>
                        <a:t>})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设置对象的边距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00100" y="2285992"/>
          <a:ext cx="7215238" cy="2000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7619"/>
                <a:gridCol w="3607619"/>
              </a:tblGrid>
              <a:tr h="4000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方法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作用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00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width()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获取对象宽度</a:t>
                      </a:r>
                      <a:endParaRPr lang="zh-CN" altLang="en-US" sz="1600" dirty="0"/>
                    </a:p>
                  </a:txBody>
                  <a:tcPr/>
                </a:tc>
              </a:tr>
              <a:tr h="400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width(value)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设置对象宽度</a:t>
                      </a:r>
                      <a:endParaRPr lang="zh-CN" altLang="en-US" sz="1600" dirty="0"/>
                    </a:p>
                  </a:txBody>
                  <a:tcPr/>
                </a:tc>
              </a:tr>
              <a:tr h="400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height()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获取对象高度</a:t>
                      </a:r>
                      <a:endParaRPr lang="zh-CN" altLang="en-US" sz="1600" dirty="0"/>
                    </a:p>
                  </a:txBody>
                  <a:tcPr/>
                </a:tc>
              </a:tr>
              <a:tr h="400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height(value)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设置对象高度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对样式的控制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14414" y="2643182"/>
          <a:ext cx="6929486" cy="2937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34"/>
                <a:gridCol w="3857652"/>
              </a:tblGrid>
              <a:tr h="4196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方法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作用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196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addClass</a:t>
                      </a:r>
                      <a:r>
                        <a:rPr lang="en-US" altLang="zh-CN" sz="1600" dirty="0" smtClean="0"/>
                        <a:t>(class)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为对象添加类样式</a:t>
                      </a:r>
                      <a:endParaRPr lang="zh-CN" altLang="en-US" sz="1600" dirty="0"/>
                    </a:p>
                  </a:txBody>
                  <a:tcPr/>
                </a:tc>
              </a:tr>
              <a:tr h="4196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removeClass</a:t>
                      </a:r>
                      <a:r>
                        <a:rPr lang="en-US" altLang="zh-CN" sz="1600" dirty="0" smtClean="0"/>
                        <a:t>(class)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为对象移除类样式</a:t>
                      </a:r>
                      <a:endParaRPr lang="zh-CN" altLang="en-US" sz="1600" dirty="0"/>
                    </a:p>
                  </a:txBody>
                  <a:tcPr/>
                </a:tc>
              </a:tr>
              <a:tr h="4196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toggleClass</a:t>
                      </a:r>
                      <a:r>
                        <a:rPr lang="en-US" altLang="zh-CN" sz="1600" dirty="0" smtClean="0"/>
                        <a:t>(class)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如果类样式存在就删除，否则删除</a:t>
                      </a:r>
                      <a:endParaRPr lang="zh-CN" altLang="en-US" sz="1600" dirty="0"/>
                    </a:p>
                  </a:txBody>
                  <a:tcPr/>
                </a:tc>
              </a:tr>
              <a:tr h="4196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css</a:t>
                      </a:r>
                      <a:r>
                        <a:rPr lang="en-US" altLang="zh-CN" sz="1600" dirty="0" smtClean="0"/>
                        <a:t>(name)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获取指定样式的值</a:t>
                      </a:r>
                      <a:endParaRPr lang="zh-CN" altLang="en-US" sz="1600" dirty="0"/>
                    </a:p>
                  </a:txBody>
                  <a:tcPr/>
                </a:tc>
              </a:tr>
              <a:tr h="4196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css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name,value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设置指定属性的样式</a:t>
                      </a:r>
                      <a:endParaRPr lang="zh-CN" altLang="en-US" sz="1600" dirty="0"/>
                    </a:p>
                  </a:txBody>
                  <a:tcPr/>
                </a:tc>
              </a:tr>
              <a:tr h="4196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css</a:t>
                      </a:r>
                      <a:r>
                        <a:rPr lang="en-US" altLang="zh-CN" sz="1600" dirty="0" smtClean="0"/>
                        <a:t>({</a:t>
                      </a:r>
                      <a:r>
                        <a:rPr lang="en-US" altLang="zh-CN" sz="1600" dirty="0" err="1" smtClean="0"/>
                        <a:t>name:value,name:value</a:t>
                      </a:r>
                      <a:r>
                        <a:rPr lang="en-US" altLang="zh-CN" sz="1600" dirty="0" smtClean="0"/>
                        <a:t>})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批量设置样式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的事件处理</a:t>
            </a: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43042" y="2714620"/>
          <a:ext cx="5929354" cy="289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583"/>
                <a:gridCol w="3983771"/>
              </a:tblGrid>
              <a:tr h="3619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事件名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作用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1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ready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页面载入</a:t>
                      </a:r>
                      <a:endParaRPr lang="zh-CN" altLang="en-US" sz="1600" dirty="0"/>
                    </a:p>
                  </a:txBody>
                  <a:tcPr/>
                </a:tc>
              </a:tr>
              <a:tr h="361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click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点击</a:t>
                      </a:r>
                      <a:endParaRPr lang="zh-CN" altLang="en-US" sz="1600" dirty="0"/>
                    </a:p>
                  </a:txBody>
                  <a:tcPr/>
                </a:tc>
              </a:tr>
              <a:tr h="361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dbclick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双击</a:t>
                      </a:r>
                      <a:endParaRPr lang="zh-CN" altLang="en-US" sz="1600" dirty="0"/>
                    </a:p>
                  </a:txBody>
                  <a:tcPr/>
                </a:tc>
              </a:tr>
              <a:tr h="361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blur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失去焦点</a:t>
                      </a:r>
                    </a:p>
                  </a:txBody>
                  <a:tcPr/>
                </a:tc>
              </a:tr>
              <a:tr h="361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focus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获取焦点</a:t>
                      </a:r>
                      <a:endParaRPr lang="zh-CN" altLang="en-US" sz="1600" dirty="0"/>
                    </a:p>
                  </a:txBody>
                  <a:tcPr/>
                </a:tc>
              </a:tr>
              <a:tr h="361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keydown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键盘按下</a:t>
                      </a:r>
                      <a:endParaRPr lang="zh-CN" altLang="en-US" sz="1600" dirty="0"/>
                    </a:p>
                  </a:txBody>
                  <a:tcPr/>
                </a:tc>
              </a:tr>
              <a:tr h="361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hover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鼠标悬停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获取页面对象</a:t>
            </a:r>
            <a:endParaRPr lang="en-US" altLang="zh-CN" dirty="0" smtClean="0"/>
          </a:p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对象与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对象的转换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控制样式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实现相关特效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事件方法直接调用表示直接调用触发该事件，如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通过类似于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中匿名类的方式直接编写事件调用的方法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71604" y="2357430"/>
            <a:ext cx="6000792" cy="8572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$(“#</a:t>
            </a:r>
            <a:r>
              <a:rPr lang="en-US" altLang="zh-CN" dirty="0" err="1" smtClean="0">
                <a:solidFill>
                  <a:schemeClr val="tx1"/>
                </a:solidFill>
              </a:rPr>
              <a:t>btn</a:t>
            </a:r>
            <a:r>
              <a:rPr lang="en-US" altLang="zh-CN" dirty="0" smtClean="0">
                <a:solidFill>
                  <a:schemeClr val="tx1"/>
                </a:solidFill>
              </a:rPr>
              <a:t>”).click();</a:t>
            </a:r>
            <a:endParaRPr lang="zh-CN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643042" y="4500570"/>
            <a:ext cx="5929354" cy="21431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8860" y="4714884"/>
            <a:ext cx="4857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$(“#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”).click(function(){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if($(“#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”).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()==“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”){</a:t>
            </a:r>
          </a:p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$(“#</a:t>
            </a:r>
            <a:r>
              <a:rPr lang="en-US" altLang="zh-CN" dirty="0" err="1" smtClean="0"/>
              <a:t>frm</a:t>
            </a:r>
            <a:r>
              <a:rPr lang="en-US" altLang="zh-CN" dirty="0" smtClean="0"/>
              <a:t>”).submit();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})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的一大优势就是能够轻松实现动画效果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speed: </a:t>
            </a:r>
            <a:r>
              <a:rPr lang="zh-CN" altLang="en-US" dirty="0" smtClean="0"/>
              <a:t>值为</a:t>
            </a:r>
            <a:r>
              <a:rPr lang="en-US" altLang="zh-CN" dirty="0" err="1" smtClean="0"/>
              <a:t>slow,normal,fast</a:t>
            </a:r>
            <a:r>
              <a:rPr lang="zh-CN" altLang="en-US" dirty="0" smtClean="0"/>
              <a:t>或毫秒数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42976" y="2285994"/>
          <a:ext cx="7000924" cy="2812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014"/>
                <a:gridCol w="4757910"/>
              </a:tblGrid>
              <a:tr h="4018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方法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作用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01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show(speed)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显示隐藏的对象</a:t>
                      </a:r>
                      <a:r>
                        <a:rPr lang="en-US" altLang="zh-CN" sz="1600" dirty="0" smtClean="0"/>
                        <a:t>,</a:t>
                      </a:r>
                      <a:endParaRPr lang="zh-CN" altLang="en-US" sz="1600" dirty="0"/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hide(speed)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隐藏对象</a:t>
                      </a:r>
                      <a:endParaRPr lang="zh-CN" altLang="en-US" sz="1600" dirty="0"/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toggle(speed)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隐藏或显示对象</a:t>
                      </a:r>
                      <a:endParaRPr lang="zh-CN" altLang="en-US" sz="1600" dirty="0"/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slideDown</a:t>
                      </a:r>
                      <a:r>
                        <a:rPr lang="en-US" altLang="zh-CN" sz="1600" dirty="0" smtClean="0"/>
                        <a:t>(speed)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滑动的方式显示对象</a:t>
                      </a:r>
                      <a:endParaRPr lang="zh-CN" altLang="en-US" sz="1600" dirty="0"/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slideUp</a:t>
                      </a:r>
                      <a:r>
                        <a:rPr lang="en-US" altLang="zh-CN" sz="1600" dirty="0" smtClean="0"/>
                        <a:t>(speed)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滑动的方式隐藏对象</a:t>
                      </a:r>
                      <a:endParaRPr lang="zh-CN" altLang="en-US" sz="1600" dirty="0"/>
                    </a:p>
                  </a:txBody>
                  <a:tcPr/>
                </a:tc>
              </a:tr>
              <a:tr h="401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slideToggle</a:t>
                      </a:r>
                      <a:r>
                        <a:rPr lang="en-US" altLang="zh-CN" sz="1600" dirty="0" smtClean="0"/>
                        <a:t>(speed)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滑动的方式隐藏或显示对象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57224" y="2357430"/>
          <a:ext cx="7500990" cy="1714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302"/>
                <a:gridCol w="5026688"/>
              </a:tblGrid>
              <a:tr h="4324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方法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作用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27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fadeIn</a:t>
                      </a:r>
                      <a:r>
                        <a:rPr lang="en-US" altLang="zh-CN" sz="1600" dirty="0" smtClean="0"/>
                        <a:t>(speed)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渐隐的方式显示对象</a:t>
                      </a:r>
                      <a:endParaRPr lang="zh-CN" altLang="en-US" sz="1600" dirty="0"/>
                    </a:p>
                  </a:txBody>
                  <a:tcPr/>
                </a:tc>
              </a:tr>
              <a:tr h="427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fadeOut</a:t>
                      </a:r>
                      <a:r>
                        <a:rPr lang="en-US" altLang="zh-CN" sz="1600" dirty="0" smtClean="0"/>
                        <a:t>(speed)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渐隐的方式隐藏对象</a:t>
                      </a:r>
                      <a:endParaRPr lang="zh-CN" altLang="en-US" sz="1600" dirty="0"/>
                    </a:p>
                  </a:txBody>
                  <a:tcPr/>
                </a:tc>
              </a:tr>
              <a:tr h="427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fadeTo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speed,opacity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指定透明度进行渐隐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jQuery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804" y="2482999"/>
            <a:ext cx="25146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399416" y="2431228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是一个轻量级的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库，兼容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和各种浏览器，能使用户更方便地处理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，事件，实现动画效果，并且集成了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可以更方便地与网站进行交互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714480" y="5000636"/>
            <a:ext cx="5572164" cy="5715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jQuery</a:t>
            </a:r>
            <a:r>
              <a:rPr lang="zh-CN" altLang="en-US" dirty="0" smtClean="0">
                <a:solidFill>
                  <a:schemeClr val="tx1"/>
                </a:solidFill>
              </a:rPr>
              <a:t>的宗旨是</a:t>
            </a:r>
            <a:r>
              <a:rPr lang="en-US" altLang="zh-CN" dirty="0" smtClean="0">
                <a:solidFill>
                  <a:schemeClr val="tx1"/>
                </a:solidFill>
              </a:rPr>
              <a:t>write less ,do more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的优点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轻巧方便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强大的选择器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出色的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操作的封装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可靠的事件处理机制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出色的浏览器兼容性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完善的</a:t>
            </a:r>
            <a:r>
              <a:rPr lang="en-US" altLang="zh-CN" dirty="0" smtClean="0"/>
              <a:t>AJAX</a:t>
            </a:r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开放源代码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封装的类库，并不是新生的语言，所以我们要学习的主要是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获取对象的操作方法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导入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库文件</a:t>
            </a:r>
            <a:endParaRPr lang="en-US" altLang="zh-CN" dirty="0" smtClean="0"/>
          </a:p>
          <a:p>
            <a:pPr lvl="1">
              <a:lnSpc>
                <a:spcPct val="20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$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4929198"/>
            <a:ext cx="3619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388" y="5405504"/>
            <a:ext cx="22860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获取对象的方式使用选择器获取，其语法和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中选择器的语法相同</a:t>
            </a:r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2857496"/>
          <a:ext cx="8001056" cy="2714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044"/>
                <a:gridCol w="5826012"/>
              </a:tblGrid>
              <a:tr h="54292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选择器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542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smtClean="0"/>
                        <a:t>$(“div”)</a:t>
                      </a:r>
                      <a:endParaRPr lang="zh-CN" altLang="en-US" sz="16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 smtClean="0"/>
                        <a:t>标签选择器，获取所有</a:t>
                      </a:r>
                      <a:r>
                        <a:rPr lang="en-US" altLang="zh-CN" sz="1600" baseline="0" dirty="0" smtClean="0"/>
                        <a:t>div</a:t>
                      </a:r>
                      <a:r>
                        <a:rPr lang="zh-CN" altLang="en-US" sz="1600" baseline="0" dirty="0" smtClean="0"/>
                        <a:t>标签对象</a:t>
                      </a:r>
                      <a:endParaRPr lang="zh-CN" altLang="en-US" sz="1600" baseline="0" dirty="0"/>
                    </a:p>
                  </a:txBody>
                  <a:tcPr anchor="ctr"/>
                </a:tc>
              </a:tr>
              <a:tr h="542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smtClean="0"/>
                        <a:t>$(“#div”)</a:t>
                      </a:r>
                      <a:endParaRPr lang="zh-CN" altLang="en-US" sz="16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smtClean="0"/>
                        <a:t>Id</a:t>
                      </a:r>
                      <a:r>
                        <a:rPr lang="zh-CN" altLang="en-US" sz="1600" baseline="0" dirty="0" smtClean="0"/>
                        <a:t>选择器，获取</a:t>
                      </a:r>
                      <a:r>
                        <a:rPr lang="en-US" altLang="zh-CN" sz="1600" baseline="0" dirty="0" smtClean="0"/>
                        <a:t>id</a:t>
                      </a:r>
                      <a:r>
                        <a:rPr lang="zh-CN" altLang="en-US" sz="1600" baseline="0" dirty="0" smtClean="0"/>
                        <a:t>为</a:t>
                      </a:r>
                      <a:r>
                        <a:rPr lang="en-US" altLang="zh-CN" sz="1600" baseline="0" dirty="0" smtClean="0"/>
                        <a:t>div</a:t>
                      </a:r>
                      <a:r>
                        <a:rPr lang="zh-CN" altLang="en-US" sz="1600" baseline="0" dirty="0" smtClean="0"/>
                        <a:t>的对象</a:t>
                      </a:r>
                      <a:endParaRPr lang="zh-CN" altLang="en-US" sz="1600" baseline="0" dirty="0"/>
                    </a:p>
                  </a:txBody>
                  <a:tcPr anchor="ctr"/>
                </a:tc>
              </a:tr>
              <a:tr h="542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smtClean="0"/>
                        <a:t>$(“.div”)</a:t>
                      </a:r>
                      <a:endParaRPr lang="zh-CN" altLang="en-US" sz="16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 smtClean="0"/>
                        <a:t>类选择器，获取加载了</a:t>
                      </a:r>
                      <a:r>
                        <a:rPr lang="en-US" altLang="zh-CN" sz="1600" baseline="0" dirty="0" smtClean="0"/>
                        <a:t>div</a:t>
                      </a:r>
                      <a:r>
                        <a:rPr lang="zh-CN" altLang="en-US" sz="1600" baseline="0" dirty="0" smtClean="0"/>
                        <a:t>类样式的标签对象</a:t>
                      </a:r>
                      <a:endParaRPr lang="zh-CN" altLang="en-US" sz="1600" baseline="0" dirty="0"/>
                    </a:p>
                  </a:txBody>
                  <a:tcPr anchor="ctr"/>
                </a:tc>
              </a:tr>
              <a:tr h="542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smtClean="0"/>
                        <a:t>$(“div  </a:t>
                      </a:r>
                      <a:r>
                        <a:rPr lang="en-US" altLang="zh-CN" sz="1600" baseline="0" dirty="0" err="1" smtClean="0"/>
                        <a:t>img</a:t>
                      </a:r>
                      <a:r>
                        <a:rPr lang="en-US" altLang="zh-CN" sz="1600" baseline="0" dirty="0" smtClean="0"/>
                        <a:t>”)</a:t>
                      </a:r>
                      <a:endParaRPr lang="zh-CN" altLang="en-US" sz="16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 smtClean="0"/>
                        <a:t>层叠式级联选择器，获取所有</a:t>
                      </a:r>
                      <a:r>
                        <a:rPr lang="en-US" altLang="zh-CN" sz="1600" baseline="0" dirty="0" smtClean="0"/>
                        <a:t>div</a:t>
                      </a:r>
                      <a:r>
                        <a:rPr lang="zh-CN" altLang="en-US" sz="1600" baseline="0" dirty="0" smtClean="0"/>
                        <a:t>标签中的</a:t>
                      </a:r>
                      <a:r>
                        <a:rPr lang="en-US" altLang="zh-CN" sz="1600" baseline="0" dirty="0" err="1" smtClean="0"/>
                        <a:t>img</a:t>
                      </a:r>
                      <a:r>
                        <a:rPr lang="zh-CN" altLang="en-US" sz="1600" baseline="0" dirty="0" smtClean="0"/>
                        <a:t>标签对象</a:t>
                      </a:r>
                      <a:endParaRPr lang="zh-CN" altLang="en-US" sz="1600" baseline="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获取的对象</a:t>
            </a:r>
            <a:r>
              <a:rPr lang="zh-CN" altLang="en-US" dirty="0" smtClean="0">
                <a:solidFill>
                  <a:srgbClr val="FFC000"/>
                </a:solidFill>
              </a:rPr>
              <a:t>不是</a:t>
            </a:r>
            <a:r>
              <a:rPr lang="en-US" altLang="zh-CN" dirty="0" smtClean="0">
                <a:solidFill>
                  <a:srgbClr val="FFC000"/>
                </a:solidFill>
              </a:rPr>
              <a:t>DOM</a:t>
            </a:r>
            <a:r>
              <a:rPr lang="zh-CN" altLang="en-US" dirty="0" smtClean="0">
                <a:solidFill>
                  <a:srgbClr val="FFC000"/>
                </a:solidFill>
              </a:rPr>
              <a:t>对象</a:t>
            </a:r>
            <a:r>
              <a:rPr lang="zh-CN" altLang="en-US" dirty="0" smtClean="0"/>
              <a:t>，也就是说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获取的对象是封装后的数组对象，可以使用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的方法对其进行操作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14414" y="2500306"/>
            <a:ext cx="6929486" cy="10715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$(“#div”) </a:t>
            </a:r>
            <a:r>
              <a:rPr lang="en-US" altLang="zh-CN" sz="1600" dirty="0" smtClean="0">
                <a:solidFill>
                  <a:srgbClr val="FF0000"/>
                </a:solidFill>
              </a:rPr>
              <a:t>!=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document.getElementById</a:t>
            </a:r>
            <a:r>
              <a:rPr lang="en-US" altLang="zh-CN" dirty="0" smtClean="0">
                <a:solidFill>
                  <a:schemeClr val="tx1"/>
                </a:solidFill>
              </a:rPr>
              <a:t>(“div”)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对象的基本方法和属性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8662" y="2357429"/>
          <a:ext cx="7358114" cy="416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  <a:gridCol w="5143536"/>
              </a:tblGrid>
              <a:tr h="47629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属性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409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length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获取对象的数量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0944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方法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076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作用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076D2"/>
                    </a:solidFill>
                  </a:tcPr>
                </a:tc>
              </a:tr>
              <a:tr h="409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size()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等同于</a:t>
                      </a:r>
                      <a:r>
                        <a:rPr lang="en-US" altLang="zh-CN" sz="1600" dirty="0" smtClean="0"/>
                        <a:t>length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09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get()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</a:t>
                      </a:r>
                      <a:r>
                        <a:rPr lang="en-US" altLang="zh-CN" sz="1600" dirty="0" smtClean="0"/>
                        <a:t>DOM</a:t>
                      </a:r>
                      <a:r>
                        <a:rPr lang="zh-CN" altLang="en-US" sz="1600" dirty="0" smtClean="0"/>
                        <a:t>对象的数组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09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get(index)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获取单个</a:t>
                      </a:r>
                      <a:r>
                        <a:rPr lang="en-US" altLang="zh-CN" sz="1600" dirty="0" smtClean="0"/>
                        <a:t>DOM</a:t>
                      </a:r>
                      <a:r>
                        <a:rPr lang="zh-CN" altLang="en-US" sz="1600" dirty="0" smtClean="0"/>
                        <a:t>对象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09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html()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获取对象内所有内容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09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text()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获取对象内文本内容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09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val</a:t>
                      </a:r>
                      <a:r>
                        <a:rPr lang="en-US" altLang="zh-CN" sz="1600" dirty="0" smtClean="0"/>
                        <a:t>()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获取对象的值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09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each(callback)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遍历数组中的对象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对象的转换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对象转为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对象：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使用</a:t>
            </a:r>
            <a:r>
              <a:rPr lang="en-US" altLang="zh-CN" sz="1800" dirty="0" smtClean="0"/>
              <a:t>[index]   </a:t>
            </a:r>
            <a:r>
              <a:rPr lang="zh-CN" altLang="en-US" sz="1800" dirty="0" smtClean="0"/>
              <a:t>如：</a:t>
            </a:r>
            <a:r>
              <a:rPr lang="en-US" altLang="zh-CN" sz="1800" dirty="0" err="1" smtClean="0"/>
              <a:t>var</a:t>
            </a: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obj</a:t>
            </a:r>
            <a:r>
              <a:rPr lang="en-US" altLang="zh-CN" sz="1800" dirty="0" smtClean="0"/>
              <a:t>=$(“div”)[0]  </a:t>
            </a:r>
            <a:r>
              <a:rPr lang="zh-CN" altLang="en-US" sz="1800" dirty="0" smtClean="0"/>
              <a:t>获取第一个</a:t>
            </a:r>
            <a:r>
              <a:rPr lang="en-US" altLang="zh-CN" sz="1800" dirty="0" smtClean="0"/>
              <a:t>div</a:t>
            </a:r>
          </a:p>
          <a:p>
            <a:pPr lvl="1"/>
            <a:r>
              <a:rPr lang="zh-CN" altLang="en-US" sz="1800" dirty="0" smtClean="0"/>
              <a:t>使用</a:t>
            </a:r>
            <a:r>
              <a:rPr lang="en-US" altLang="zh-CN" sz="1800" dirty="0" smtClean="0"/>
              <a:t>get(index)   </a:t>
            </a:r>
            <a:r>
              <a:rPr lang="zh-CN" altLang="en-US" sz="1800" dirty="0" smtClean="0"/>
              <a:t>如：</a:t>
            </a:r>
            <a:r>
              <a:rPr lang="en-US" altLang="zh-CN" sz="1800" dirty="0" err="1" smtClean="0"/>
              <a:t>var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obj</a:t>
            </a:r>
            <a:r>
              <a:rPr lang="en-US" altLang="zh-CN" sz="1800" dirty="0" smtClean="0"/>
              <a:t>=$(div).get(0)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DOM</a:t>
            </a:r>
            <a:r>
              <a:rPr lang="zh-CN" altLang="en-US" dirty="0" smtClean="0"/>
              <a:t>对象转为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对象：</a:t>
            </a:r>
            <a:endParaRPr lang="en-US" altLang="zh-CN" dirty="0" smtClean="0"/>
          </a:p>
          <a:p>
            <a:pPr lvl="1"/>
            <a:r>
              <a:rPr lang="en-US" altLang="zh-CN" sz="1800" dirty="0" err="1" smtClean="0"/>
              <a:t>var</a:t>
            </a:r>
            <a:r>
              <a:rPr lang="en-US" altLang="zh-CN" sz="1800" dirty="0" smtClean="0"/>
              <a:t> $</a:t>
            </a:r>
            <a:r>
              <a:rPr lang="en-US" altLang="zh-CN" sz="1800" dirty="0" err="1" smtClean="0"/>
              <a:t>obj</a:t>
            </a:r>
            <a:r>
              <a:rPr lang="en-US" altLang="zh-CN" sz="1800" dirty="0" smtClean="0"/>
              <a:t>=$(</a:t>
            </a:r>
            <a:r>
              <a:rPr lang="en-US" altLang="zh-CN" sz="1800" dirty="0" err="1" smtClean="0"/>
              <a:t>document.getElementById</a:t>
            </a:r>
            <a:r>
              <a:rPr lang="en-US" altLang="zh-CN" sz="1800" dirty="0" smtClean="0"/>
              <a:t>(“</a:t>
            </a:r>
            <a:r>
              <a:rPr lang="en-US" altLang="zh-CN" sz="1800" dirty="0" err="1" smtClean="0"/>
              <a:t>obj</a:t>
            </a:r>
            <a:r>
              <a:rPr lang="en-US" altLang="zh-CN" sz="1800" dirty="0" smtClean="0"/>
              <a:t>”))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自定义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F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 w="0"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niit" id="{13635380-E217-4A31-AB2C-B6B7D9FA1202}" vid="{3FA58661-66CD-4C03-B9CF-999C4F0E8D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666</TotalTime>
  <Words>1029</Words>
  <PresentationFormat>全屏显示(4:3)</PresentationFormat>
  <Paragraphs>270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主题1</vt:lpstr>
      <vt:lpstr>jQuery</vt:lpstr>
      <vt:lpstr>目标</vt:lpstr>
      <vt:lpstr>jQuery</vt:lpstr>
      <vt:lpstr>jQuery</vt:lpstr>
      <vt:lpstr>jQuery的使用</vt:lpstr>
      <vt:lpstr>jQuery的使用</vt:lpstr>
      <vt:lpstr>jQuery的使用</vt:lpstr>
      <vt:lpstr>jQuery的使用</vt:lpstr>
      <vt:lpstr>jQuery的使用</vt:lpstr>
      <vt:lpstr>jQuery的使用</vt:lpstr>
      <vt:lpstr>jQuery的使用</vt:lpstr>
      <vt:lpstr>jQuery的使用</vt:lpstr>
      <vt:lpstr>jQuery的使用</vt:lpstr>
      <vt:lpstr>jQuery的使用</vt:lpstr>
      <vt:lpstr>jQuery的使用</vt:lpstr>
      <vt:lpstr>jQuery的使用</vt:lpstr>
      <vt:lpstr>jQuery的使用</vt:lpstr>
      <vt:lpstr>jQuery的使用</vt:lpstr>
      <vt:lpstr>jQuery的使用</vt:lpstr>
      <vt:lpstr>jQuery的使用</vt:lpstr>
      <vt:lpstr>jQuery的使用</vt:lpstr>
      <vt:lpstr>jQuery的使用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第一章</dc:title>
  <cp:lastModifiedBy>admin</cp:lastModifiedBy>
  <cp:revision>54</cp:revision>
  <dcterms:modified xsi:type="dcterms:W3CDTF">2014-10-27T08:57:30Z</dcterms:modified>
</cp:coreProperties>
</file>