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ms-office.legacyDiagramTex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legacyDocTextInfo.bin" ContentType="application/vnd.ms-office.legacyDocTextInf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0" r:id="rId13"/>
    <p:sldId id="259" r:id="rId14"/>
    <p:sldId id="258" r:id="rId15"/>
    <p:sldId id="263" r:id="rId16"/>
    <p:sldId id="264" r:id="rId17"/>
    <p:sldId id="277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06/relationships/legacyDocTextInfo" Target="legacyDocTextInfo.bin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microsoft.com/office/2006/relationships/legacyDiagramText" Target="legacyDiagramText3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Relationship Id="rId6" Type="http://schemas.microsoft.com/office/2006/relationships/legacyDiagramText" Target="legacyDiagramText6.bin"/><Relationship Id="rId5" Type="http://schemas.microsoft.com/office/2006/relationships/legacyDiagramText" Target="legacyDiagramText5.bin"/><Relationship Id="rId4" Type="http://schemas.microsoft.com/office/2006/relationships/legacyDiagramText" Target="legacyDiagramText4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2014-10-10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6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9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180212136</a:t>
            </a:r>
          </a:p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地址：江苏省苏州市高新区科技城软件园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号楼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©2014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苏州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JAVASCRIPT </a:t>
            </a:r>
            <a:r>
              <a:rPr lang="zh-CN" altLang="en-US" dirty="0" smtClean="0"/>
              <a:t>第三章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特效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背景按钮特效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在行内写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脚本，代码过多，可否使用其他方式？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使用函数在事件中调用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样式，用</a:t>
            </a:r>
            <a:r>
              <a:rPr lang="en-US" altLang="zh-CN" dirty="0" err="1" smtClean="0"/>
              <a:t>className</a:t>
            </a:r>
            <a:r>
              <a:rPr lang="zh-CN" altLang="en-US" dirty="0" smtClean="0"/>
              <a:t>调用样式</a:t>
            </a:r>
            <a:endParaRPr lang="zh-CN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928662" y="3643314"/>
            <a:ext cx="7429552" cy="2974157"/>
          </a:xfrm>
          <a:prstGeom prst="roundRect">
            <a:avLst>
              <a:gd name="adj" fmla="val 3579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ea typeface="黑体" pitchFamily="2" charset="-122"/>
                <a:cs typeface="Times New Roman" pitchFamily="18" charset="0"/>
              </a:rPr>
              <a:t> &lt;TR&gt;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ea typeface="黑体" pitchFamily="2" charset="-122"/>
                <a:cs typeface="Times New Roman" pitchFamily="18" charset="0"/>
              </a:rPr>
              <a:t>&lt;TD height="30" </a:t>
            </a:r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colSpan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=2 align=center&gt;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ea typeface="黑体" pitchFamily="2" charset="-122"/>
                <a:cs typeface="Times New Roman" pitchFamily="18" charset="0"/>
              </a:rPr>
              <a:t>&lt;INPUT name=Button type="button" class="</a:t>
            </a:r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mouseOutStyle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" value=" 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登   录 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"  </a:t>
            </a:r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onMouseOver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="</a:t>
            </a:r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this.className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='</a:t>
            </a:r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mouseOverStyle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'"   </a:t>
            </a:r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onMouseOut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="</a:t>
            </a:r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this.</a:t>
            </a:r>
            <a:r>
              <a:rPr lang="en-US" altLang="zh-CN" dirty="0" err="1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className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='</a:t>
            </a:r>
            <a:r>
              <a:rPr lang="en-US" altLang="zh-CN" dirty="0" err="1">
                <a:ea typeface="黑体" pitchFamily="2" charset="-122"/>
                <a:cs typeface="Times New Roman" pitchFamily="18" charset="0"/>
              </a:rPr>
              <a:t>mouseOutStyle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'"&gt;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ea typeface="黑体" pitchFamily="2" charset="-122"/>
                <a:cs typeface="Times New Roman" pitchFamily="18" charset="0"/>
              </a:rPr>
              <a:t>&lt;/TD&gt;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ea typeface="黑体" pitchFamily="2" charset="-122"/>
                <a:cs typeface="Times New Roman" pitchFamily="18" charset="0"/>
              </a:rPr>
              <a:t>&lt;/TR&gt;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ea typeface="黑体" pitchFamily="2" charset="-122"/>
                <a:cs typeface="Times New Roman" pitchFamily="18" charset="0"/>
              </a:rPr>
              <a:t>……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b="1" dirty="0"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背景按钮特效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鼠标移入改变按钮背景图片的特效如何实现</a:t>
            </a:r>
            <a:endParaRPr lang="zh-CN" altLang="en-US" dirty="0"/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6463" y="2205038"/>
            <a:ext cx="3752850" cy="37052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152775"/>
            <a:ext cx="3752850" cy="37052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sp>
        <p:nvSpPr>
          <p:cNvPr id="6" name="Freeform 15"/>
          <p:cNvSpPr>
            <a:spLocks/>
          </p:cNvSpPr>
          <p:nvPr/>
        </p:nvSpPr>
        <p:spPr bwMode="auto">
          <a:xfrm rot="8836073">
            <a:off x="3357563" y="4975225"/>
            <a:ext cx="2641600" cy="865188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r>
              <a:rPr lang="zh-CN" altLang="en-US" dirty="0" smtClean="0"/>
              <a:t>层的控制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如何获取页面中的</a:t>
            </a:r>
            <a:r>
              <a:rPr lang="en-US" altLang="zh-CN" dirty="0" smtClean="0"/>
              <a:t>Div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如何获取</a:t>
            </a:r>
            <a:r>
              <a:rPr lang="en-US" altLang="zh-CN" dirty="0" smtClean="0"/>
              <a:t>Div</a:t>
            </a:r>
            <a:r>
              <a:rPr lang="zh-CN" altLang="en-US" dirty="0" smtClean="0"/>
              <a:t>的宽和高？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7290" y="2357430"/>
            <a:ext cx="6000792" cy="8572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var</a:t>
            </a:r>
            <a:r>
              <a:rPr lang="en-US" altLang="zh-CN" dirty="0" smtClean="0">
                <a:solidFill>
                  <a:schemeClr val="tx1"/>
                </a:solidFill>
              </a:rPr>
              <a:t>  div=</a:t>
            </a:r>
            <a:r>
              <a:rPr lang="en-US" altLang="zh-CN" dirty="0" err="1" smtClean="0">
                <a:solidFill>
                  <a:schemeClr val="tx1"/>
                </a:solidFill>
              </a:rPr>
              <a:t>document.getElementById</a:t>
            </a:r>
            <a:r>
              <a:rPr lang="en-US" altLang="zh-CN" dirty="0" smtClean="0">
                <a:solidFill>
                  <a:schemeClr val="tx1"/>
                </a:solidFill>
              </a:rPr>
              <a:t>(“</a:t>
            </a:r>
            <a:r>
              <a:rPr lang="en-US" altLang="zh-CN" dirty="0" err="1" smtClean="0">
                <a:solidFill>
                  <a:schemeClr val="tx1"/>
                </a:solidFill>
              </a:rPr>
              <a:t>divId</a:t>
            </a:r>
            <a:r>
              <a:rPr lang="en-US" altLang="zh-CN" dirty="0" smtClean="0">
                <a:solidFill>
                  <a:schemeClr val="tx1"/>
                </a:solidFill>
              </a:rPr>
              <a:t>”);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28728" y="4071942"/>
            <a:ext cx="6143668" cy="21431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8794" y="4357694"/>
            <a:ext cx="5286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div.style.pixelWidth</a:t>
            </a:r>
            <a:endParaRPr lang="en-US" altLang="zh-CN" dirty="0" smtClean="0"/>
          </a:p>
          <a:p>
            <a:r>
              <a:rPr lang="en-US" altLang="zh-CN" dirty="0" err="1" smtClean="0"/>
              <a:t>div.style.pixelHeight</a:t>
            </a:r>
            <a:endParaRPr lang="en-US" altLang="zh-CN" dirty="0" smtClean="0"/>
          </a:p>
          <a:p>
            <a:r>
              <a:rPr lang="en-US" altLang="zh-CN" dirty="0" err="1" smtClean="0"/>
              <a:t>div.clientWidth</a:t>
            </a:r>
            <a:endParaRPr lang="en-US" altLang="zh-CN" dirty="0" smtClean="0"/>
          </a:p>
          <a:p>
            <a:r>
              <a:rPr lang="en-US" altLang="zh-CN" dirty="0" err="1" smtClean="0"/>
              <a:t>div.clientHeight</a:t>
            </a:r>
            <a:endParaRPr lang="en-US" altLang="zh-CN" dirty="0" smtClean="0"/>
          </a:p>
          <a:p>
            <a:r>
              <a:rPr lang="en-US" altLang="zh-CN" dirty="0" err="1" smtClean="0"/>
              <a:t>div.offsetWidth</a:t>
            </a:r>
            <a:endParaRPr lang="en-US" altLang="zh-CN" dirty="0" smtClean="0"/>
          </a:p>
          <a:p>
            <a:r>
              <a:rPr lang="en-US" altLang="zh-CN" dirty="0" err="1" smtClean="0"/>
              <a:t>div.offsetHeight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r>
              <a:rPr lang="zh-CN" altLang="en-US" dirty="0" smtClean="0"/>
              <a:t>层的控制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如何获取</a:t>
            </a:r>
            <a:r>
              <a:rPr lang="en-US" altLang="zh-CN" dirty="0" smtClean="0"/>
              <a:t>Div</a:t>
            </a:r>
            <a:r>
              <a:rPr lang="zh-CN" altLang="en-US" dirty="0" smtClean="0"/>
              <a:t>的边距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28728" y="2714620"/>
            <a:ext cx="6072230" cy="13573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6050" y="2928934"/>
            <a:ext cx="5643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 top = </a:t>
            </a:r>
            <a:r>
              <a:rPr lang="en-US" altLang="zh-CN" dirty="0" err="1" smtClean="0"/>
              <a:t>div.style.pixelTop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 left  =  </a:t>
            </a:r>
            <a:r>
              <a:rPr lang="en-US" altLang="zh-CN" dirty="0" err="1" smtClean="0"/>
              <a:t>div.style.pixelLeft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r>
              <a:rPr lang="zh-CN" altLang="en-US" dirty="0" smtClean="0"/>
              <a:t>层的控制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71538" y="3000372"/>
            <a:ext cx="7000924" cy="13573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如何将</a:t>
            </a:r>
            <a:r>
              <a:rPr lang="en-US" altLang="zh-CN" dirty="0" smtClean="0">
                <a:solidFill>
                  <a:schemeClr val="tx1"/>
                </a:solidFill>
              </a:rPr>
              <a:t>Div</a:t>
            </a:r>
            <a:r>
              <a:rPr lang="zh-CN" altLang="en-US" dirty="0" smtClean="0">
                <a:solidFill>
                  <a:schemeClr val="tx1"/>
                </a:solidFill>
              </a:rPr>
              <a:t>层使用</a:t>
            </a:r>
            <a:r>
              <a:rPr lang="en-US" altLang="zh-CN" dirty="0" smtClean="0">
                <a:solidFill>
                  <a:schemeClr val="tx1"/>
                </a:solidFill>
              </a:rPr>
              <a:t>JavaScript</a:t>
            </a:r>
            <a:r>
              <a:rPr lang="zh-CN" altLang="en-US" dirty="0" smtClean="0">
                <a:solidFill>
                  <a:schemeClr val="tx1"/>
                </a:solidFill>
              </a:rPr>
              <a:t>定位显示在屏幕的四个角及中间？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r>
              <a:rPr lang="zh-CN" altLang="en-US" dirty="0" smtClean="0"/>
              <a:t>层的控制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浮动广告如何制作？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7290" y="2500306"/>
            <a:ext cx="5929354" cy="26432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1670" y="2857496"/>
            <a:ext cx="4786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要使广告始终定位在页面的位置</a:t>
            </a:r>
            <a:endParaRPr lang="en-US" altLang="zh-CN" dirty="0" smtClean="0"/>
          </a:p>
          <a:p>
            <a:r>
              <a:rPr lang="zh-CN" altLang="en-US" dirty="0" smtClean="0"/>
              <a:t>应先获取广告的上边距</a:t>
            </a:r>
            <a:endParaRPr lang="en-US" altLang="zh-CN" dirty="0" smtClean="0"/>
          </a:p>
          <a:p>
            <a:r>
              <a:rPr lang="zh-CN" altLang="en-US" dirty="0" smtClean="0"/>
              <a:t>捕获页面滚动事件获取滚动条卷起高度</a:t>
            </a:r>
            <a:endParaRPr lang="en-US" altLang="zh-CN" dirty="0" smtClean="0"/>
          </a:p>
          <a:p>
            <a:r>
              <a:rPr lang="zh-CN" altLang="en-US" dirty="0" smtClean="0"/>
              <a:t>将卷起的高度每次滚动时累加广告的初始高度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r>
              <a:rPr lang="zh-CN" altLang="en-US" dirty="0" smtClean="0"/>
              <a:t>层的控制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滚动条滚动事件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滚动条卷起高度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643042" y="2643182"/>
            <a:ext cx="5715040" cy="10001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window . </a:t>
            </a:r>
            <a:r>
              <a:rPr lang="en-US" altLang="zh-CN" dirty="0" err="1" smtClean="0">
                <a:solidFill>
                  <a:schemeClr val="tx1"/>
                </a:solidFill>
              </a:rPr>
              <a:t>onscroll</a:t>
            </a:r>
            <a:r>
              <a:rPr lang="en-US" altLang="zh-CN" dirty="0" smtClean="0">
                <a:solidFill>
                  <a:schemeClr val="tx1"/>
                </a:solidFill>
              </a:rPr>
              <a:t>=function</a:t>
            </a:r>
            <a:endParaRPr lang="zh-CN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43042" y="4714884"/>
            <a:ext cx="5572164" cy="10001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document.documentElement.scrollTop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document.body.scrollTop</a:t>
            </a:r>
            <a:endParaRPr lang="zh-CN" altLang="en-US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层的隐藏和显示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如何实现广告的关闭？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层的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属性值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857356" y="2571744"/>
            <a:ext cx="5072098" cy="8572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使用</a:t>
            </a:r>
            <a:r>
              <a:rPr lang="en-US" altLang="zh-CN" dirty="0" err="1" smtClean="0">
                <a:solidFill>
                  <a:schemeClr val="tx1"/>
                </a:solidFill>
              </a:rPr>
              <a:t>style.display</a:t>
            </a:r>
            <a:r>
              <a:rPr lang="zh-CN" altLang="en-US" dirty="0" smtClean="0">
                <a:solidFill>
                  <a:schemeClr val="tx1"/>
                </a:solidFill>
              </a:rPr>
              <a:t>属性控制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57290" y="450057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/>
                <a:gridCol w="423861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默认值</a:t>
                      </a:r>
                      <a:r>
                        <a:rPr lang="zh-CN" altLang="en-US" baseline="0" dirty="0" smtClean="0"/>
                        <a:t> 块显示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不显示，隐藏对象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以行显示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层的隐藏和显示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层的</a:t>
            </a:r>
            <a:r>
              <a:rPr lang="en-US" altLang="zh-CN" dirty="0" err="1" smtClean="0"/>
              <a:t>visibilit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思考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28728" y="235743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416717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hidden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隐藏对象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visible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显示对象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>
          <a:xfrm>
            <a:off x="1357290" y="4929198"/>
            <a:ext cx="6286544" cy="10001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display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visibility</a:t>
            </a:r>
            <a:r>
              <a:rPr lang="zh-CN" altLang="en-US" dirty="0" smtClean="0">
                <a:solidFill>
                  <a:schemeClr val="tx1"/>
                </a:solidFill>
              </a:rPr>
              <a:t>有什么区别？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层的隐藏和显示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如何实现如下图所示的图片切换特效</a:t>
            </a:r>
            <a:endParaRPr lang="zh-CN" altLang="en-US" dirty="0"/>
          </a:p>
        </p:txBody>
      </p:sp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2205038"/>
            <a:ext cx="2743200" cy="39338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700" y="2205038"/>
            <a:ext cx="2743200" cy="39338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sp>
        <p:nvSpPr>
          <p:cNvPr id="6" name="AutoShape 18"/>
          <p:cNvSpPr>
            <a:spLocks noChangeArrowheads="1"/>
          </p:cNvSpPr>
          <p:nvPr/>
        </p:nvSpPr>
        <p:spPr bwMode="auto">
          <a:xfrm rot="10800000">
            <a:off x="3995738" y="3284538"/>
            <a:ext cx="1047750" cy="1008062"/>
          </a:xfrm>
          <a:prstGeom prst="leftArrow">
            <a:avLst>
              <a:gd name="adj1" fmla="val 50000"/>
              <a:gd name="adj2" fmla="val 25984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3924300" y="4365625"/>
            <a:ext cx="1047750" cy="1008063"/>
          </a:xfrm>
          <a:prstGeom prst="leftArrow">
            <a:avLst>
              <a:gd name="adj1" fmla="val 50000"/>
              <a:gd name="adj2" fmla="val 25984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window</a:t>
            </a:r>
            <a:r>
              <a:rPr lang="zh-CN" altLang="en-US" dirty="0" smtClean="0"/>
              <a:t>对象有哪些常用的属性和方法</a:t>
            </a:r>
            <a:endParaRPr lang="en-US" altLang="zh-CN" dirty="0" smtClean="0"/>
          </a:p>
          <a:p>
            <a:r>
              <a:rPr lang="en-US" altLang="zh-CN" dirty="0" err="1" smtClean="0"/>
              <a:t>setTimeout</a:t>
            </a:r>
            <a:r>
              <a:rPr lang="zh-CN" altLang="en-US" dirty="0" smtClean="0"/>
              <a:t>方法和</a:t>
            </a:r>
            <a:r>
              <a:rPr lang="en-US" altLang="zh-CN" dirty="0" err="1" smtClean="0"/>
              <a:t>setInterval</a:t>
            </a:r>
            <a:r>
              <a:rPr lang="zh-CN" altLang="en-US" dirty="0" smtClean="0"/>
              <a:t>方法有什么区别</a:t>
            </a:r>
            <a:endParaRPr lang="en-US" altLang="zh-CN" dirty="0" smtClean="0"/>
          </a:p>
          <a:p>
            <a:r>
              <a:rPr lang="zh-CN" altLang="en-US" dirty="0" smtClean="0"/>
              <a:t>如何控制浏览器的前进的后退</a:t>
            </a:r>
            <a:endParaRPr lang="en-US" altLang="zh-CN" dirty="0" smtClean="0"/>
          </a:p>
          <a:p>
            <a:r>
              <a:rPr lang="zh-CN" altLang="en-US" dirty="0" smtClean="0"/>
              <a:t>获取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元素的方式有哪些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层的隐藏和显示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00166" y="2571744"/>
            <a:ext cx="6072230" cy="10715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如何使用层实现菜单下拉效果？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熟练掌握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样式的相关属性实现样式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err="1" smtClean="0"/>
              <a:t>className</a:t>
            </a:r>
            <a:r>
              <a:rPr lang="zh-CN" altLang="en-US" dirty="0" smtClean="0"/>
              <a:t>添加样式</a:t>
            </a:r>
            <a:endParaRPr lang="en-US" altLang="zh-CN" dirty="0" smtClean="0"/>
          </a:p>
          <a:p>
            <a:r>
              <a:rPr lang="zh-CN" altLang="en-US" dirty="0" smtClean="0"/>
              <a:t>熟练掌握</a:t>
            </a:r>
            <a:r>
              <a:rPr lang="zh-CN" altLang="en-US" dirty="0" smtClean="0"/>
              <a:t>对</a:t>
            </a:r>
            <a:r>
              <a:rPr lang="en-US" altLang="zh-CN" dirty="0" smtClean="0"/>
              <a:t>div</a:t>
            </a:r>
            <a:r>
              <a:rPr lang="zh-CN" altLang="en-US" dirty="0" smtClean="0"/>
              <a:t>标签</a:t>
            </a:r>
            <a:r>
              <a:rPr lang="zh-CN" altLang="en-US" dirty="0" smtClean="0"/>
              <a:t>的控制</a:t>
            </a:r>
            <a:endParaRPr lang="en-US" altLang="zh-CN" dirty="0" smtClean="0"/>
          </a:p>
          <a:p>
            <a:r>
              <a:rPr lang="zh-CN" altLang="en-US" dirty="0" smtClean="0"/>
              <a:t>熟练掌握</a:t>
            </a:r>
            <a:r>
              <a:rPr lang="en-US" altLang="zh-CN" dirty="0" smtClean="0"/>
              <a:t>div</a:t>
            </a:r>
            <a:r>
              <a:rPr lang="zh-CN" altLang="en-US" dirty="0" smtClean="0"/>
              <a:t>层的隐藏显示实现特效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中的样式的分类和用法有哪些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中讲过的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样式表，常见的样式有哪些？</a:t>
            </a:r>
          </a:p>
          <a:p>
            <a:endParaRPr lang="zh-CN" altLang="en-US" dirty="0"/>
          </a:p>
        </p:txBody>
      </p:sp>
      <p:graphicFrame>
        <p:nvGraphicFramePr>
          <p:cNvPr id="1026" name="Organization Chart 2"/>
          <p:cNvGraphicFramePr>
            <a:graphicFrameLocks/>
          </p:cNvGraphicFramePr>
          <p:nvPr/>
        </p:nvGraphicFramePr>
        <p:xfrm>
          <a:off x="684213" y="2276475"/>
          <a:ext cx="8207375" cy="2881313"/>
        </p:xfrm>
        <a:graphic>
          <a:graphicData uri="http://schemas.openxmlformats.org/drawingml/2006/compatibility">
            <com:legacyDrawing xmlns:com="http://schemas.openxmlformats.org/drawingml/2006/compatibility" spid="_x0000_s102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Dgm spid="10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571604" y="1500174"/>
          <a:ext cx="58579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  <a:gridCol w="378621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文本属性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font-size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/>
                        <a:t>字体大小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font-family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字体类型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font-style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字体样式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文字颜色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text-align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文本水平对齐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line-height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文本行间距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71604" y="450057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68"/>
                <a:gridCol w="352423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背景属性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background-color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背景色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background-image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背景图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background-repeat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设置指定背景图的重复方式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制作如下图所示的“回顾样式</a:t>
            </a:r>
            <a:r>
              <a:rPr lang="en-US" altLang="zh-CN" dirty="0" smtClean="0"/>
              <a:t>.html”</a:t>
            </a:r>
            <a:r>
              <a:rPr lang="zh-CN" altLang="en-US" dirty="0" smtClean="0"/>
              <a:t>的页面效果</a:t>
            </a:r>
          </a:p>
          <a:p>
            <a:endParaRPr lang="zh-CN" alt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428868"/>
            <a:ext cx="3500437" cy="2616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2357422" y="3429000"/>
            <a:ext cx="1006475" cy="693738"/>
          </a:xfrm>
          <a:prstGeom prst="wedgeRoundRectCallout">
            <a:avLst>
              <a:gd name="adj1" fmla="val 125236"/>
              <a:gd name="adj2" fmla="val 6373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zh-CN" altLang="en-US" b="1" dirty="0">
                <a:ea typeface="黑体" pitchFamily="2" charset="-122"/>
              </a:rPr>
              <a:t>图片按钮样式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5364163" y="2378075"/>
            <a:ext cx="1135062" cy="693738"/>
          </a:xfrm>
          <a:prstGeom prst="wedgeRoundRectCallout">
            <a:avLst>
              <a:gd name="adj1" fmla="val -57273"/>
              <a:gd name="adj2" fmla="val 11247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zh-CN" altLang="en-US" b="1" dirty="0">
                <a:ea typeface="黑体" pitchFamily="2" charset="-122"/>
              </a:rPr>
              <a:t>细边框样式</a:t>
            </a: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6000760" y="3857628"/>
            <a:ext cx="1008062" cy="693737"/>
          </a:xfrm>
          <a:prstGeom prst="wedgeRoundRectCallout">
            <a:avLst>
              <a:gd name="adj1" fmla="val -87796"/>
              <a:gd name="adj2" fmla="val 4931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zh-CN" altLang="en-US" b="1" dirty="0">
                <a:ea typeface="黑体" pitchFamily="2" charset="-122"/>
              </a:rPr>
              <a:t>超链接样式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背景按钮特效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如何实现如下图所示 ，按钮的图片背景效果？</a:t>
            </a:r>
          </a:p>
          <a:p>
            <a:endParaRPr lang="zh-CN" altLang="en-US" dirty="0"/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989138"/>
            <a:ext cx="4176713" cy="31321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175" y="3671888"/>
            <a:ext cx="4248150" cy="31861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sp>
        <p:nvSpPr>
          <p:cNvPr id="6" name="Freeform 11"/>
          <p:cNvSpPr>
            <a:spLocks/>
          </p:cNvSpPr>
          <p:nvPr/>
        </p:nvSpPr>
        <p:spPr bwMode="auto">
          <a:xfrm rot="1575667">
            <a:off x="2555875" y="4437063"/>
            <a:ext cx="3240088" cy="846137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7164388" y="4868863"/>
            <a:ext cx="1454150" cy="695325"/>
          </a:xfrm>
          <a:prstGeom prst="wedgeRoundRectCallout">
            <a:avLst>
              <a:gd name="adj1" fmla="val -92139"/>
              <a:gd name="adj2" fmla="val 7169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zh-CN" altLang="en-US" b="1" dirty="0">
                <a:ea typeface="黑体" pitchFamily="2" charset="-122"/>
              </a:rPr>
              <a:t>鼠标移入按钮背景变色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背景按钮特效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通过改变样式</a:t>
            </a:r>
            <a:r>
              <a:rPr lang="en-US" altLang="zh-CN" dirty="0" err="1" smtClean="0">
                <a:ea typeface="黑体" pitchFamily="2" charset="-122"/>
              </a:rPr>
              <a:t>backgroundImage</a:t>
            </a:r>
            <a:r>
              <a:rPr lang="zh-CN" altLang="en-US" dirty="0" smtClean="0">
                <a:ea typeface="黑体" pitchFamily="2" charset="-122"/>
              </a:rPr>
              <a:t>能否实现？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42910" y="2500306"/>
            <a:ext cx="7858180" cy="9286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tx1"/>
                </a:solidFill>
                <a:ea typeface="黑体" pitchFamily="2" charset="-122"/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ea typeface="黑体" pitchFamily="2" charset="-122"/>
              </a:rPr>
              <a:t>onMouseOver</a:t>
            </a:r>
            <a:r>
              <a:rPr lang="en-US" altLang="zh-CN" dirty="0" smtClean="0">
                <a:solidFill>
                  <a:schemeClr val="tx1"/>
                </a:solidFill>
                <a:ea typeface="黑体" pitchFamily="2" charset="-122"/>
              </a:rPr>
              <a:t>="</a:t>
            </a:r>
            <a:r>
              <a:rPr lang="en-US" altLang="zh-CN" dirty="0" err="1" smtClean="0">
                <a:solidFill>
                  <a:schemeClr val="tx1"/>
                </a:solidFill>
                <a:ea typeface="黑体" pitchFamily="2" charset="-122"/>
              </a:rPr>
              <a:t>this.style.backgroundImage</a:t>
            </a:r>
            <a:r>
              <a:rPr lang="en-US" altLang="zh-CN" dirty="0" smtClean="0">
                <a:solidFill>
                  <a:schemeClr val="tx1"/>
                </a:solidFill>
                <a:ea typeface="黑体" pitchFamily="2" charset="-122"/>
              </a:rPr>
              <a:t>='</a:t>
            </a:r>
            <a:r>
              <a:rPr lang="en-US" altLang="zh-CN" dirty="0" err="1" smtClean="0">
                <a:solidFill>
                  <a:schemeClr val="tx1"/>
                </a:solidFill>
                <a:ea typeface="黑体" pitchFamily="2" charset="-122"/>
              </a:rPr>
              <a:t>url</a:t>
            </a:r>
            <a:r>
              <a:rPr lang="en-US" altLang="zh-CN" dirty="0" smtClean="0">
                <a:solidFill>
                  <a:schemeClr val="tx1"/>
                </a:solidFill>
                <a:ea typeface="黑体" pitchFamily="2" charset="-122"/>
              </a:rPr>
              <a:t>(images/back2.jpg)';"</a:t>
            </a:r>
            <a:endParaRPr lang="en-US" altLang="zh-CN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gray">
          <a:xfrm>
            <a:off x="1071538" y="3857628"/>
            <a:ext cx="7129463" cy="1452563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zh-CN" altLang="en-US" dirty="0">
                <a:ea typeface="黑体" pitchFamily="2" charset="-122"/>
              </a:rPr>
              <a:t>失败的原因：当鼠标移到按钮上方时，除了图片要换以外，还应保留 </a:t>
            </a:r>
            <a:r>
              <a:rPr lang="en-US" altLang="zh-CN" dirty="0">
                <a:ea typeface="黑体" pitchFamily="2" charset="-122"/>
              </a:rPr>
              <a:t>border</a:t>
            </a:r>
            <a:r>
              <a:rPr lang="zh-CN" altLang="en-US" dirty="0">
                <a:ea typeface="黑体" pitchFamily="2" charset="-122"/>
              </a:rPr>
              <a:t>、</a:t>
            </a:r>
            <a:r>
              <a:rPr lang="en-US" altLang="zh-CN" dirty="0">
                <a:ea typeface="黑体" pitchFamily="2" charset="-122"/>
              </a:rPr>
              <a:t>margin</a:t>
            </a:r>
            <a:r>
              <a:rPr lang="zh-CN" altLang="en-US" dirty="0">
                <a:ea typeface="黑体" pitchFamily="2" charset="-122"/>
              </a:rPr>
              <a:t>、 </a:t>
            </a:r>
            <a:r>
              <a:rPr lang="en-US" altLang="zh-CN" dirty="0">
                <a:ea typeface="黑体" pitchFamily="2" charset="-122"/>
              </a:rPr>
              <a:t>padding</a:t>
            </a:r>
            <a:r>
              <a:rPr lang="zh-CN" altLang="en-US" dirty="0">
                <a:ea typeface="黑体" pitchFamily="2" charset="-122"/>
              </a:rPr>
              <a:t>等样式。即使用多行代码</a:t>
            </a:r>
          </a:p>
          <a:p>
            <a:pPr algn="ctr" eaLnBrk="0" hangingPunct="0"/>
            <a:r>
              <a:rPr lang="en-US" altLang="zh-CN" dirty="0" err="1">
                <a:ea typeface="黑体" pitchFamily="2" charset="-122"/>
              </a:rPr>
              <a:t>onMouseOver</a:t>
            </a:r>
            <a:r>
              <a:rPr lang="en-US" altLang="zh-CN" dirty="0">
                <a:ea typeface="黑体" pitchFamily="2" charset="-122"/>
              </a:rPr>
              <a:t>="</a:t>
            </a:r>
            <a:r>
              <a:rPr lang="en-US" altLang="zh-CN" dirty="0" err="1">
                <a:ea typeface="黑体" pitchFamily="2" charset="-122"/>
              </a:rPr>
              <a:t>this.style.backgroundImage</a:t>
            </a:r>
            <a:r>
              <a:rPr lang="en-US" altLang="zh-CN" dirty="0">
                <a:ea typeface="黑体" pitchFamily="2" charset="-122"/>
              </a:rPr>
              <a:t>=‘</a:t>
            </a:r>
            <a:r>
              <a:rPr lang="en-US" altLang="zh-CN" dirty="0" err="1">
                <a:ea typeface="黑体" pitchFamily="2" charset="-122"/>
              </a:rPr>
              <a:t>url</a:t>
            </a:r>
            <a:r>
              <a:rPr lang="en-US" altLang="zh-CN" dirty="0">
                <a:ea typeface="黑体" pitchFamily="2" charset="-122"/>
              </a:rPr>
              <a:t>(images/back2.jpg)';</a:t>
            </a:r>
          </a:p>
          <a:p>
            <a:pPr algn="ctr" eaLnBrk="0" hangingPunct="0"/>
            <a:r>
              <a:rPr lang="en-US" altLang="zh-CN" dirty="0" err="1">
                <a:ea typeface="黑体" pitchFamily="2" charset="-122"/>
              </a:rPr>
              <a:t>this.style.boder</a:t>
            </a:r>
            <a:r>
              <a:rPr lang="en-US" altLang="zh-CN" dirty="0">
                <a:ea typeface="黑体" pitchFamily="2" charset="-122"/>
              </a:rPr>
              <a:t>=0;this.style.padding=0......";</a:t>
            </a:r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gray">
          <a:xfrm>
            <a:off x="1214414" y="3929066"/>
            <a:ext cx="6769100" cy="1008063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dirty="0">
                <a:ea typeface="黑体" pitchFamily="2" charset="-122"/>
              </a:rPr>
              <a:t>解决办法：创建</a:t>
            </a:r>
            <a:r>
              <a:rPr lang="en-US" altLang="zh-CN" dirty="0" err="1">
                <a:ea typeface="黑体" pitchFamily="2" charset="-122"/>
              </a:rPr>
              <a:t>mouseOver</a:t>
            </a:r>
            <a:r>
              <a:rPr lang="zh-CN" altLang="en-US" dirty="0">
                <a:ea typeface="黑体" pitchFamily="2" charset="-122"/>
              </a:rPr>
              <a:t>和</a:t>
            </a:r>
            <a:r>
              <a:rPr lang="en-US" altLang="zh-CN" dirty="0" err="1">
                <a:ea typeface="黑体" pitchFamily="2" charset="-122"/>
              </a:rPr>
              <a:t>mouseOut</a:t>
            </a:r>
            <a:r>
              <a:rPr lang="zh-CN" altLang="en-US" dirty="0">
                <a:ea typeface="黑体" pitchFamily="2" charset="-122"/>
              </a:rPr>
              <a:t>两种类样式，</a:t>
            </a:r>
          </a:p>
          <a:p>
            <a:pPr algn="ctr" eaLnBrk="0" hangingPunct="0"/>
            <a:r>
              <a:rPr lang="zh-CN" altLang="en-US" dirty="0">
                <a:ea typeface="黑体" pitchFamily="2" charset="-122"/>
              </a:rPr>
              <a:t>然后使用</a:t>
            </a:r>
            <a:r>
              <a:rPr lang="en-US" altLang="zh-CN" dirty="0" err="1">
                <a:ea typeface="黑体" pitchFamily="2" charset="-122"/>
              </a:rPr>
              <a:t>className</a:t>
            </a:r>
            <a:r>
              <a:rPr lang="zh-CN" altLang="en-US" dirty="0">
                <a:ea typeface="黑体" pitchFamily="2" charset="-122"/>
              </a:rPr>
              <a:t>类属性进行切换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theme/theme1.xml><?xml version="1.0" encoding="utf-8"?>
<a:theme xmlns:a="http://schemas.openxmlformats.org/drawingml/2006/main" name="主题1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</a:spPr>
      <a:bodyPr rtlCol="0" anchor="ctr"/>
      <a:lstStyle>
        <a:defPPr>
          <a:defRPr b="1" dirty="0" smtClean="0">
            <a:solidFill>
              <a:schemeClr val="tx1"/>
            </a:solidFill>
            <a:ea typeface="黑体" pitchFamily="2" charset="-122"/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niit" id="{13635380-E217-4A31-AB2C-B6B7D9FA1202}" vid="{3FA58661-66CD-4C03-B9CF-999C4F0E8D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124</TotalTime>
  <Words>611</Words>
  <PresentationFormat>全屏显示(4:3)</PresentationFormat>
  <Paragraphs>156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主题1</vt:lpstr>
      <vt:lpstr>JAVASCRIPT 第三章</vt:lpstr>
      <vt:lpstr>回顾</vt:lpstr>
      <vt:lpstr>本章目标</vt:lpstr>
      <vt:lpstr>CSS样式</vt:lpstr>
      <vt:lpstr>CSS样式</vt:lpstr>
      <vt:lpstr>CSS样式</vt:lpstr>
      <vt:lpstr>CSS样式</vt:lpstr>
      <vt:lpstr>背景按钮特效</vt:lpstr>
      <vt:lpstr>背景按钮特效</vt:lpstr>
      <vt:lpstr>背景按钮特效</vt:lpstr>
      <vt:lpstr>背景按钮特效</vt:lpstr>
      <vt:lpstr>Div层的控制</vt:lpstr>
      <vt:lpstr>Div层的控制</vt:lpstr>
      <vt:lpstr>Div层的控制</vt:lpstr>
      <vt:lpstr>Div层的控制</vt:lpstr>
      <vt:lpstr>Div层的控制</vt:lpstr>
      <vt:lpstr>层的隐藏和显示</vt:lpstr>
      <vt:lpstr>层的隐藏和显示</vt:lpstr>
      <vt:lpstr>层的隐藏和显示</vt:lpstr>
      <vt:lpstr>层的隐藏和显示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第一章</dc:title>
  <cp:lastModifiedBy>admin</cp:lastModifiedBy>
  <cp:revision>23</cp:revision>
  <dcterms:modified xsi:type="dcterms:W3CDTF">2014-10-10T06:03:29Z</dcterms:modified>
</cp:coreProperties>
</file>