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1" r:id="rId5"/>
    <p:sldId id="260" r:id="rId6"/>
    <p:sldId id="259" r:id="rId7"/>
    <p:sldId id="258" r:id="rId8"/>
    <p:sldId id="263" r:id="rId9"/>
    <p:sldId id="264" r:id="rId10"/>
    <p:sldId id="265" r:id="rId11"/>
    <p:sldId id="266" r:id="rId12"/>
    <p:sldId id="267"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68" r:id="rId26"/>
    <p:sldId id="269" r:id="rId27"/>
    <p:sldId id="270"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55" autoAdjust="0"/>
    <p:restoredTop sz="94660"/>
  </p:normalViewPr>
  <p:slideViewPr>
    <p:cSldViewPr>
      <p:cViewPr varScale="1">
        <p:scale>
          <a:sx n="67" d="100"/>
          <a:sy n="67" d="100"/>
        </p:scale>
        <p:origin x="-127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4" name="Group 43"/>
          <p:cNvGrpSpPr/>
          <p:nvPr/>
        </p:nvGrpSpPr>
        <p:grpSpPr>
          <a:xfrm>
            <a:off x="0" y="3296872"/>
            <a:ext cx="3741490" cy="3561129"/>
            <a:chOff x="-1" y="1600199"/>
            <a:chExt cx="4501019" cy="5257801"/>
          </a:xfrm>
        </p:grpSpPr>
        <p:sp>
          <p:nvSpPr>
            <p:cNvPr id="39" name="Freeform 7"/>
            <p:cNvSpPr>
              <a:spLocks/>
            </p:cNvSpPr>
            <p:nvPr/>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5" name="Rectangle 4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a:spLocks/>
          </p:cNvSpPr>
          <p:nvPr/>
        </p:nvSpPr>
        <p:spPr bwMode="auto">
          <a:xfrm>
            <a:off x="4840448" y="0"/>
            <a:ext cx="4303553" cy="3095538"/>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55884" y="1504643"/>
            <a:ext cx="6858000" cy="1446550"/>
          </a:xfrm>
        </p:spPr>
        <p:txBody>
          <a:bodyPr wrap="square">
            <a:spAutoFit/>
          </a:bodyPr>
          <a:lstStyle>
            <a:lvl1pPr algn="r">
              <a:defRPr sz="4400" b="1">
                <a:solidFill>
                  <a:schemeClr val="accent2">
                    <a:lumMod val="7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955884" y="29673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696"/>
            <a:ext cx="2057400" cy="5433467"/>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80728"/>
            <a:ext cx="6019800" cy="5145435"/>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2014-10-20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33363" y="800552"/>
            <a:ext cx="8229600" cy="723448"/>
          </a:xfrm>
        </p:spPr>
        <p:txBody>
          <a:bodyPr>
            <a:normAutofit/>
          </a:bodyPr>
          <a:lstStyle>
            <a:lvl1pPr>
              <a:defRPr sz="24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39323" y="1776249"/>
            <a:ext cx="8247477" cy="4213392"/>
          </a:xfrm>
        </p:spPr>
        <p:txBody>
          <a:bodyPr/>
          <a:lstStyle>
            <a:lvl1pPr algn="l">
              <a:buFont typeface="Wingdings" pitchFamily="2" charset="2"/>
              <a:buChar char="u"/>
              <a:defRPr b="1">
                <a:latin typeface="微软雅黑" panose="020B0503020204020204" pitchFamily="34" charset="-122"/>
                <a:ea typeface="微软雅黑" panose="020B0503020204020204" pitchFamily="34" charset="-122"/>
              </a:defRPr>
            </a:lvl1pPr>
            <a:lvl2pPr>
              <a:lnSpc>
                <a:spcPct val="150000"/>
              </a:lnSpc>
              <a:buFont typeface="Wingdings" pitchFamily="2" charset="2"/>
              <a:buChar char="Ø"/>
              <a:defRPr>
                <a:solidFill>
                  <a:schemeClr val="tx1"/>
                </a:solidFill>
                <a:latin typeface="微软雅黑" panose="020B0503020204020204" pitchFamily="34" charset="-122"/>
                <a:ea typeface="微软雅黑" panose="020B0503020204020204" pitchFamily="34" charset="-122"/>
              </a:defRPr>
            </a:lvl2pPr>
            <a:lvl3pPr>
              <a:lnSpc>
                <a:spcPct val="150000"/>
              </a:lnSpc>
              <a:defRPr>
                <a:solidFill>
                  <a:schemeClr val="tx1"/>
                </a:solidFill>
                <a:latin typeface="微软雅黑" panose="020B0503020204020204" pitchFamily="34" charset="-122"/>
                <a:ea typeface="微软雅黑" panose="020B0503020204020204" pitchFamily="34" charset="-122"/>
              </a:defRPr>
            </a:lvl3pPr>
            <a:lvl4pPr>
              <a:lnSpc>
                <a:spcPct val="150000"/>
              </a:lnSpc>
              <a:defRPr>
                <a:solidFill>
                  <a:schemeClr val="tx1"/>
                </a:solidFill>
                <a:latin typeface="微软雅黑" panose="020B0503020204020204" pitchFamily="34" charset="-122"/>
                <a:ea typeface="微软雅黑" panose="020B0503020204020204" pitchFamily="34" charset="-122"/>
              </a:defRPr>
            </a:lvl4pPr>
            <a:lvl5pPr>
              <a:lnSpc>
                <a:spcPct val="150000"/>
              </a:lnSpc>
              <a:defRPr>
                <a:solidFill>
                  <a:schemeClr val="tx1"/>
                </a:solidFill>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2313190"/>
            <a:ext cx="4038600" cy="3812973"/>
          </a:xfrm>
        </p:spPr>
        <p:txBody>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99330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633071"/>
            <a:ext cx="4040188"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4" y="1993309"/>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633071"/>
            <a:ext cx="4041775" cy="34930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2014-10-20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2014-10-20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2014-10-20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199" y="970806"/>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836712"/>
            <a:ext cx="5111750" cy="52894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132856"/>
            <a:ext cx="3008313"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2014-10-20</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grpSp>
        <p:nvGrpSpPr>
          <p:cNvPr id="6" name="Group 32"/>
          <p:cNvGrpSpPr/>
          <p:nvPr/>
        </p:nvGrpSpPr>
        <p:grpSpPr>
          <a:xfrm>
            <a:off x="-23838" y="0"/>
            <a:ext cx="9167838" cy="6858000"/>
            <a:chOff x="0" y="0"/>
            <a:chExt cx="9167838" cy="6858000"/>
          </a:xfrm>
        </p:grpSpPr>
        <p:sp>
          <p:nvSpPr>
            <p:cNvPr id="8" name="Rectangle 7"/>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p:nvSpPr>
          <p:spPr bwMode="auto">
            <a:xfrm>
              <a:off x="6944754" y="0"/>
              <a:ext cx="2223084"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971191" y="5313144"/>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33363" y="1031780"/>
            <a:ext cx="8229600" cy="128141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39323" y="2325523"/>
            <a:ext cx="8247477" cy="366411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grpSp>
        <p:nvGrpSpPr>
          <p:cNvPr id="9" name="Group 11"/>
          <p:cNvGrpSpPr/>
          <p:nvPr/>
        </p:nvGrpSpPr>
        <p:grpSpPr>
          <a:xfrm>
            <a:off x="0" y="5041783"/>
            <a:ext cx="2874507" cy="1816217"/>
            <a:chOff x="0" y="2533588"/>
            <a:chExt cx="8022336" cy="8966516"/>
          </a:xfrm>
        </p:grpSpPr>
        <p:sp>
          <p:nvSpPr>
            <p:cNvPr id="13" name="Freeform 7"/>
            <p:cNvSpPr>
              <a:spLocks/>
            </p:cNvSpPr>
            <p:nvPr/>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7" name="图片 6"/>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433363" y="256554"/>
            <a:ext cx="878194" cy="322286"/>
          </a:xfrm>
          <a:prstGeom prst="rect">
            <a:avLst/>
          </a:prstGeom>
        </p:spPr>
      </p:pic>
      <p:sp>
        <p:nvSpPr>
          <p:cNvPr id="18" name="矩形 17"/>
          <p:cNvSpPr/>
          <p:nvPr/>
        </p:nvSpPr>
        <p:spPr>
          <a:xfrm>
            <a:off x="3499728" y="6197702"/>
            <a:ext cx="5312907" cy="784830"/>
          </a:xfrm>
          <a:prstGeom prst="rect">
            <a:avLst/>
          </a:prstGeom>
        </p:spPr>
        <p:txBody>
          <a:bodyPr wrap="square">
            <a:spAutoFit/>
          </a:bodyPr>
          <a:lstStyle/>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电话：</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180212136</a:t>
            </a:r>
          </a:p>
          <a:p>
            <a:pPr algn="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地址：江苏省苏州市高新区科技城软件园</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3</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号楼</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chniit.com ©2014</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苏州</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NIIT</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软件培训中心</a:t>
            </a:r>
            <a:r>
              <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版权所有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900" dirty="0" smtClean="0">
                <a:solidFill>
                  <a:schemeClr val="accent2">
                    <a:lumMod val="75000"/>
                  </a:schemeClr>
                </a:solidFill>
                <a:latin typeface="Microsoft YaHei UI" panose="020B0503020204020204" pitchFamily="34" charset="-122"/>
                <a:ea typeface="Microsoft YaHei UI" panose="020B0503020204020204" pitchFamily="34" charset="-122"/>
              </a:rPr>
              <a:t> </a:t>
            </a: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a:p>
            <a:pPr algn="r"/>
            <a:endParaRPr lang="en-US" altLang="zh-CN" sz="900" dirty="0" smtClean="0">
              <a:solidFill>
                <a:schemeClr val="accent2">
                  <a:lumMod val="75000"/>
                </a:schemeClr>
              </a:solidFill>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2">
              <a:lumMod val="75000"/>
            </a:schemeClr>
          </a:solidFill>
          <a:latin typeface="Microsoft YaHei UI" panose="020B0503020204020204" pitchFamily="34" charset="-122"/>
          <a:ea typeface="Microsoft YaHei UI" panose="020B0503020204020204" pitchFamily="34" charset="-122"/>
          <a:cs typeface="+mj-cs"/>
        </a:defRPr>
      </a:lvl1pPr>
    </p:titleStyle>
    <p:bodyStyle>
      <a:lvl1pPr marL="342900" indent="-342900" algn="l" defTabSz="914400" rtl="0" eaLnBrk="1" latinLnBrk="0" hangingPunct="1">
        <a:spcBef>
          <a:spcPct val="20000"/>
        </a:spcBef>
        <a:buFont typeface="Wingdings" pitchFamily="2" charset="2"/>
        <a:buChar char="u"/>
        <a:defRPr sz="2400" kern="1200">
          <a:solidFill>
            <a:schemeClr val="accent1">
              <a:lumMod val="75000"/>
            </a:schemeClr>
          </a:solidFill>
          <a:latin typeface="Microsoft YaHei UI" panose="020B0503020204020204" pitchFamily="34" charset="-122"/>
          <a:ea typeface="Microsoft YaHei UI" panose="020B0503020204020204"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image" Target="../media/image4.jpe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JAVASCRIPT </a:t>
            </a:r>
            <a:r>
              <a:rPr lang="zh-CN" altLang="en-US" dirty="0" smtClean="0"/>
              <a:t>第四章</a:t>
            </a:r>
            <a:endParaRPr lang="zh-CN" altLang="en-US" dirty="0"/>
          </a:p>
        </p:txBody>
      </p:sp>
      <p:sp>
        <p:nvSpPr>
          <p:cNvPr id="3" name="副标题 2"/>
          <p:cNvSpPr>
            <a:spLocks noGrp="1"/>
          </p:cNvSpPr>
          <p:nvPr>
            <p:ph type="subTitle" idx="1"/>
          </p:nvPr>
        </p:nvSpPr>
        <p:spPr/>
        <p:txBody>
          <a:bodyPr/>
          <a:lstStyle/>
          <a:p>
            <a:r>
              <a:rPr lang="zh-CN" altLang="en-US" dirty="0" smtClean="0"/>
              <a:t>表单</a:t>
            </a:r>
            <a:r>
              <a:rPr lang="zh-CN" altLang="en-US" smtClean="0"/>
              <a:t>验证技术</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表单验证</a:t>
            </a:r>
            <a:endParaRPr lang="zh-CN" altLang="en-US" dirty="0"/>
          </a:p>
        </p:txBody>
      </p:sp>
      <p:sp>
        <p:nvSpPr>
          <p:cNvPr id="3" name="内容占位符 2"/>
          <p:cNvSpPr>
            <a:spLocks noGrp="1"/>
          </p:cNvSpPr>
          <p:nvPr>
            <p:ph idx="1"/>
          </p:nvPr>
        </p:nvSpPr>
        <p:spPr/>
        <p:txBody>
          <a:bodyPr/>
          <a:lstStyle/>
          <a:p>
            <a:r>
              <a:rPr lang="zh-CN" altLang="en-US" dirty="0" smtClean="0"/>
              <a:t>表单验证通过表单验证事件触发</a:t>
            </a:r>
            <a:endParaRPr lang="zh-CN" altLang="en-US" dirty="0"/>
          </a:p>
        </p:txBody>
      </p:sp>
      <p:sp>
        <p:nvSpPr>
          <p:cNvPr id="4" name="圆角矩形 3"/>
          <p:cNvSpPr/>
          <p:nvPr/>
        </p:nvSpPr>
        <p:spPr>
          <a:xfrm>
            <a:off x="1357290" y="2357430"/>
            <a:ext cx="6715172" cy="2714644"/>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smtClean="0"/>
          </a:p>
        </p:txBody>
      </p:sp>
      <p:sp>
        <p:nvSpPr>
          <p:cNvPr id="5" name="TextBox 4"/>
          <p:cNvSpPr txBox="1"/>
          <p:nvPr/>
        </p:nvSpPr>
        <p:spPr>
          <a:xfrm>
            <a:off x="1857356" y="2714620"/>
            <a:ext cx="5929354" cy="1754326"/>
          </a:xfrm>
          <a:prstGeom prst="rect">
            <a:avLst/>
          </a:prstGeom>
          <a:noFill/>
        </p:spPr>
        <p:txBody>
          <a:bodyPr wrap="square" rtlCol="0">
            <a:spAutoFit/>
          </a:bodyPr>
          <a:lstStyle/>
          <a:p>
            <a:r>
              <a:rPr lang="en-US" altLang="zh-CN" dirty="0" smtClean="0"/>
              <a:t>&lt;form  action=“#”  method=“post”  </a:t>
            </a:r>
            <a:r>
              <a:rPr lang="en-US" altLang="zh-CN" dirty="0" err="1" smtClean="0"/>
              <a:t>onsubmit</a:t>
            </a:r>
            <a:r>
              <a:rPr lang="en-US" altLang="zh-CN" dirty="0" smtClean="0"/>
              <a:t>=“</a:t>
            </a:r>
            <a:r>
              <a:rPr lang="zh-CN" altLang="en-US" dirty="0" smtClean="0"/>
              <a:t>函数</a:t>
            </a:r>
            <a:r>
              <a:rPr lang="en-US" altLang="zh-CN" dirty="0" smtClean="0"/>
              <a:t>”&gt;</a:t>
            </a:r>
          </a:p>
          <a:p>
            <a:endParaRPr lang="en-US" altLang="zh-CN" dirty="0" smtClean="0"/>
          </a:p>
          <a:p>
            <a:endParaRPr lang="en-US" altLang="zh-CN" dirty="0" smtClean="0"/>
          </a:p>
          <a:p>
            <a:r>
              <a:rPr lang="en-US" altLang="zh-CN" dirty="0" smtClean="0"/>
              <a:t>	//</a:t>
            </a:r>
            <a:r>
              <a:rPr lang="zh-CN" altLang="en-US" dirty="0" smtClean="0"/>
              <a:t>表单元素标签</a:t>
            </a:r>
            <a:endParaRPr lang="en-US" altLang="zh-CN" dirty="0" smtClean="0"/>
          </a:p>
          <a:p>
            <a:endParaRPr lang="en-US" altLang="zh-CN" dirty="0" smtClean="0"/>
          </a:p>
          <a:p>
            <a:r>
              <a:rPr lang="en-US" altLang="zh-CN" dirty="0" smtClean="0"/>
              <a:t>&lt;/form&gt;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表单验证</a:t>
            </a:r>
            <a:endParaRPr lang="zh-CN" altLang="en-US" dirty="0"/>
          </a:p>
        </p:txBody>
      </p:sp>
      <p:sp>
        <p:nvSpPr>
          <p:cNvPr id="3" name="内容占位符 2"/>
          <p:cNvSpPr>
            <a:spLocks noGrp="1"/>
          </p:cNvSpPr>
          <p:nvPr>
            <p:ph idx="1"/>
          </p:nvPr>
        </p:nvSpPr>
        <p:spPr/>
        <p:txBody>
          <a:bodyPr/>
          <a:lstStyle/>
          <a:p>
            <a:r>
              <a:rPr lang="zh-CN" altLang="en-US" dirty="0" smtClean="0"/>
              <a:t>当表单提交的时候将触发验证事件，如果验证失败，是说明结果？</a:t>
            </a:r>
            <a:endParaRPr lang="zh-CN" altLang="en-US" dirty="0"/>
          </a:p>
        </p:txBody>
      </p:sp>
      <p:sp>
        <p:nvSpPr>
          <p:cNvPr id="4" name="圆角矩形 3"/>
          <p:cNvSpPr/>
          <p:nvPr/>
        </p:nvSpPr>
        <p:spPr>
          <a:xfrm>
            <a:off x="1000100" y="2857496"/>
            <a:ext cx="7215238" cy="3214710"/>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smtClean="0"/>
          </a:p>
        </p:txBody>
      </p:sp>
      <p:sp>
        <p:nvSpPr>
          <p:cNvPr id="5" name="TextBox 4"/>
          <p:cNvSpPr txBox="1"/>
          <p:nvPr/>
        </p:nvSpPr>
        <p:spPr>
          <a:xfrm>
            <a:off x="1571604" y="3214686"/>
            <a:ext cx="6215106" cy="2308324"/>
          </a:xfrm>
          <a:prstGeom prst="rect">
            <a:avLst/>
          </a:prstGeom>
          <a:noFill/>
        </p:spPr>
        <p:txBody>
          <a:bodyPr wrap="square" rtlCol="0">
            <a:spAutoFit/>
          </a:bodyPr>
          <a:lstStyle/>
          <a:p>
            <a:r>
              <a:rPr lang="zh-CN" altLang="en-US" dirty="0" smtClean="0"/>
              <a:t>表单验证失败，但是表单还是会提交</a:t>
            </a:r>
            <a:endParaRPr lang="en-US" altLang="zh-CN" dirty="0" smtClean="0"/>
          </a:p>
          <a:p>
            <a:endParaRPr lang="en-US" altLang="zh-CN" dirty="0" smtClean="0"/>
          </a:p>
          <a:p>
            <a:r>
              <a:rPr lang="zh-CN" altLang="en-US" dirty="0" smtClean="0"/>
              <a:t>在事件中应使用</a:t>
            </a:r>
            <a:r>
              <a:rPr lang="en-US" altLang="zh-CN" b="1" dirty="0" smtClean="0">
                <a:solidFill>
                  <a:srgbClr val="FF0000"/>
                </a:solidFill>
              </a:rPr>
              <a:t>return</a:t>
            </a:r>
            <a:r>
              <a:rPr lang="zh-CN" altLang="en-US" dirty="0" smtClean="0"/>
              <a:t>阻止表单的提交</a:t>
            </a:r>
            <a:endParaRPr lang="en-US" altLang="zh-CN" dirty="0" smtClean="0"/>
          </a:p>
          <a:p>
            <a:endParaRPr lang="en-US" altLang="zh-CN" dirty="0" smtClean="0"/>
          </a:p>
          <a:p>
            <a:r>
              <a:rPr lang="en-US" altLang="zh-CN" dirty="0" smtClean="0"/>
              <a:t>&lt;form  action=“#”  method=“post”  </a:t>
            </a:r>
            <a:r>
              <a:rPr lang="en-US" altLang="zh-CN" dirty="0" err="1" smtClean="0"/>
              <a:t>onsubmit</a:t>
            </a:r>
            <a:r>
              <a:rPr lang="en-US" altLang="zh-CN" dirty="0" smtClean="0"/>
              <a:t>=“return  </a:t>
            </a:r>
            <a:r>
              <a:rPr lang="zh-CN" altLang="en-US" dirty="0" smtClean="0"/>
              <a:t>函数</a:t>
            </a:r>
            <a:r>
              <a:rPr lang="en-US" altLang="zh-CN" dirty="0" smtClean="0"/>
              <a:t>”&gt;</a:t>
            </a:r>
          </a:p>
          <a:p>
            <a:endParaRPr lang="en-US" altLang="zh-CN" dirty="0" smtClean="0"/>
          </a:p>
          <a:p>
            <a:endParaRPr lang="en-US" altLang="zh-CN" dirty="0" smtClean="0"/>
          </a:p>
          <a:p>
            <a:r>
              <a:rPr lang="en-US" altLang="zh-CN" dirty="0" smtClean="0"/>
              <a:t>&lt;/form&gt;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表单验证</a:t>
            </a:r>
            <a:endParaRPr lang="zh-CN" altLang="en-US" dirty="0"/>
          </a:p>
        </p:txBody>
      </p:sp>
      <p:sp>
        <p:nvSpPr>
          <p:cNvPr id="3" name="内容占位符 2"/>
          <p:cNvSpPr>
            <a:spLocks noGrp="1"/>
          </p:cNvSpPr>
          <p:nvPr>
            <p:ph idx="1"/>
          </p:nvPr>
        </p:nvSpPr>
        <p:spPr/>
        <p:txBody>
          <a:bodyPr/>
          <a:lstStyle/>
          <a:p>
            <a:r>
              <a:rPr lang="zh-CN" altLang="en-US" dirty="0" smtClean="0"/>
              <a:t>思考</a:t>
            </a:r>
            <a:endParaRPr lang="zh-CN" altLang="en-US" dirty="0"/>
          </a:p>
        </p:txBody>
      </p:sp>
      <p:sp>
        <p:nvSpPr>
          <p:cNvPr id="4" name="圆角矩形 3"/>
          <p:cNvSpPr/>
          <p:nvPr/>
        </p:nvSpPr>
        <p:spPr>
          <a:xfrm>
            <a:off x="1500166" y="2786058"/>
            <a:ext cx="6143668" cy="1000132"/>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如何验证用户名只能出现字母和数字</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sp>
        <p:nvSpPr>
          <p:cNvPr id="3" name="内容占位符 2"/>
          <p:cNvSpPr>
            <a:spLocks noGrp="1"/>
          </p:cNvSpPr>
          <p:nvPr>
            <p:ph idx="1"/>
          </p:nvPr>
        </p:nvSpPr>
        <p:spPr/>
        <p:txBody>
          <a:bodyPr/>
          <a:lstStyle/>
          <a:p>
            <a:r>
              <a:rPr lang="zh-CN" altLang="en-US" dirty="0" smtClean="0"/>
              <a:t>什么是正则表达式</a:t>
            </a:r>
            <a:endParaRPr lang="en-US" altLang="zh-CN" dirty="0" smtClean="0"/>
          </a:p>
          <a:p>
            <a:endParaRPr lang="zh-CN" altLang="en-US" dirty="0"/>
          </a:p>
        </p:txBody>
      </p:sp>
      <p:sp>
        <p:nvSpPr>
          <p:cNvPr id="4" name="圆角矩形 3"/>
          <p:cNvSpPr/>
          <p:nvPr/>
        </p:nvSpPr>
        <p:spPr>
          <a:xfrm>
            <a:off x="1214414" y="2571744"/>
            <a:ext cx="6572296" cy="1928826"/>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 name="TextBox 4"/>
          <p:cNvSpPr txBox="1"/>
          <p:nvPr/>
        </p:nvSpPr>
        <p:spPr>
          <a:xfrm>
            <a:off x="1714480" y="2857496"/>
            <a:ext cx="5715040" cy="1200329"/>
          </a:xfrm>
          <a:prstGeom prst="rect">
            <a:avLst/>
          </a:prstGeom>
          <a:noFill/>
        </p:spPr>
        <p:txBody>
          <a:bodyPr wrap="square" rtlCol="0">
            <a:spAutoFit/>
          </a:bodyPr>
          <a:lstStyle/>
          <a:p>
            <a:r>
              <a:rPr lang="zh-CN" altLang="en-US" dirty="0" smtClean="0"/>
              <a:t>在编写处理字符串的程序或网页时，经常会有查找符合某些复杂规则的字符串的需要。</a:t>
            </a:r>
            <a:r>
              <a:rPr lang="zh-CN" altLang="en-US" b="1" dirty="0" smtClean="0"/>
              <a:t>正则表达式</a:t>
            </a:r>
            <a:r>
              <a:rPr lang="zh-CN" altLang="en-US" dirty="0" smtClean="0"/>
              <a:t>就是用于描述这些规则的工具。换句话说，正则表达式就是记录文本规则的代码</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正则表达式通过规则符号进行内容的匹配</a:t>
            </a:r>
            <a:endParaRPr lang="en-US" altLang="zh-CN" dirty="0" smtClean="0"/>
          </a:p>
          <a:p>
            <a:r>
              <a:rPr lang="zh-CN" altLang="en-US" dirty="0" smtClean="0"/>
              <a:t>常用的正则表达式匹配符</a:t>
            </a:r>
            <a:endParaRPr lang="en-US" altLang="zh-CN" dirty="0" smtClean="0"/>
          </a:p>
          <a:p>
            <a:endParaRPr lang="zh-CN" altLang="en-US" dirty="0"/>
          </a:p>
        </p:txBody>
      </p:sp>
      <p:graphicFrame>
        <p:nvGraphicFramePr>
          <p:cNvPr id="4" name="表格 3"/>
          <p:cNvGraphicFramePr>
            <a:graphicFrameLocks noGrp="1"/>
          </p:cNvGraphicFramePr>
          <p:nvPr/>
        </p:nvGraphicFramePr>
        <p:xfrm>
          <a:off x="1857356" y="2571744"/>
          <a:ext cx="5000660" cy="3337560"/>
        </p:xfrm>
        <a:graphic>
          <a:graphicData uri="http://schemas.openxmlformats.org/drawingml/2006/table">
            <a:tbl>
              <a:tblPr firstRow="1" bandRow="1">
                <a:tableStyleId>{5C22544A-7EE6-4342-B048-85BDC9FD1C3A}</a:tableStyleId>
              </a:tblPr>
              <a:tblGrid>
                <a:gridCol w="1406445"/>
                <a:gridCol w="3594215"/>
              </a:tblGrid>
              <a:tr h="370840">
                <a:tc gridSpan="2">
                  <a:txBody>
                    <a:bodyPr/>
                    <a:lstStyle/>
                    <a:p>
                      <a:pPr algn="ctr"/>
                      <a:r>
                        <a:rPr lang="zh-CN" altLang="en-US" dirty="0" smtClean="0"/>
                        <a:t>常用的元字符</a:t>
                      </a:r>
                      <a:endParaRPr lang="zh-CN" altLang="en-US" dirty="0"/>
                    </a:p>
                  </a:txBody>
                  <a:tcPr/>
                </a:tc>
                <a:tc hMerge="1">
                  <a:txBody>
                    <a:bodyPr/>
                    <a:lstStyle/>
                    <a:p>
                      <a:endParaRPr lang="zh-CN" altLang="en-US" dirty="0"/>
                    </a:p>
                  </a:txBody>
                  <a:tcPr/>
                </a:tc>
              </a:tr>
              <a:tr h="370840">
                <a:tc>
                  <a:txBody>
                    <a:bodyPr/>
                    <a:lstStyle/>
                    <a:p>
                      <a:r>
                        <a:rPr lang="zh-CN" altLang="en-US" dirty="0" smtClean="0"/>
                        <a:t>符号</a:t>
                      </a:r>
                      <a:endParaRPr lang="zh-CN" altLang="en-US" dirty="0"/>
                    </a:p>
                  </a:txBody>
                  <a:tcPr/>
                </a:tc>
                <a:tc>
                  <a:txBody>
                    <a:bodyPr/>
                    <a:lstStyle/>
                    <a:p>
                      <a:r>
                        <a:rPr lang="zh-CN" altLang="en-US" u="none" baseline="0" dirty="0" smtClean="0"/>
                        <a:t>作用</a:t>
                      </a:r>
                      <a:endParaRPr lang="zh-CN" altLang="en-US" u="none" baseline="0" dirty="0"/>
                    </a:p>
                  </a:txBody>
                  <a:tcPr/>
                </a:tc>
              </a:tr>
              <a:tr h="370840">
                <a:tc>
                  <a:txBody>
                    <a:bodyPr/>
                    <a:lstStyle/>
                    <a:p>
                      <a:r>
                        <a:rPr lang="en-US" altLang="zh-CN" dirty="0" smtClean="0"/>
                        <a:t>.</a:t>
                      </a:r>
                      <a:endParaRPr lang="zh-CN" altLang="en-US" dirty="0"/>
                    </a:p>
                  </a:txBody>
                  <a:tcPr/>
                </a:tc>
                <a:tc>
                  <a:txBody>
                    <a:bodyPr/>
                    <a:lstStyle/>
                    <a:p>
                      <a:r>
                        <a:rPr kumimoji="0" lang="zh-CN" altLang="en-US" sz="1800" u="none" kern="1200" baseline="0" dirty="0" smtClean="0">
                          <a:solidFill>
                            <a:schemeClr val="dk1"/>
                          </a:solidFill>
                          <a:latin typeface="+mn-lt"/>
                          <a:ea typeface="+mn-ea"/>
                          <a:cs typeface="+mn-cs"/>
                        </a:rPr>
                        <a:t>匹配除换行符以外的任意字符</a:t>
                      </a:r>
                      <a:endParaRPr lang="zh-CN" altLang="en-US" u="none" baseline="0" dirty="0"/>
                    </a:p>
                  </a:txBody>
                  <a:tcPr/>
                </a:tc>
              </a:tr>
              <a:tr h="370840">
                <a:tc>
                  <a:txBody>
                    <a:bodyPr/>
                    <a:lstStyle/>
                    <a:p>
                      <a:r>
                        <a:rPr lang="en-US" altLang="zh-CN" dirty="0" smtClean="0"/>
                        <a:t>\w</a:t>
                      </a:r>
                      <a:endParaRPr lang="zh-CN" altLang="en-US" dirty="0"/>
                    </a:p>
                  </a:txBody>
                  <a:tcPr/>
                </a:tc>
                <a:tc>
                  <a:txBody>
                    <a:bodyPr/>
                    <a:lstStyle/>
                    <a:p>
                      <a:r>
                        <a:rPr kumimoji="0" lang="zh-CN" altLang="en-US" sz="1800" u="none" kern="1200" baseline="0" dirty="0" smtClean="0">
                          <a:solidFill>
                            <a:schemeClr val="dk1"/>
                          </a:solidFill>
                          <a:latin typeface="+mn-lt"/>
                          <a:ea typeface="+mn-ea"/>
                          <a:cs typeface="+mn-cs"/>
                        </a:rPr>
                        <a:t>匹配字母或数字或</a:t>
                      </a:r>
                      <a:r>
                        <a:rPr kumimoji="0" lang="zh-CN" altLang="en-US" sz="1800" u="none" kern="1200" baseline="0" dirty="0" smtClean="0">
                          <a:solidFill>
                            <a:schemeClr val="dk1"/>
                          </a:solidFill>
                          <a:latin typeface="+mn-lt"/>
                          <a:ea typeface="+mn-ea"/>
                          <a:cs typeface="+mn-cs"/>
                        </a:rPr>
                        <a:t>下划线</a:t>
                      </a:r>
                      <a:endParaRPr lang="zh-CN" altLang="en-US" u="none" baseline="0" dirty="0"/>
                    </a:p>
                  </a:txBody>
                  <a:tcPr/>
                </a:tc>
              </a:tr>
              <a:tr h="370840">
                <a:tc>
                  <a:txBody>
                    <a:bodyPr/>
                    <a:lstStyle/>
                    <a:p>
                      <a:r>
                        <a:rPr lang="en-US" altLang="zh-CN" dirty="0" smtClean="0"/>
                        <a:t>\s</a:t>
                      </a:r>
                      <a:endParaRPr lang="zh-CN" altLang="en-US" dirty="0"/>
                    </a:p>
                  </a:txBody>
                  <a:tcPr/>
                </a:tc>
                <a:tc>
                  <a:txBody>
                    <a:bodyPr/>
                    <a:lstStyle/>
                    <a:p>
                      <a:r>
                        <a:rPr kumimoji="0" lang="zh-CN" altLang="en-US" sz="1800" u="none" kern="1200" baseline="0" dirty="0" smtClean="0">
                          <a:solidFill>
                            <a:schemeClr val="dk1"/>
                          </a:solidFill>
                          <a:latin typeface="+mn-lt"/>
                          <a:ea typeface="+mn-ea"/>
                          <a:cs typeface="+mn-cs"/>
                        </a:rPr>
                        <a:t>匹配任意的空白符</a:t>
                      </a:r>
                      <a:endParaRPr lang="zh-CN" altLang="en-US" u="none" baseline="0" dirty="0"/>
                    </a:p>
                  </a:txBody>
                  <a:tcPr/>
                </a:tc>
              </a:tr>
              <a:tr h="370840">
                <a:tc>
                  <a:txBody>
                    <a:bodyPr/>
                    <a:lstStyle/>
                    <a:p>
                      <a:r>
                        <a:rPr lang="en-US" altLang="zh-CN" dirty="0" smtClean="0"/>
                        <a:t>\d</a:t>
                      </a:r>
                      <a:endParaRPr lang="zh-CN" altLang="en-US" dirty="0"/>
                    </a:p>
                  </a:txBody>
                  <a:tcPr/>
                </a:tc>
                <a:tc>
                  <a:txBody>
                    <a:bodyPr/>
                    <a:lstStyle/>
                    <a:p>
                      <a:r>
                        <a:rPr kumimoji="0" lang="zh-CN" altLang="en-US" sz="1800" u="none" kern="1200" baseline="0" dirty="0" smtClean="0">
                          <a:solidFill>
                            <a:schemeClr val="dk1"/>
                          </a:solidFill>
                          <a:latin typeface="+mn-lt"/>
                          <a:ea typeface="+mn-ea"/>
                          <a:cs typeface="+mn-cs"/>
                        </a:rPr>
                        <a:t>匹配数字</a:t>
                      </a:r>
                      <a:endParaRPr lang="zh-CN" altLang="en-US" u="none" baseline="0" dirty="0"/>
                    </a:p>
                  </a:txBody>
                  <a:tcPr/>
                </a:tc>
              </a:tr>
              <a:tr h="370840">
                <a:tc>
                  <a:txBody>
                    <a:bodyPr/>
                    <a:lstStyle/>
                    <a:p>
                      <a:r>
                        <a:rPr lang="en-US" altLang="zh-CN" dirty="0" smtClean="0"/>
                        <a:t>\b</a:t>
                      </a:r>
                      <a:endParaRPr lang="zh-CN" altLang="en-US" dirty="0"/>
                    </a:p>
                  </a:txBody>
                  <a:tcPr/>
                </a:tc>
                <a:tc>
                  <a:txBody>
                    <a:bodyPr/>
                    <a:lstStyle/>
                    <a:p>
                      <a:r>
                        <a:rPr kumimoji="0" lang="zh-CN" altLang="en-US" sz="1800" u="none" kern="1200" baseline="0" dirty="0" smtClean="0">
                          <a:solidFill>
                            <a:schemeClr val="dk1"/>
                          </a:solidFill>
                          <a:latin typeface="+mn-lt"/>
                          <a:ea typeface="+mn-ea"/>
                          <a:cs typeface="+mn-cs"/>
                        </a:rPr>
                        <a:t>匹配单词的开始或结束</a:t>
                      </a:r>
                      <a:endParaRPr lang="zh-CN" altLang="en-US" u="none" baseline="0" dirty="0"/>
                    </a:p>
                  </a:txBody>
                  <a:tcPr/>
                </a:tc>
              </a:tr>
              <a:tr h="370840">
                <a:tc>
                  <a:txBody>
                    <a:bodyPr/>
                    <a:lstStyle/>
                    <a:p>
                      <a:r>
                        <a:rPr lang="en-US" altLang="zh-CN" dirty="0" smtClean="0"/>
                        <a:t>^</a:t>
                      </a:r>
                      <a:endParaRPr lang="zh-CN" altLang="en-US" dirty="0"/>
                    </a:p>
                  </a:txBody>
                  <a:tcPr/>
                </a:tc>
                <a:tc>
                  <a:txBody>
                    <a:bodyPr/>
                    <a:lstStyle/>
                    <a:p>
                      <a:r>
                        <a:rPr kumimoji="0" lang="zh-CN" altLang="en-US" sz="1800" u="none" kern="1200" baseline="0" dirty="0" smtClean="0">
                          <a:solidFill>
                            <a:schemeClr val="dk1"/>
                          </a:solidFill>
                          <a:latin typeface="+mn-lt"/>
                          <a:ea typeface="+mn-ea"/>
                          <a:cs typeface="+mn-cs"/>
                        </a:rPr>
                        <a:t>匹配字符串的开始</a:t>
                      </a:r>
                      <a:endParaRPr lang="zh-CN" altLang="en-US" u="none" baseline="0" dirty="0"/>
                    </a:p>
                  </a:txBody>
                  <a:tcPr/>
                </a:tc>
              </a:tr>
              <a:tr h="370840">
                <a:tc>
                  <a:txBody>
                    <a:bodyPr/>
                    <a:lstStyle/>
                    <a:p>
                      <a:r>
                        <a:rPr lang="en-US" altLang="zh-CN" dirty="0" smtClean="0"/>
                        <a:t>$</a:t>
                      </a:r>
                      <a:endParaRPr lang="zh-CN" altLang="en-US" dirty="0"/>
                    </a:p>
                  </a:txBody>
                  <a:tcPr/>
                </a:tc>
                <a:tc>
                  <a:txBody>
                    <a:bodyPr/>
                    <a:lstStyle/>
                    <a:p>
                      <a:r>
                        <a:rPr kumimoji="0" lang="zh-CN" altLang="en-US" sz="1800" u="none" kern="1200" baseline="0" dirty="0" smtClean="0">
                          <a:solidFill>
                            <a:schemeClr val="dk1"/>
                          </a:solidFill>
                          <a:latin typeface="+mn-lt"/>
                          <a:ea typeface="+mn-ea"/>
                          <a:cs typeface="+mn-cs"/>
                        </a:rPr>
                        <a:t>匹配字符串的结束</a:t>
                      </a:r>
                      <a:endParaRPr lang="zh-CN" altLang="en-US" u="none" baseline="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graphicFrame>
        <p:nvGraphicFramePr>
          <p:cNvPr id="4" name="内容占位符 3"/>
          <p:cNvGraphicFramePr>
            <a:graphicFrameLocks noGrp="1"/>
          </p:cNvGraphicFramePr>
          <p:nvPr>
            <p:ph idx="1"/>
          </p:nvPr>
        </p:nvGraphicFramePr>
        <p:xfrm>
          <a:off x="1928794" y="2143116"/>
          <a:ext cx="4929222" cy="2966720"/>
        </p:xfrm>
        <a:graphic>
          <a:graphicData uri="http://schemas.openxmlformats.org/drawingml/2006/table">
            <a:tbl>
              <a:tblPr firstRow="1" bandRow="1">
                <a:tableStyleId>{5C22544A-7EE6-4342-B048-85BDC9FD1C3A}</a:tableStyleId>
              </a:tblPr>
              <a:tblGrid>
                <a:gridCol w="1571636"/>
                <a:gridCol w="3357586"/>
              </a:tblGrid>
              <a:tr h="370840">
                <a:tc gridSpan="2">
                  <a:txBody>
                    <a:bodyPr/>
                    <a:lstStyle/>
                    <a:p>
                      <a:pPr algn="ctr"/>
                      <a:r>
                        <a:rPr lang="zh-CN" altLang="en-US" dirty="0" smtClean="0"/>
                        <a:t>常用的限定符</a:t>
                      </a:r>
                      <a:endParaRPr lang="zh-CN" altLang="en-US" dirty="0"/>
                    </a:p>
                  </a:txBody>
                  <a:tcPr/>
                </a:tc>
                <a:tc hMerge="1">
                  <a:txBody>
                    <a:bodyPr/>
                    <a:lstStyle/>
                    <a:p>
                      <a:endParaRPr lang="zh-CN" altLang="en-US" dirty="0"/>
                    </a:p>
                  </a:txBody>
                  <a:tcPr/>
                </a:tc>
              </a:tr>
              <a:tr h="370840">
                <a:tc>
                  <a:txBody>
                    <a:bodyPr/>
                    <a:lstStyle/>
                    <a:p>
                      <a:r>
                        <a:rPr lang="zh-CN" altLang="en-US" dirty="0" smtClean="0"/>
                        <a:t>符号</a:t>
                      </a:r>
                      <a:endParaRPr lang="zh-CN" altLang="en-US" dirty="0"/>
                    </a:p>
                  </a:txBody>
                  <a:tcPr/>
                </a:tc>
                <a:tc>
                  <a:txBody>
                    <a:bodyPr/>
                    <a:lstStyle/>
                    <a:p>
                      <a:r>
                        <a:rPr lang="zh-CN" altLang="en-US" dirty="0" smtClean="0"/>
                        <a:t>作用</a:t>
                      </a:r>
                      <a:endParaRPr lang="zh-CN" altLang="en-US" dirty="0"/>
                    </a:p>
                  </a:txBody>
                  <a:tcPr/>
                </a:tc>
              </a:tr>
              <a:tr h="370840">
                <a:tc>
                  <a:txBody>
                    <a:bodyPr/>
                    <a:lstStyle/>
                    <a:p>
                      <a:r>
                        <a:rPr lang="en-US" altLang="zh-CN" dirty="0" smtClean="0"/>
                        <a:t>*</a:t>
                      </a:r>
                      <a:endParaRPr lang="zh-CN" altLang="en-US" dirty="0"/>
                    </a:p>
                  </a:txBody>
                  <a:tcPr/>
                </a:tc>
                <a:tc>
                  <a:txBody>
                    <a:bodyPr/>
                    <a:lstStyle/>
                    <a:p>
                      <a:r>
                        <a:rPr kumimoji="0" lang="zh-CN" altLang="en-US" sz="1800" kern="1200" dirty="0" smtClean="0">
                          <a:solidFill>
                            <a:schemeClr val="dk1"/>
                          </a:solidFill>
                          <a:latin typeface="+mn-lt"/>
                          <a:ea typeface="+mn-ea"/>
                          <a:cs typeface="+mn-cs"/>
                        </a:rPr>
                        <a:t>重复零次或更多次</a:t>
                      </a:r>
                      <a:endParaRPr lang="zh-CN" altLang="en-US" dirty="0"/>
                    </a:p>
                  </a:txBody>
                  <a:tcPr/>
                </a:tc>
              </a:tr>
              <a:tr h="370840">
                <a:tc>
                  <a:txBody>
                    <a:bodyPr/>
                    <a:lstStyle/>
                    <a:p>
                      <a:r>
                        <a:rPr lang="en-US" altLang="zh-CN" dirty="0" smtClean="0"/>
                        <a:t>+</a:t>
                      </a:r>
                      <a:endParaRPr lang="zh-CN" altLang="en-US" dirty="0"/>
                    </a:p>
                  </a:txBody>
                  <a:tcPr/>
                </a:tc>
                <a:tc>
                  <a:txBody>
                    <a:bodyPr/>
                    <a:lstStyle/>
                    <a:p>
                      <a:r>
                        <a:rPr kumimoji="0" lang="zh-CN" altLang="en-US" sz="1800" kern="1200" dirty="0" smtClean="0">
                          <a:solidFill>
                            <a:schemeClr val="dk1"/>
                          </a:solidFill>
                          <a:latin typeface="+mn-lt"/>
                          <a:ea typeface="+mn-ea"/>
                          <a:cs typeface="+mn-cs"/>
                        </a:rPr>
                        <a:t>重复一次或更多次</a:t>
                      </a:r>
                      <a:endParaRPr lang="zh-CN" altLang="en-US" dirty="0"/>
                    </a:p>
                  </a:txBody>
                  <a:tcPr/>
                </a:tc>
              </a:tr>
              <a:tr h="370840">
                <a:tc>
                  <a:txBody>
                    <a:bodyPr/>
                    <a:lstStyle/>
                    <a:p>
                      <a:r>
                        <a:rPr lang="en-US" altLang="zh-CN" dirty="0" smtClean="0"/>
                        <a:t>?</a:t>
                      </a:r>
                      <a:endParaRPr lang="zh-CN" altLang="en-US" dirty="0"/>
                    </a:p>
                  </a:txBody>
                  <a:tcPr/>
                </a:tc>
                <a:tc>
                  <a:txBody>
                    <a:bodyPr/>
                    <a:lstStyle/>
                    <a:p>
                      <a:r>
                        <a:rPr kumimoji="0" lang="zh-CN" altLang="en-US" sz="1800" kern="1200" dirty="0" smtClean="0">
                          <a:solidFill>
                            <a:schemeClr val="dk1"/>
                          </a:solidFill>
                          <a:latin typeface="+mn-lt"/>
                          <a:ea typeface="+mn-ea"/>
                          <a:cs typeface="+mn-cs"/>
                        </a:rPr>
                        <a:t>重复零次或一次</a:t>
                      </a:r>
                      <a:endParaRPr lang="zh-CN" altLang="en-US" dirty="0"/>
                    </a:p>
                  </a:txBody>
                  <a:tcPr/>
                </a:tc>
              </a:tr>
              <a:tr h="370840">
                <a:tc>
                  <a:txBody>
                    <a:bodyPr/>
                    <a:lstStyle/>
                    <a:p>
                      <a:r>
                        <a:rPr lang="en-US" altLang="zh-CN" dirty="0" smtClean="0"/>
                        <a:t>{n}</a:t>
                      </a:r>
                      <a:endParaRPr lang="zh-CN" altLang="en-US" dirty="0"/>
                    </a:p>
                  </a:txBody>
                  <a:tcPr/>
                </a:tc>
                <a:tc>
                  <a:txBody>
                    <a:bodyPr/>
                    <a:lstStyle/>
                    <a:p>
                      <a:r>
                        <a:rPr kumimoji="0" lang="zh-CN" altLang="en-US" sz="1800" kern="1200" dirty="0" smtClean="0">
                          <a:solidFill>
                            <a:schemeClr val="dk1"/>
                          </a:solidFill>
                          <a:latin typeface="+mn-lt"/>
                          <a:ea typeface="+mn-ea"/>
                          <a:cs typeface="+mn-cs"/>
                        </a:rPr>
                        <a:t>重复</a:t>
                      </a:r>
                      <a:r>
                        <a:rPr kumimoji="0" lang="en-US" sz="1800" kern="1200" dirty="0" smtClean="0">
                          <a:solidFill>
                            <a:schemeClr val="dk1"/>
                          </a:solidFill>
                          <a:latin typeface="+mn-lt"/>
                          <a:ea typeface="+mn-ea"/>
                          <a:cs typeface="+mn-cs"/>
                        </a:rPr>
                        <a:t>n</a:t>
                      </a:r>
                      <a:r>
                        <a:rPr kumimoji="0" lang="zh-CN" altLang="en-US" sz="1800" kern="1200" dirty="0" smtClean="0">
                          <a:solidFill>
                            <a:schemeClr val="dk1"/>
                          </a:solidFill>
                          <a:latin typeface="+mn-lt"/>
                          <a:ea typeface="+mn-ea"/>
                          <a:cs typeface="+mn-cs"/>
                        </a:rPr>
                        <a:t>次</a:t>
                      </a:r>
                      <a:endParaRPr lang="zh-CN" altLang="en-US" dirty="0"/>
                    </a:p>
                  </a:txBody>
                  <a:tcPr/>
                </a:tc>
              </a:tr>
              <a:tr h="370840">
                <a:tc>
                  <a:txBody>
                    <a:bodyPr/>
                    <a:lstStyle/>
                    <a:p>
                      <a:r>
                        <a:rPr lang="en-US" altLang="zh-CN" dirty="0" smtClean="0"/>
                        <a:t>{n,}</a:t>
                      </a:r>
                      <a:endParaRPr lang="zh-CN" altLang="en-US" dirty="0"/>
                    </a:p>
                  </a:txBody>
                  <a:tcPr/>
                </a:tc>
                <a:tc>
                  <a:txBody>
                    <a:bodyPr/>
                    <a:lstStyle/>
                    <a:p>
                      <a:r>
                        <a:rPr kumimoji="0" lang="zh-CN" altLang="en-US" sz="1800" kern="1200" dirty="0" smtClean="0">
                          <a:solidFill>
                            <a:schemeClr val="dk1"/>
                          </a:solidFill>
                          <a:latin typeface="+mn-lt"/>
                          <a:ea typeface="+mn-ea"/>
                          <a:cs typeface="+mn-cs"/>
                        </a:rPr>
                        <a:t>重复</a:t>
                      </a:r>
                      <a:r>
                        <a:rPr kumimoji="0" lang="en-US" sz="1800" kern="1200" dirty="0" smtClean="0">
                          <a:solidFill>
                            <a:schemeClr val="dk1"/>
                          </a:solidFill>
                          <a:latin typeface="+mn-lt"/>
                          <a:ea typeface="+mn-ea"/>
                          <a:cs typeface="+mn-cs"/>
                        </a:rPr>
                        <a:t>n</a:t>
                      </a:r>
                      <a:r>
                        <a:rPr kumimoji="0" lang="zh-CN" altLang="en-US" sz="1800" kern="1200" dirty="0" smtClean="0">
                          <a:solidFill>
                            <a:schemeClr val="dk1"/>
                          </a:solidFill>
                          <a:latin typeface="+mn-lt"/>
                          <a:ea typeface="+mn-ea"/>
                          <a:cs typeface="+mn-cs"/>
                        </a:rPr>
                        <a:t>次或更多次</a:t>
                      </a:r>
                      <a:endParaRPr lang="zh-CN" altLang="en-US" dirty="0"/>
                    </a:p>
                  </a:txBody>
                  <a:tcPr/>
                </a:tc>
              </a:tr>
              <a:tr h="370840">
                <a:tc>
                  <a:txBody>
                    <a:bodyPr/>
                    <a:lstStyle/>
                    <a:p>
                      <a:r>
                        <a:rPr lang="en-US" altLang="zh-CN" dirty="0" smtClean="0"/>
                        <a:t>{</a:t>
                      </a:r>
                      <a:r>
                        <a:rPr lang="en-US" altLang="zh-CN" dirty="0" err="1" smtClean="0"/>
                        <a:t>n,m</a:t>
                      </a:r>
                      <a:r>
                        <a:rPr lang="en-US" altLang="zh-CN" dirty="0" smtClean="0"/>
                        <a:t>}</a:t>
                      </a:r>
                      <a:endParaRPr lang="zh-CN" altLang="en-US" dirty="0"/>
                    </a:p>
                  </a:txBody>
                  <a:tcPr/>
                </a:tc>
                <a:tc>
                  <a:txBody>
                    <a:bodyPr/>
                    <a:lstStyle/>
                    <a:p>
                      <a:r>
                        <a:rPr kumimoji="0" lang="zh-CN" altLang="en-US" sz="1800" kern="1200" dirty="0" smtClean="0">
                          <a:solidFill>
                            <a:schemeClr val="dk1"/>
                          </a:solidFill>
                          <a:latin typeface="+mn-lt"/>
                          <a:ea typeface="+mn-ea"/>
                          <a:cs typeface="+mn-cs"/>
                        </a:rPr>
                        <a:t>重复</a:t>
                      </a:r>
                      <a:r>
                        <a:rPr kumimoji="0" lang="en-US" sz="1800" kern="1200" dirty="0" smtClean="0">
                          <a:solidFill>
                            <a:schemeClr val="dk1"/>
                          </a:solidFill>
                          <a:latin typeface="+mn-lt"/>
                          <a:ea typeface="+mn-ea"/>
                          <a:cs typeface="+mn-cs"/>
                        </a:rPr>
                        <a:t>n</a:t>
                      </a:r>
                      <a:r>
                        <a:rPr kumimoji="0" lang="zh-CN" altLang="en-US" sz="1800" kern="1200" dirty="0" smtClean="0">
                          <a:solidFill>
                            <a:schemeClr val="dk1"/>
                          </a:solidFill>
                          <a:latin typeface="+mn-lt"/>
                          <a:ea typeface="+mn-ea"/>
                          <a:cs typeface="+mn-cs"/>
                        </a:rPr>
                        <a:t>到</a:t>
                      </a:r>
                      <a:r>
                        <a:rPr kumimoji="0" lang="en-US" sz="1800" kern="1200" dirty="0" smtClean="0">
                          <a:solidFill>
                            <a:schemeClr val="dk1"/>
                          </a:solidFill>
                          <a:latin typeface="+mn-lt"/>
                          <a:ea typeface="+mn-ea"/>
                          <a:cs typeface="+mn-cs"/>
                        </a:rPr>
                        <a:t>m</a:t>
                      </a:r>
                      <a:r>
                        <a:rPr kumimoji="0" lang="zh-CN" altLang="en-US" sz="1800" kern="1200" dirty="0" smtClean="0">
                          <a:solidFill>
                            <a:schemeClr val="dk1"/>
                          </a:solidFill>
                          <a:latin typeface="+mn-lt"/>
                          <a:ea typeface="+mn-ea"/>
                          <a:cs typeface="+mn-cs"/>
                        </a:rPr>
                        <a:t>次</a:t>
                      </a:r>
                      <a:endParaRPr lang="zh-CN" altLang="en-US" dirty="0"/>
                    </a:p>
                  </a:txBody>
                  <a:tcPr/>
                </a:tc>
              </a:tr>
            </a:tbl>
          </a:graphicData>
        </a:graphic>
      </p:graphicFrame>
      <p:graphicFrame>
        <p:nvGraphicFramePr>
          <p:cNvPr id="5" name="内容占位符 3"/>
          <p:cNvGraphicFramePr>
            <a:graphicFrameLocks/>
          </p:cNvGraphicFramePr>
          <p:nvPr/>
        </p:nvGraphicFramePr>
        <p:xfrm>
          <a:off x="1785918" y="2143116"/>
          <a:ext cx="6429420" cy="2966720"/>
        </p:xfrm>
        <a:graphic>
          <a:graphicData uri="http://schemas.openxmlformats.org/drawingml/2006/table">
            <a:tbl>
              <a:tblPr firstRow="1" bandRow="1">
                <a:tableStyleId>{5C22544A-7EE6-4342-B048-85BDC9FD1C3A}</a:tableStyleId>
              </a:tblPr>
              <a:tblGrid>
                <a:gridCol w="1214446"/>
                <a:gridCol w="5214974"/>
              </a:tblGrid>
              <a:tr h="370840">
                <a:tc gridSpan="2">
                  <a:txBody>
                    <a:bodyPr/>
                    <a:lstStyle/>
                    <a:p>
                      <a:pPr algn="ctr"/>
                      <a:r>
                        <a:rPr lang="zh-CN" altLang="en-US" dirty="0" smtClean="0"/>
                        <a:t>常用的反义符</a:t>
                      </a:r>
                      <a:endParaRPr lang="zh-CN" altLang="en-US" dirty="0"/>
                    </a:p>
                  </a:txBody>
                  <a:tcPr/>
                </a:tc>
                <a:tc hMerge="1">
                  <a:txBody>
                    <a:bodyPr/>
                    <a:lstStyle/>
                    <a:p>
                      <a:endParaRPr lang="zh-CN" altLang="en-US" dirty="0"/>
                    </a:p>
                  </a:txBody>
                  <a:tcPr/>
                </a:tc>
              </a:tr>
              <a:tr h="370840">
                <a:tc>
                  <a:txBody>
                    <a:bodyPr/>
                    <a:lstStyle/>
                    <a:p>
                      <a:r>
                        <a:rPr lang="zh-CN" altLang="en-US" dirty="0" smtClean="0"/>
                        <a:t>符号</a:t>
                      </a:r>
                      <a:endParaRPr lang="zh-CN" altLang="en-US" dirty="0"/>
                    </a:p>
                  </a:txBody>
                  <a:tcPr/>
                </a:tc>
                <a:tc>
                  <a:txBody>
                    <a:bodyPr/>
                    <a:lstStyle/>
                    <a:p>
                      <a:r>
                        <a:rPr lang="zh-CN" altLang="en-US" dirty="0" smtClean="0"/>
                        <a:t>作用</a:t>
                      </a:r>
                      <a:endParaRPr lang="zh-CN" altLang="en-US" dirty="0"/>
                    </a:p>
                  </a:txBody>
                  <a:tcPr/>
                </a:tc>
              </a:tr>
              <a:tr h="370840">
                <a:tc>
                  <a:txBody>
                    <a:bodyPr/>
                    <a:lstStyle/>
                    <a:p>
                      <a:r>
                        <a:rPr lang="en-US" altLang="zh-CN" dirty="0" smtClean="0"/>
                        <a:t>\W</a:t>
                      </a:r>
                      <a:endParaRPr lang="zh-CN" altLang="en-US" dirty="0"/>
                    </a:p>
                  </a:txBody>
                  <a:tcPr/>
                </a:tc>
                <a:tc>
                  <a:txBody>
                    <a:bodyPr/>
                    <a:lstStyle/>
                    <a:p>
                      <a:r>
                        <a:rPr kumimoji="0" lang="zh-CN" altLang="en-US" sz="1800" kern="1200" dirty="0" smtClean="0">
                          <a:solidFill>
                            <a:schemeClr val="dk1"/>
                          </a:solidFill>
                          <a:latin typeface="+mn-lt"/>
                          <a:ea typeface="+mn-ea"/>
                          <a:cs typeface="+mn-cs"/>
                        </a:rPr>
                        <a:t>匹配任意不是字母，数字，下划线，汉字的字符</a:t>
                      </a:r>
                      <a:endParaRPr lang="zh-CN" altLang="en-US" dirty="0"/>
                    </a:p>
                  </a:txBody>
                  <a:tcPr/>
                </a:tc>
              </a:tr>
              <a:tr h="370840">
                <a:tc>
                  <a:txBody>
                    <a:bodyPr/>
                    <a:lstStyle/>
                    <a:p>
                      <a:r>
                        <a:rPr lang="en-US" altLang="zh-CN" dirty="0" smtClean="0"/>
                        <a:t>\S</a:t>
                      </a:r>
                      <a:endParaRPr lang="zh-CN" altLang="en-US" dirty="0"/>
                    </a:p>
                  </a:txBody>
                  <a:tcPr/>
                </a:tc>
                <a:tc>
                  <a:txBody>
                    <a:bodyPr/>
                    <a:lstStyle/>
                    <a:p>
                      <a:r>
                        <a:rPr kumimoji="0" lang="zh-CN" altLang="en-US" sz="1800" kern="1200" dirty="0" smtClean="0">
                          <a:solidFill>
                            <a:schemeClr val="dk1"/>
                          </a:solidFill>
                          <a:latin typeface="+mn-lt"/>
                          <a:ea typeface="+mn-ea"/>
                          <a:cs typeface="+mn-cs"/>
                        </a:rPr>
                        <a:t>匹配任意不是空白符的字符</a:t>
                      </a:r>
                      <a:endParaRPr lang="zh-CN" altLang="en-US" dirty="0"/>
                    </a:p>
                  </a:txBody>
                  <a:tcPr/>
                </a:tc>
              </a:tr>
              <a:tr h="370840">
                <a:tc>
                  <a:txBody>
                    <a:bodyPr/>
                    <a:lstStyle/>
                    <a:p>
                      <a:r>
                        <a:rPr lang="en-US" altLang="zh-CN" dirty="0" smtClean="0"/>
                        <a:t>\D</a:t>
                      </a:r>
                      <a:endParaRPr lang="zh-CN" altLang="en-US" dirty="0"/>
                    </a:p>
                  </a:txBody>
                  <a:tcPr/>
                </a:tc>
                <a:tc>
                  <a:txBody>
                    <a:bodyPr/>
                    <a:lstStyle/>
                    <a:p>
                      <a:r>
                        <a:rPr kumimoji="0" lang="zh-CN" altLang="en-US" sz="1800" kern="1200" dirty="0" smtClean="0">
                          <a:solidFill>
                            <a:schemeClr val="dk1"/>
                          </a:solidFill>
                          <a:latin typeface="+mn-lt"/>
                          <a:ea typeface="+mn-ea"/>
                          <a:cs typeface="+mn-cs"/>
                        </a:rPr>
                        <a:t>匹配任意非数字的字符</a:t>
                      </a:r>
                      <a:endParaRPr lang="zh-CN" altLang="en-US" dirty="0"/>
                    </a:p>
                  </a:txBody>
                  <a:tcPr/>
                </a:tc>
              </a:tr>
              <a:tr h="370840">
                <a:tc>
                  <a:txBody>
                    <a:bodyPr/>
                    <a:lstStyle/>
                    <a:p>
                      <a:r>
                        <a:rPr lang="en-US" altLang="zh-CN" dirty="0" smtClean="0"/>
                        <a:t>\B</a:t>
                      </a:r>
                      <a:endParaRPr lang="zh-CN" altLang="en-US" dirty="0"/>
                    </a:p>
                  </a:txBody>
                  <a:tcPr/>
                </a:tc>
                <a:tc>
                  <a:txBody>
                    <a:bodyPr/>
                    <a:lstStyle/>
                    <a:p>
                      <a:r>
                        <a:rPr kumimoji="0" lang="zh-CN" altLang="en-US" sz="1800" kern="1200" dirty="0" smtClean="0">
                          <a:solidFill>
                            <a:schemeClr val="dk1"/>
                          </a:solidFill>
                          <a:latin typeface="+mn-lt"/>
                          <a:ea typeface="+mn-ea"/>
                          <a:cs typeface="+mn-cs"/>
                        </a:rPr>
                        <a:t>匹配不是单词开头或结束的位置</a:t>
                      </a:r>
                      <a:endParaRPr lang="zh-CN" altLang="en-US" dirty="0"/>
                    </a:p>
                  </a:txBody>
                  <a:tcPr/>
                </a:tc>
              </a:tr>
              <a:tr h="370840">
                <a:tc>
                  <a:txBody>
                    <a:bodyPr/>
                    <a:lstStyle/>
                    <a:p>
                      <a:r>
                        <a:rPr lang="en-US" altLang="zh-CN" dirty="0" smtClean="0"/>
                        <a:t>[^x]</a:t>
                      </a:r>
                      <a:endParaRPr lang="zh-CN" altLang="en-US" dirty="0"/>
                    </a:p>
                  </a:txBody>
                  <a:tcPr/>
                </a:tc>
                <a:tc>
                  <a:txBody>
                    <a:bodyPr/>
                    <a:lstStyle/>
                    <a:p>
                      <a:r>
                        <a:rPr kumimoji="0" lang="zh-CN" altLang="en-US" sz="1800" kern="1200" dirty="0" smtClean="0">
                          <a:solidFill>
                            <a:schemeClr val="dk1"/>
                          </a:solidFill>
                          <a:latin typeface="+mn-lt"/>
                          <a:ea typeface="+mn-ea"/>
                          <a:cs typeface="+mn-cs"/>
                        </a:rPr>
                        <a:t>匹配除了</a:t>
                      </a:r>
                      <a:r>
                        <a:rPr kumimoji="0" lang="en-US" sz="1800" kern="1200" dirty="0" smtClean="0">
                          <a:solidFill>
                            <a:schemeClr val="dk1"/>
                          </a:solidFill>
                          <a:latin typeface="+mn-lt"/>
                          <a:ea typeface="+mn-ea"/>
                          <a:cs typeface="+mn-cs"/>
                        </a:rPr>
                        <a:t>x</a:t>
                      </a:r>
                      <a:r>
                        <a:rPr kumimoji="0" lang="zh-CN" altLang="en-US" sz="1800" kern="1200" dirty="0" smtClean="0">
                          <a:solidFill>
                            <a:schemeClr val="dk1"/>
                          </a:solidFill>
                          <a:latin typeface="+mn-lt"/>
                          <a:ea typeface="+mn-ea"/>
                          <a:cs typeface="+mn-cs"/>
                        </a:rPr>
                        <a:t>以外的任意字符</a:t>
                      </a:r>
                      <a:endParaRPr lang="zh-CN" altLang="en-US" dirty="0"/>
                    </a:p>
                  </a:txBody>
                  <a:tcPr/>
                </a:tc>
              </a:tr>
              <a:tr h="370840">
                <a:tc>
                  <a:txBody>
                    <a:bodyPr/>
                    <a:lstStyle/>
                    <a:p>
                      <a:r>
                        <a:rPr lang="en-US" altLang="zh-CN" dirty="0" smtClean="0"/>
                        <a:t>[^</a:t>
                      </a:r>
                      <a:r>
                        <a:rPr lang="en-US" altLang="zh-CN" dirty="0" err="1" smtClean="0"/>
                        <a:t>aeiou</a:t>
                      </a:r>
                      <a:r>
                        <a:rPr lang="en-US" altLang="zh-CN" dirty="0" smtClean="0"/>
                        <a:t>]</a:t>
                      </a:r>
                      <a:endParaRPr lang="zh-CN" altLang="en-US" dirty="0"/>
                    </a:p>
                  </a:txBody>
                  <a:tcPr/>
                </a:tc>
                <a:tc>
                  <a:txBody>
                    <a:bodyPr/>
                    <a:lstStyle/>
                    <a:p>
                      <a:r>
                        <a:rPr kumimoji="0" lang="zh-CN" altLang="en-US" sz="1800" kern="1200" dirty="0" smtClean="0">
                          <a:solidFill>
                            <a:schemeClr val="dk1"/>
                          </a:solidFill>
                          <a:latin typeface="+mn-lt"/>
                          <a:ea typeface="+mn-ea"/>
                          <a:cs typeface="+mn-cs"/>
                        </a:rPr>
                        <a:t>匹配除了</a:t>
                      </a:r>
                      <a:r>
                        <a:rPr kumimoji="0" lang="en-US" sz="1800" kern="1200" dirty="0" err="1" smtClean="0">
                          <a:solidFill>
                            <a:schemeClr val="dk1"/>
                          </a:solidFill>
                          <a:latin typeface="+mn-lt"/>
                          <a:ea typeface="+mn-ea"/>
                          <a:cs typeface="+mn-cs"/>
                        </a:rPr>
                        <a:t>aeiou</a:t>
                      </a:r>
                      <a:r>
                        <a:rPr kumimoji="0" lang="zh-CN" altLang="en-US" sz="1800" kern="1200" dirty="0" smtClean="0">
                          <a:solidFill>
                            <a:schemeClr val="dk1"/>
                          </a:solidFill>
                          <a:latin typeface="+mn-lt"/>
                          <a:ea typeface="+mn-ea"/>
                          <a:cs typeface="+mn-cs"/>
                        </a:rPr>
                        <a:t>这几个字母以外的任意字符</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正则表达式</a:t>
            </a:r>
            <a:endParaRPr lang="zh-CN" altLang="en-US" dirty="0"/>
          </a:p>
        </p:txBody>
      </p:sp>
      <p:sp>
        <p:nvSpPr>
          <p:cNvPr id="3" name="内容占位符 2"/>
          <p:cNvSpPr>
            <a:spLocks noGrp="1"/>
          </p:cNvSpPr>
          <p:nvPr>
            <p:ph idx="1"/>
          </p:nvPr>
        </p:nvSpPr>
        <p:spPr/>
        <p:txBody>
          <a:bodyPr/>
          <a:lstStyle/>
          <a:p>
            <a:r>
              <a:rPr lang="zh-CN" altLang="en-US" dirty="0" smtClean="0"/>
              <a:t>编写正则表达式</a:t>
            </a:r>
            <a:endParaRPr lang="zh-CN" altLang="en-US" dirty="0"/>
          </a:p>
        </p:txBody>
      </p:sp>
      <p:sp>
        <p:nvSpPr>
          <p:cNvPr id="4" name="圆角矩形 3"/>
          <p:cNvSpPr/>
          <p:nvPr/>
        </p:nvSpPr>
        <p:spPr>
          <a:xfrm>
            <a:off x="1285852" y="2428868"/>
            <a:ext cx="6215106" cy="2857520"/>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 name="TextBox 4"/>
          <p:cNvSpPr txBox="1"/>
          <p:nvPr/>
        </p:nvSpPr>
        <p:spPr>
          <a:xfrm>
            <a:off x="1857356" y="2786058"/>
            <a:ext cx="5143536" cy="2862322"/>
          </a:xfrm>
          <a:prstGeom prst="rect">
            <a:avLst/>
          </a:prstGeom>
          <a:noFill/>
        </p:spPr>
        <p:txBody>
          <a:bodyPr wrap="square" rtlCol="0">
            <a:spAutoFit/>
          </a:bodyPr>
          <a:lstStyle/>
          <a:p>
            <a:r>
              <a:rPr lang="en-US" altLang="zh-CN" dirty="0" smtClean="0"/>
              <a:t>//</a:t>
            </a:r>
            <a:r>
              <a:rPr lang="zh-CN" altLang="en-US" dirty="0" smtClean="0"/>
              <a:t>编写正则表达式的规则</a:t>
            </a:r>
            <a:endParaRPr lang="en-US" altLang="zh-CN" dirty="0" smtClean="0"/>
          </a:p>
          <a:p>
            <a:r>
              <a:rPr lang="en-US" altLang="zh-CN" dirty="0" err="1" smtClean="0"/>
              <a:t>var</a:t>
            </a:r>
            <a:r>
              <a:rPr lang="en-US" altLang="zh-CN" dirty="0" smtClean="0"/>
              <a:t>  rule=/^\w+@\w+.\w+$/;</a:t>
            </a:r>
          </a:p>
          <a:p>
            <a:endParaRPr lang="en-US" altLang="zh-CN" dirty="0" smtClean="0"/>
          </a:p>
          <a:p>
            <a:r>
              <a:rPr lang="en-US" altLang="zh-CN" dirty="0" smtClean="0"/>
              <a:t>//</a:t>
            </a:r>
            <a:r>
              <a:rPr lang="zh-CN" altLang="en-US" dirty="0" smtClean="0"/>
              <a:t>使用规则进行验证</a:t>
            </a:r>
            <a:endParaRPr lang="en-US" altLang="zh-CN" dirty="0" smtClean="0"/>
          </a:p>
          <a:p>
            <a:r>
              <a:rPr lang="en-US" altLang="zh-CN" dirty="0" smtClean="0"/>
              <a:t>if(</a:t>
            </a:r>
            <a:r>
              <a:rPr lang="en-US" altLang="zh-CN" dirty="0" err="1" smtClean="0"/>
              <a:t>rule.test</a:t>
            </a:r>
            <a:r>
              <a:rPr lang="en-US" altLang="zh-CN" dirty="0" smtClean="0"/>
              <a:t>(values))</a:t>
            </a:r>
          </a:p>
          <a:p>
            <a:r>
              <a:rPr lang="en-US" altLang="zh-CN" dirty="0" smtClean="0"/>
              <a:t>{</a:t>
            </a:r>
          </a:p>
          <a:p>
            <a:r>
              <a:rPr lang="en-US" altLang="zh-CN" dirty="0" smtClean="0"/>
              <a:t>	alert(“</a:t>
            </a:r>
            <a:r>
              <a:rPr lang="zh-CN" altLang="en-US" dirty="0" smtClean="0"/>
              <a:t>验证成功</a:t>
            </a:r>
            <a:r>
              <a:rPr lang="en-US" altLang="zh-CN" dirty="0" smtClean="0"/>
              <a:t>”);</a:t>
            </a:r>
          </a:p>
          <a:p>
            <a:r>
              <a:rPr lang="en-US" altLang="zh-CN" dirty="0" smtClean="0"/>
              <a:t>}</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手动提交表单</a:t>
            </a:r>
            <a:endParaRPr lang="zh-CN" altLang="en-US" dirty="0"/>
          </a:p>
        </p:txBody>
      </p:sp>
      <p:sp>
        <p:nvSpPr>
          <p:cNvPr id="3" name="内容占位符 2"/>
          <p:cNvSpPr>
            <a:spLocks noGrp="1"/>
          </p:cNvSpPr>
          <p:nvPr>
            <p:ph idx="1"/>
          </p:nvPr>
        </p:nvSpPr>
        <p:spPr/>
        <p:txBody>
          <a:bodyPr/>
          <a:lstStyle/>
          <a:p>
            <a:pPr marL="342900" indent="-342900"/>
            <a:r>
              <a:rPr lang="zh-CN" altLang="en-US" dirty="0" smtClean="0">
                <a:ea typeface="黑体" pitchFamily="2" charset="-122"/>
              </a:rPr>
              <a:t>为了美观，现把提交按钮变成图片，但仍然保持</a:t>
            </a:r>
          </a:p>
          <a:p>
            <a:pPr marL="342900" indent="-342900"/>
            <a:r>
              <a:rPr lang="zh-CN" altLang="en-US" dirty="0" smtClean="0">
                <a:ea typeface="黑体" pitchFamily="2" charset="-122"/>
              </a:rPr>
              <a:t>表单的验证功能？如何实现？</a:t>
            </a:r>
          </a:p>
          <a:p>
            <a:pPr>
              <a:buNone/>
            </a:pPr>
            <a:endParaRPr lang="zh-CN" altLang="en-US" dirty="0"/>
          </a:p>
        </p:txBody>
      </p:sp>
      <p:pic>
        <p:nvPicPr>
          <p:cNvPr id="4" name="Picture 102"/>
          <p:cNvPicPr>
            <a:picLocks noChangeAspect="1" noChangeArrowheads="1"/>
          </p:cNvPicPr>
          <p:nvPr/>
        </p:nvPicPr>
        <p:blipFill>
          <a:blip r:embed="rId2"/>
          <a:srcRect t="26532"/>
          <a:stretch>
            <a:fillRect/>
          </a:stretch>
        </p:blipFill>
        <p:spPr bwMode="auto">
          <a:xfrm>
            <a:off x="1500166" y="2928934"/>
            <a:ext cx="5975350" cy="2235200"/>
          </a:xfrm>
          <a:prstGeom prst="rect">
            <a:avLst/>
          </a:prstGeom>
          <a:noFill/>
          <a:ln w="2857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手动提交表单</a:t>
            </a:r>
            <a:endParaRPr lang="zh-CN" altLang="en-US" dirty="0"/>
          </a:p>
        </p:txBody>
      </p:sp>
      <p:sp>
        <p:nvSpPr>
          <p:cNvPr id="3" name="内容占位符 2"/>
          <p:cNvSpPr>
            <a:spLocks noGrp="1"/>
          </p:cNvSpPr>
          <p:nvPr>
            <p:ph idx="1"/>
          </p:nvPr>
        </p:nvSpPr>
        <p:spPr/>
        <p:txBody>
          <a:bodyPr/>
          <a:lstStyle/>
          <a:p>
            <a:pPr marL="342900" indent="-342900"/>
            <a:r>
              <a:rPr lang="zh-CN" altLang="en-US" dirty="0" smtClean="0">
                <a:ea typeface="黑体" pitchFamily="2" charset="-122"/>
              </a:rPr>
              <a:t>为什么能进行表单验证，但即使是正确填写了表单，也</a:t>
            </a:r>
          </a:p>
          <a:p>
            <a:pPr marL="342900" indent="-342900"/>
            <a:r>
              <a:rPr lang="zh-CN" altLang="en-US" dirty="0" smtClean="0">
                <a:ea typeface="黑体" pitchFamily="2" charset="-122"/>
              </a:rPr>
              <a:t>不能提交页面（点击“注册”没反映）？</a:t>
            </a:r>
          </a:p>
          <a:p>
            <a:endParaRPr lang="zh-CN" altLang="en-US" dirty="0"/>
          </a:p>
        </p:txBody>
      </p:sp>
      <p:sp>
        <p:nvSpPr>
          <p:cNvPr id="4" name="圆角矩形 3"/>
          <p:cNvSpPr/>
          <p:nvPr/>
        </p:nvSpPr>
        <p:spPr>
          <a:xfrm>
            <a:off x="1000100" y="3286124"/>
            <a:ext cx="7358114" cy="1071570"/>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图片本身不具备提交表单的功能，可以通过脚本来手动提交表单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回车切换输入</a:t>
            </a:r>
            <a:endParaRPr lang="zh-CN" altLang="en-US" dirty="0"/>
          </a:p>
        </p:txBody>
      </p:sp>
      <p:pic>
        <p:nvPicPr>
          <p:cNvPr id="4" name="Picture 19"/>
          <p:cNvPicPr>
            <a:picLocks noGrp="1" noChangeAspect="1" noChangeArrowheads="1"/>
          </p:cNvPicPr>
          <p:nvPr>
            <p:ph idx="1"/>
          </p:nvPr>
        </p:nvPicPr>
        <p:blipFill>
          <a:blip r:embed="rId2"/>
          <a:stretch>
            <a:fillRect/>
          </a:stretch>
        </p:blipFill>
        <p:spPr bwMode="auto">
          <a:xfrm>
            <a:off x="1425203" y="1776413"/>
            <a:ext cx="6276131" cy="4213225"/>
          </a:xfrm>
          <a:prstGeom prst="rect">
            <a:avLst/>
          </a:prstGeom>
          <a:noFill/>
          <a:ln w="2857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zh-CN" altLang="en-US" dirty="0" smtClean="0"/>
              <a:t>如何实现层的隐藏和显示</a:t>
            </a:r>
            <a:endParaRPr lang="en-US" altLang="zh-CN" dirty="0" smtClean="0"/>
          </a:p>
          <a:p>
            <a:r>
              <a:rPr lang="zh-CN" altLang="en-US" dirty="0" smtClean="0"/>
              <a:t>简述树菜单的实现思路</a:t>
            </a:r>
            <a:endParaRPr lang="en-US" altLang="zh-CN" dirty="0" smtClean="0"/>
          </a:p>
          <a:p>
            <a:r>
              <a:rPr lang="zh-CN" altLang="en-US" dirty="0" smtClean="0"/>
              <a:t>简述轮幅广告的实现思路</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回车切换输入</a:t>
            </a:r>
            <a:endParaRPr lang="zh-CN" altLang="en-US" dirty="0"/>
          </a:p>
        </p:txBody>
      </p:sp>
      <p:sp>
        <p:nvSpPr>
          <p:cNvPr id="3" name="内容占位符 2"/>
          <p:cNvSpPr>
            <a:spLocks noGrp="1"/>
          </p:cNvSpPr>
          <p:nvPr>
            <p:ph idx="1"/>
          </p:nvPr>
        </p:nvSpPr>
        <p:spPr/>
        <p:txBody>
          <a:bodyPr/>
          <a:lstStyle/>
          <a:p>
            <a:r>
              <a:rPr lang="zh-CN" altLang="en-US" dirty="0" smtClean="0"/>
              <a:t>在填写表单的时候写完一项通过回车切换至下一行可输入位置可以使整个操作更方便，如何实现回车切换</a:t>
            </a:r>
            <a:r>
              <a:rPr lang="en-US" altLang="zh-CN" dirty="0" smtClean="0"/>
              <a:t>TAB</a:t>
            </a:r>
            <a:r>
              <a:rPr lang="zh-CN" altLang="en-US" dirty="0" smtClean="0"/>
              <a:t>键的效果呢？</a:t>
            </a:r>
            <a:endParaRPr lang="zh-CN" altLang="en-US" dirty="0"/>
          </a:p>
        </p:txBody>
      </p:sp>
      <p:sp>
        <p:nvSpPr>
          <p:cNvPr id="4" name="圆角矩形 3"/>
          <p:cNvSpPr/>
          <p:nvPr/>
        </p:nvSpPr>
        <p:spPr>
          <a:xfrm>
            <a:off x="1571604" y="3286124"/>
            <a:ext cx="5572164" cy="2143140"/>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 name="TextBox 4"/>
          <p:cNvSpPr txBox="1"/>
          <p:nvPr/>
        </p:nvSpPr>
        <p:spPr>
          <a:xfrm>
            <a:off x="2143108" y="3500438"/>
            <a:ext cx="4572032" cy="1865126"/>
          </a:xfrm>
          <a:prstGeom prst="rect">
            <a:avLst/>
          </a:prstGeom>
          <a:noFill/>
        </p:spPr>
        <p:txBody>
          <a:bodyPr wrap="square" rtlCol="0">
            <a:spAutoFit/>
          </a:bodyPr>
          <a:lstStyle/>
          <a:p>
            <a:r>
              <a:rPr lang="en-US" altLang="zh-CN" dirty="0" smtClean="0">
                <a:ea typeface="黑体" pitchFamily="2" charset="-122"/>
              </a:rPr>
              <a:t>1.</a:t>
            </a:r>
            <a:r>
              <a:rPr lang="zh-CN" altLang="en-US" dirty="0" smtClean="0">
                <a:ea typeface="黑体" pitchFamily="2" charset="-122"/>
              </a:rPr>
              <a:t>使用键盘输入事件</a:t>
            </a:r>
            <a:r>
              <a:rPr lang="en-US" altLang="zh-CN" dirty="0" err="1" smtClean="0">
                <a:ea typeface="黑体" pitchFamily="2" charset="-122"/>
              </a:rPr>
              <a:t>onKeyDown</a:t>
            </a:r>
            <a:r>
              <a:rPr lang="zh-CN" altLang="en-US" dirty="0" smtClean="0">
                <a:ea typeface="黑体" pitchFamily="2" charset="-122"/>
              </a:rPr>
              <a:t>事件</a:t>
            </a:r>
            <a:endParaRPr lang="en-US" altLang="zh-CN" dirty="0" smtClean="0">
              <a:ea typeface="黑体" pitchFamily="2" charset="-122"/>
            </a:endParaRPr>
          </a:p>
          <a:p>
            <a:endParaRPr lang="en-US" altLang="zh-CN" dirty="0" smtClean="0">
              <a:ea typeface="黑体" pitchFamily="2" charset="-122"/>
            </a:endParaRPr>
          </a:p>
          <a:p>
            <a:pPr marL="342900" indent="-342900">
              <a:spcBef>
                <a:spcPct val="20000"/>
              </a:spcBef>
            </a:pPr>
            <a:r>
              <a:rPr lang="en-US" altLang="zh-CN" dirty="0" smtClean="0">
                <a:ea typeface="黑体" pitchFamily="2" charset="-122"/>
              </a:rPr>
              <a:t>2.</a:t>
            </a:r>
            <a:r>
              <a:rPr lang="zh-CN" altLang="en-US" dirty="0" smtClean="0">
                <a:ea typeface="黑体" pitchFamily="2" charset="-122"/>
              </a:rPr>
              <a:t>检查输入是否是回车键－</a:t>
            </a:r>
            <a:r>
              <a:rPr lang="en-US" altLang="zh-CN" dirty="0" smtClean="0">
                <a:ea typeface="黑体" pitchFamily="2" charset="-122"/>
              </a:rPr>
              <a:t>ASCII</a:t>
            </a:r>
            <a:r>
              <a:rPr lang="zh-CN" altLang="en-US" dirty="0" smtClean="0">
                <a:ea typeface="黑体" pitchFamily="2" charset="-122"/>
              </a:rPr>
              <a:t>码</a:t>
            </a:r>
            <a:r>
              <a:rPr lang="en-US" altLang="zh-CN" dirty="0" smtClean="0">
                <a:ea typeface="黑体" pitchFamily="2" charset="-122"/>
              </a:rPr>
              <a:t>13</a:t>
            </a:r>
            <a:r>
              <a:rPr lang="zh-CN" altLang="en-US" dirty="0" smtClean="0">
                <a:ea typeface="黑体" pitchFamily="2" charset="-122"/>
              </a:rPr>
              <a:t>，若是则将</a:t>
            </a:r>
          </a:p>
          <a:p>
            <a:pPr marL="342900" indent="-342900">
              <a:spcBef>
                <a:spcPct val="20000"/>
              </a:spcBef>
            </a:pPr>
            <a:r>
              <a:rPr lang="zh-CN" altLang="en-US" dirty="0" smtClean="0">
                <a:ea typeface="黑体" pitchFamily="2" charset="-122"/>
              </a:rPr>
              <a:t>    输入改为</a:t>
            </a:r>
            <a:r>
              <a:rPr lang="en-US" altLang="zh-CN" dirty="0" smtClean="0">
                <a:ea typeface="黑体" pitchFamily="2" charset="-122"/>
              </a:rPr>
              <a:t>Tab</a:t>
            </a:r>
            <a:r>
              <a:rPr lang="zh-CN" altLang="en-US" dirty="0" smtClean="0">
                <a:ea typeface="黑体" pitchFamily="2" charset="-122"/>
              </a:rPr>
              <a:t>键－</a:t>
            </a:r>
            <a:r>
              <a:rPr lang="en-US" altLang="zh-CN" dirty="0" smtClean="0">
                <a:ea typeface="黑体" pitchFamily="2" charset="-122"/>
              </a:rPr>
              <a:t>ASCII</a:t>
            </a:r>
            <a:r>
              <a:rPr lang="zh-CN" altLang="en-US" dirty="0" smtClean="0">
                <a:ea typeface="黑体" pitchFamily="2" charset="-122"/>
              </a:rPr>
              <a:t>码</a:t>
            </a:r>
            <a:r>
              <a:rPr lang="en-US" altLang="zh-CN" dirty="0" smtClean="0">
                <a:ea typeface="黑体" pitchFamily="2" charset="-122"/>
              </a:rPr>
              <a:t>9</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回车切换输入</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圆角矩形 3"/>
          <p:cNvSpPr/>
          <p:nvPr/>
        </p:nvSpPr>
        <p:spPr>
          <a:xfrm>
            <a:off x="1357290" y="2214554"/>
            <a:ext cx="6643734" cy="3357586"/>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7" name="TextBox 6"/>
          <p:cNvSpPr txBox="1"/>
          <p:nvPr/>
        </p:nvSpPr>
        <p:spPr>
          <a:xfrm>
            <a:off x="1785918" y="2500306"/>
            <a:ext cx="6000792" cy="2585323"/>
          </a:xfrm>
          <a:prstGeom prst="rect">
            <a:avLst/>
          </a:prstGeom>
          <a:noFill/>
        </p:spPr>
        <p:txBody>
          <a:bodyPr wrap="square" rtlCol="0">
            <a:spAutoFit/>
          </a:bodyPr>
          <a:lstStyle/>
          <a:p>
            <a:r>
              <a:rPr lang="en-US" altLang="zh-CN" dirty="0" smtClean="0">
                <a:ea typeface="黑体" pitchFamily="2" charset="-122"/>
              </a:rPr>
              <a:t>……</a:t>
            </a:r>
          </a:p>
          <a:p>
            <a:r>
              <a:rPr lang="en-US" altLang="zh-CN" dirty="0" smtClean="0">
                <a:ea typeface="黑体" pitchFamily="2" charset="-122"/>
              </a:rPr>
              <a:t> &lt;INPUT name="</a:t>
            </a:r>
            <a:r>
              <a:rPr lang="en-US" altLang="zh-CN" dirty="0" err="1" smtClean="0">
                <a:ea typeface="黑体" pitchFamily="2" charset="-122"/>
              </a:rPr>
              <a:t>sname</a:t>
            </a:r>
            <a:r>
              <a:rPr lang="en-US" altLang="zh-CN" dirty="0" smtClean="0">
                <a:ea typeface="黑体" pitchFamily="2" charset="-122"/>
              </a:rPr>
              <a:t>" type="text" class="</a:t>
            </a:r>
            <a:r>
              <a:rPr lang="en-US" altLang="zh-CN" dirty="0" err="1" smtClean="0">
                <a:ea typeface="黑体" pitchFamily="2" charset="-122"/>
              </a:rPr>
              <a:t>borderBox</a:t>
            </a:r>
            <a:r>
              <a:rPr lang="en-US" altLang="zh-CN" dirty="0" smtClean="0">
                <a:ea typeface="黑体" pitchFamily="2" charset="-122"/>
              </a:rPr>
              <a:t>"</a:t>
            </a:r>
          </a:p>
          <a:p>
            <a:r>
              <a:rPr lang="en-US" altLang="zh-CN" dirty="0" err="1" smtClean="0">
                <a:solidFill>
                  <a:srgbClr val="0000FF"/>
                </a:solidFill>
                <a:ea typeface="黑体" pitchFamily="2" charset="-122"/>
              </a:rPr>
              <a:t>onkeydown</a:t>
            </a:r>
            <a:r>
              <a:rPr lang="en-US" altLang="zh-CN" dirty="0" smtClean="0">
                <a:solidFill>
                  <a:srgbClr val="0000FF"/>
                </a:solidFill>
                <a:ea typeface="黑体" pitchFamily="2" charset="-122"/>
              </a:rPr>
              <a:t>="</a:t>
            </a:r>
            <a:r>
              <a:rPr lang="en-US" altLang="zh-CN" dirty="0" err="1" smtClean="0">
                <a:solidFill>
                  <a:srgbClr val="0000FF"/>
                </a:solidFill>
                <a:ea typeface="黑体" pitchFamily="2" charset="-122"/>
              </a:rPr>
              <a:t>changeFocus</a:t>
            </a:r>
            <a:r>
              <a:rPr lang="en-US" altLang="zh-CN" dirty="0" smtClean="0">
                <a:solidFill>
                  <a:srgbClr val="0000FF"/>
                </a:solidFill>
                <a:ea typeface="黑体" pitchFamily="2" charset="-122"/>
              </a:rPr>
              <a:t>( )"</a:t>
            </a:r>
            <a:r>
              <a:rPr lang="en-US" altLang="zh-CN" dirty="0" smtClean="0">
                <a:ea typeface="黑体" pitchFamily="2" charset="-122"/>
              </a:rPr>
              <a:t>&gt;</a:t>
            </a:r>
          </a:p>
          <a:p>
            <a:r>
              <a:rPr lang="en-US" altLang="zh-CN" dirty="0" smtClean="0">
                <a:ea typeface="黑体" pitchFamily="2" charset="-122"/>
              </a:rPr>
              <a:t>……</a:t>
            </a:r>
          </a:p>
          <a:p>
            <a:r>
              <a:rPr lang="en-US" altLang="zh-CN" dirty="0" smtClean="0">
                <a:ea typeface="黑体" pitchFamily="2" charset="-122"/>
              </a:rPr>
              <a:t> &lt;INPUT name="pass" type="password" class="</a:t>
            </a:r>
            <a:r>
              <a:rPr lang="en-US" altLang="zh-CN" dirty="0" err="1" smtClean="0">
                <a:ea typeface="黑体" pitchFamily="2" charset="-122"/>
              </a:rPr>
              <a:t>borderBox</a:t>
            </a:r>
            <a:r>
              <a:rPr lang="en-US" altLang="zh-CN" dirty="0" smtClean="0">
                <a:ea typeface="黑体" pitchFamily="2" charset="-122"/>
              </a:rPr>
              <a:t>"  </a:t>
            </a:r>
          </a:p>
          <a:p>
            <a:r>
              <a:rPr lang="en-US" altLang="zh-CN" dirty="0" smtClean="0">
                <a:ea typeface="黑体" pitchFamily="2" charset="-122"/>
              </a:rPr>
              <a:t>id="pass" size="25" </a:t>
            </a:r>
            <a:r>
              <a:rPr lang="en-US" altLang="zh-CN" dirty="0" err="1" smtClean="0">
                <a:solidFill>
                  <a:srgbClr val="0000FF"/>
                </a:solidFill>
                <a:ea typeface="黑体" pitchFamily="2" charset="-122"/>
              </a:rPr>
              <a:t>onkeydown</a:t>
            </a:r>
            <a:r>
              <a:rPr lang="en-US" altLang="zh-CN" dirty="0" smtClean="0">
                <a:solidFill>
                  <a:srgbClr val="0000FF"/>
                </a:solidFill>
                <a:ea typeface="黑体" pitchFamily="2" charset="-122"/>
              </a:rPr>
              <a:t>="</a:t>
            </a:r>
            <a:r>
              <a:rPr lang="en-US" altLang="zh-CN" dirty="0" err="1" smtClean="0">
                <a:solidFill>
                  <a:srgbClr val="0000FF"/>
                </a:solidFill>
                <a:ea typeface="黑体" pitchFamily="2" charset="-122"/>
              </a:rPr>
              <a:t>changeFocus</a:t>
            </a:r>
            <a:r>
              <a:rPr lang="en-US" altLang="zh-CN" dirty="0" smtClean="0">
                <a:solidFill>
                  <a:srgbClr val="0000FF"/>
                </a:solidFill>
                <a:ea typeface="黑体" pitchFamily="2" charset="-122"/>
              </a:rPr>
              <a:t>( )"</a:t>
            </a:r>
            <a:r>
              <a:rPr lang="en-US" altLang="zh-CN" dirty="0" smtClean="0">
                <a:ea typeface="黑体" pitchFamily="2" charset="-122"/>
              </a:rPr>
              <a:t>&gt;</a:t>
            </a:r>
          </a:p>
          <a:p>
            <a:r>
              <a:rPr lang="en-US" altLang="zh-CN" dirty="0" smtClean="0">
                <a:ea typeface="黑体" pitchFamily="2" charset="-122"/>
              </a:rPr>
              <a:t>&lt;INPUT name="email" type="text" class="</a:t>
            </a:r>
            <a:r>
              <a:rPr lang="en-US" altLang="zh-CN" dirty="0" err="1" smtClean="0">
                <a:ea typeface="黑体" pitchFamily="2" charset="-122"/>
              </a:rPr>
              <a:t>borderBox</a:t>
            </a:r>
            <a:r>
              <a:rPr lang="en-US" altLang="zh-CN" dirty="0" smtClean="0">
                <a:ea typeface="黑体" pitchFamily="2" charset="-122"/>
              </a:rPr>
              <a:t>"  </a:t>
            </a:r>
          </a:p>
          <a:p>
            <a:r>
              <a:rPr lang="en-US" altLang="zh-CN" dirty="0" smtClean="0">
                <a:ea typeface="黑体" pitchFamily="2" charset="-122"/>
              </a:rPr>
              <a:t>……</a:t>
            </a:r>
          </a:p>
          <a:p>
            <a:r>
              <a:rPr lang="en-US" altLang="zh-CN" dirty="0" smtClean="0">
                <a:ea typeface="黑体" pitchFamily="2" charset="-122"/>
              </a:rPr>
              <a:t>id="email" size="24" </a:t>
            </a:r>
            <a:r>
              <a:rPr lang="en-US" altLang="zh-CN" dirty="0" err="1" smtClean="0">
                <a:solidFill>
                  <a:srgbClr val="0000FF"/>
                </a:solidFill>
                <a:ea typeface="黑体" pitchFamily="2" charset="-122"/>
              </a:rPr>
              <a:t>onkeydown</a:t>
            </a:r>
            <a:r>
              <a:rPr lang="en-US" altLang="zh-CN" dirty="0" smtClean="0">
                <a:solidFill>
                  <a:srgbClr val="0000FF"/>
                </a:solidFill>
                <a:ea typeface="黑体" pitchFamily="2" charset="-122"/>
              </a:rPr>
              <a:t>="</a:t>
            </a:r>
            <a:r>
              <a:rPr lang="en-US" altLang="zh-CN" dirty="0" err="1" smtClean="0">
                <a:solidFill>
                  <a:srgbClr val="0000FF"/>
                </a:solidFill>
                <a:ea typeface="黑体" pitchFamily="2" charset="-122"/>
              </a:rPr>
              <a:t>changeFocus</a:t>
            </a:r>
            <a:r>
              <a:rPr lang="en-US" altLang="zh-CN" dirty="0" smtClean="0">
                <a:solidFill>
                  <a:srgbClr val="0000FF"/>
                </a:solidFill>
                <a:ea typeface="黑体" pitchFamily="2" charset="-122"/>
              </a:rPr>
              <a:t>( )"</a:t>
            </a:r>
            <a:r>
              <a:rPr lang="en-US" altLang="zh-CN" dirty="0" smtClean="0">
                <a:ea typeface="黑体" pitchFamily="2" charset="-122"/>
              </a:rPr>
              <a:t>&gt;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回车切换输入</a:t>
            </a:r>
            <a:endParaRPr lang="zh-CN" altLang="en-US" dirty="0"/>
          </a:p>
        </p:txBody>
      </p:sp>
      <p:sp>
        <p:nvSpPr>
          <p:cNvPr id="3" name="内容占位符 2"/>
          <p:cNvSpPr>
            <a:spLocks noGrp="1"/>
          </p:cNvSpPr>
          <p:nvPr>
            <p:ph idx="1"/>
          </p:nvPr>
        </p:nvSpPr>
        <p:spPr/>
        <p:txBody>
          <a:bodyPr/>
          <a:lstStyle/>
          <a:p>
            <a:r>
              <a:rPr lang="zh-CN" altLang="en-US" dirty="0" smtClean="0"/>
              <a:t>这样需要给每一个文本框都添加事件，有没有更简便的方法？</a:t>
            </a:r>
            <a:endParaRPr lang="zh-CN" altLang="en-US" dirty="0"/>
          </a:p>
        </p:txBody>
      </p:sp>
      <p:sp>
        <p:nvSpPr>
          <p:cNvPr id="4" name="圆角矩形 3"/>
          <p:cNvSpPr/>
          <p:nvPr/>
        </p:nvSpPr>
        <p:spPr>
          <a:xfrm>
            <a:off x="2071670" y="2928934"/>
            <a:ext cx="5357850" cy="1071570"/>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5" name="TextBox 4"/>
          <p:cNvSpPr txBox="1"/>
          <p:nvPr/>
        </p:nvSpPr>
        <p:spPr>
          <a:xfrm>
            <a:off x="2786050" y="3286124"/>
            <a:ext cx="5357850" cy="369332"/>
          </a:xfrm>
          <a:prstGeom prst="rect">
            <a:avLst/>
          </a:prstGeom>
          <a:noFill/>
        </p:spPr>
        <p:txBody>
          <a:bodyPr wrap="square" rtlCol="0">
            <a:spAutoFit/>
          </a:bodyPr>
          <a:lstStyle/>
          <a:p>
            <a:r>
              <a:rPr lang="zh-CN" altLang="en-US" dirty="0" smtClean="0"/>
              <a:t>在</a:t>
            </a:r>
            <a:r>
              <a:rPr lang="en-US" altLang="zh-CN" dirty="0" smtClean="0"/>
              <a:t>document</a:t>
            </a:r>
            <a:r>
              <a:rPr lang="zh-CN" altLang="en-US" dirty="0" smtClean="0"/>
              <a:t>中添加</a:t>
            </a:r>
            <a:r>
              <a:rPr lang="en-US" altLang="zh-CN" dirty="0" err="1" smtClean="0"/>
              <a:t>onkeydown</a:t>
            </a:r>
            <a:r>
              <a:rPr lang="zh-CN" altLang="en-US" dirty="0" smtClean="0"/>
              <a:t>事件</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即时错误提示特效</a:t>
            </a:r>
            <a:endParaRPr lang="zh-CN" altLang="en-US" dirty="0"/>
          </a:p>
        </p:txBody>
      </p:sp>
      <p:sp>
        <p:nvSpPr>
          <p:cNvPr id="3" name="内容占位符 2"/>
          <p:cNvSpPr>
            <a:spLocks noGrp="1"/>
          </p:cNvSpPr>
          <p:nvPr>
            <p:ph idx="1"/>
          </p:nvPr>
        </p:nvSpPr>
        <p:spPr/>
        <p:txBody>
          <a:bodyPr/>
          <a:lstStyle/>
          <a:p>
            <a:r>
              <a:rPr lang="zh-CN" altLang="en-US" dirty="0" smtClean="0">
                <a:ea typeface="黑体" pitchFamily="2" charset="-122"/>
              </a:rPr>
              <a:t>如何制作即时提示错误的特效？</a:t>
            </a:r>
          </a:p>
          <a:p>
            <a:endParaRPr lang="zh-CN" altLang="en-US" dirty="0"/>
          </a:p>
        </p:txBody>
      </p:sp>
      <p:pic>
        <p:nvPicPr>
          <p:cNvPr id="4" name="Picture 13" descr="Snap1"/>
          <p:cNvPicPr>
            <a:picLocks noChangeAspect="1" noChangeArrowheads="1"/>
          </p:cNvPicPr>
          <p:nvPr/>
        </p:nvPicPr>
        <p:blipFill>
          <a:blip r:embed="rId2"/>
          <a:srcRect/>
          <a:stretch>
            <a:fillRect/>
          </a:stretch>
        </p:blipFill>
        <p:spPr bwMode="auto">
          <a:xfrm>
            <a:off x="814388" y="1946275"/>
            <a:ext cx="7545387" cy="4513263"/>
          </a:xfrm>
          <a:prstGeom prst="rect">
            <a:avLst/>
          </a:prstGeom>
          <a:noFill/>
          <a:ln w="12700">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即时错误提示特效</a:t>
            </a:r>
            <a:endParaRPr lang="zh-CN" altLang="en-US" dirty="0"/>
          </a:p>
        </p:txBody>
      </p:sp>
      <p:sp>
        <p:nvSpPr>
          <p:cNvPr id="3" name="内容占位符 2"/>
          <p:cNvSpPr>
            <a:spLocks noGrp="1"/>
          </p:cNvSpPr>
          <p:nvPr>
            <p:ph idx="1"/>
          </p:nvPr>
        </p:nvSpPr>
        <p:spPr/>
        <p:txBody>
          <a:bodyPr/>
          <a:lstStyle/>
          <a:p>
            <a:r>
              <a:rPr lang="zh-CN" altLang="en-US" dirty="0" smtClean="0">
                <a:ea typeface="黑体" pitchFamily="2" charset="-122"/>
              </a:rPr>
              <a:t>使用</a:t>
            </a:r>
            <a:r>
              <a:rPr lang="en-US" altLang="zh-CN" dirty="0" smtClean="0">
                <a:ea typeface="黑体" pitchFamily="2" charset="-122"/>
              </a:rPr>
              <a:t>DIV</a:t>
            </a:r>
            <a:r>
              <a:rPr lang="zh-CN" altLang="en-US" dirty="0" smtClean="0">
                <a:ea typeface="黑体" pitchFamily="2" charset="-122"/>
              </a:rPr>
              <a:t>层的内容动态改变</a:t>
            </a:r>
            <a:r>
              <a:rPr lang="zh-CN" altLang="en-US" sz="2800" dirty="0" smtClean="0">
                <a:ea typeface="黑体" pitchFamily="2" charset="-122"/>
              </a:rPr>
              <a:t> </a:t>
            </a:r>
          </a:p>
          <a:p>
            <a:endParaRPr lang="zh-CN" altLang="en-US" dirty="0"/>
          </a:p>
        </p:txBody>
      </p:sp>
      <p:pic>
        <p:nvPicPr>
          <p:cNvPr id="4" name="Picture 9"/>
          <p:cNvPicPr>
            <a:picLocks noChangeAspect="1" noChangeArrowheads="1"/>
          </p:cNvPicPr>
          <p:nvPr/>
        </p:nvPicPr>
        <p:blipFill>
          <a:blip r:embed="rId2"/>
          <a:srcRect/>
          <a:stretch>
            <a:fillRect/>
          </a:stretch>
        </p:blipFill>
        <p:spPr bwMode="auto">
          <a:xfrm>
            <a:off x="468313" y="2220913"/>
            <a:ext cx="8388350" cy="3440112"/>
          </a:xfrm>
          <a:prstGeom prst="rect">
            <a:avLst/>
          </a:prstGeom>
          <a:noFill/>
          <a:ln w="12700" algn="ctr">
            <a:solidFill>
              <a:schemeClr val="tx1"/>
            </a:solidFill>
            <a:miter lim="800000"/>
            <a:headEnd/>
            <a:tailEnd/>
          </a:ln>
          <a:effectLst/>
        </p:spPr>
      </p:pic>
      <p:sp>
        <p:nvSpPr>
          <p:cNvPr id="5" name="AutoShape 8"/>
          <p:cNvSpPr>
            <a:spLocks noChangeArrowheads="1"/>
          </p:cNvSpPr>
          <p:nvPr/>
        </p:nvSpPr>
        <p:spPr bwMode="auto">
          <a:xfrm>
            <a:off x="5508625" y="2151063"/>
            <a:ext cx="3024188" cy="990600"/>
          </a:xfrm>
          <a:prstGeom prst="wedgeRoundRectCallout">
            <a:avLst>
              <a:gd name="adj1" fmla="val -54356"/>
              <a:gd name="adj2" fmla="val 94458"/>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在每个输入框后添加一个</a:t>
            </a:r>
            <a:r>
              <a:rPr lang="en-US" altLang="zh-CN" b="1">
                <a:ea typeface="黑体" pitchFamily="2" charset="-122"/>
              </a:rPr>
              <a:t>DIV</a:t>
            </a:r>
            <a:r>
              <a:rPr lang="zh-CN" altLang="en-US" b="1">
                <a:ea typeface="黑体" pitchFamily="2" charset="-122"/>
              </a:rPr>
              <a:t>层</a:t>
            </a:r>
            <a:r>
              <a:rPr lang="en-US" altLang="zh-CN" b="1">
                <a:ea typeface="黑体" pitchFamily="2" charset="-122"/>
              </a:rPr>
              <a:t>, </a:t>
            </a:r>
            <a:r>
              <a:rPr lang="zh-CN" altLang="en-US" b="1">
                <a:ea typeface="黑体" pitchFamily="2" charset="-122"/>
              </a:rPr>
              <a:t>根据用户的输入</a:t>
            </a:r>
            <a:r>
              <a:rPr lang="en-US" altLang="zh-CN" b="1">
                <a:ea typeface="黑体" pitchFamily="2" charset="-122"/>
              </a:rPr>
              <a:t>, </a:t>
            </a:r>
            <a:r>
              <a:rPr lang="zh-CN" altLang="en-US" b="1">
                <a:ea typeface="黑体" pitchFamily="2" charset="-122"/>
              </a:rPr>
              <a:t>动态显示错误信息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12"/>
          <p:cNvPicPr>
            <a:picLocks noChangeAspect="1" noChangeArrowheads="1"/>
          </p:cNvPicPr>
          <p:nvPr/>
        </p:nvPicPr>
        <p:blipFill>
          <a:blip r:embed="rId2"/>
          <a:srcRect/>
          <a:stretch>
            <a:fillRect/>
          </a:stretch>
        </p:blipFill>
        <p:spPr bwMode="auto">
          <a:xfrm>
            <a:off x="1966913" y="2103438"/>
            <a:ext cx="5162550" cy="4019550"/>
          </a:xfrm>
          <a:prstGeom prst="rect">
            <a:avLst/>
          </a:prstGeom>
          <a:noFill/>
          <a:ln w="12700" algn="ctr">
            <a:noFill/>
            <a:miter lim="800000"/>
            <a:headEnd/>
            <a:tailEnd/>
          </a:ln>
          <a:effectLst/>
        </p:spPr>
      </p:pic>
      <p:sp>
        <p:nvSpPr>
          <p:cNvPr id="5" name="AutoShape 11"/>
          <p:cNvSpPr>
            <a:spLocks noChangeArrowheads="1"/>
          </p:cNvSpPr>
          <p:nvPr/>
        </p:nvSpPr>
        <p:spPr bwMode="auto">
          <a:xfrm>
            <a:off x="4516438" y="3357563"/>
            <a:ext cx="1835150" cy="990600"/>
          </a:xfrm>
          <a:prstGeom prst="wedgeRoundRectCallout">
            <a:avLst>
              <a:gd name="adj1" fmla="val -37630"/>
              <a:gd name="adj2" fmla="val 97597"/>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用户单击时</a:t>
            </a:r>
            <a:r>
              <a:rPr lang="en-US" altLang="zh-CN" b="1">
                <a:ea typeface="黑体" pitchFamily="2" charset="-122"/>
              </a:rPr>
              <a:t>,</a:t>
            </a:r>
            <a:r>
              <a:rPr lang="zh-CN" altLang="en-US" b="1">
                <a:ea typeface="黑体" pitchFamily="2" charset="-122"/>
              </a:rPr>
              <a:t>邮箱的提示信息自动清除</a:t>
            </a:r>
          </a:p>
        </p:txBody>
      </p:sp>
      <p:pic>
        <p:nvPicPr>
          <p:cNvPr id="6" name="Picture 13" descr="Snap1"/>
          <p:cNvPicPr>
            <a:picLocks noChangeAspect="1" noChangeArrowheads="1"/>
          </p:cNvPicPr>
          <p:nvPr/>
        </p:nvPicPr>
        <p:blipFill>
          <a:blip r:embed="rId3"/>
          <a:srcRect/>
          <a:stretch>
            <a:fillRect/>
          </a:stretch>
        </p:blipFill>
        <p:spPr bwMode="auto">
          <a:xfrm>
            <a:off x="1908175" y="2060575"/>
            <a:ext cx="5199063" cy="3990975"/>
          </a:xfrm>
          <a:prstGeom prst="rect">
            <a:avLst/>
          </a:prstGeom>
          <a:noFill/>
        </p:spPr>
      </p:pic>
      <p:sp>
        <p:nvSpPr>
          <p:cNvPr id="7" name="AutoShape 14"/>
          <p:cNvSpPr>
            <a:spLocks noChangeArrowheads="1"/>
          </p:cNvSpPr>
          <p:nvPr/>
        </p:nvSpPr>
        <p:spPr bwMode="auto">
          <a:xfrm>
            <a:off x="2482850" y="3597275"/>
            <a:ext cx="1619250" cy="693738"/>
          </a:xfrm>
          <a:prstGeom prst="wedgeRoundRectCallout">
            <a:avLst>
              <a:gd name="adj1" fmla="val 50194"/>
              <a:gd name="adj2" fmla="val 12894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提示电子邮件格式不对</a:t>
            </a:r>
          </a:p>
        </p:txBody>
      </p:sp>
      <p:pic>
        <p:nvPicPr>
          <p:cNvPr id="8" name="Picture 16"/>
          <p:cNvPicPr>
            <a:picLocks noChangeAspect="1" noChangeArrowheads="1"/>
          </p:cNvPicPr>
          <p:nvPr/>
        </p:nvPicPr>
        <p:blipFill>
          <a:blip r:embed="rId4"/>
          <a:srcRect/>
          <a:stretch>
            <a:fillRect/>
          </a:stretch>
        </p:blipFill>
        <p:spPr bwMode="auto">
          <a:xfrm>
            <a:off x="1908175" y="2060575"/>
            <a:ext cx="5256213" cy="4092575"/>
          </a:xfrm>
          <a:prstGeom prst="rect">
            <a:avLst/>
          </a:prstGeom>
          <a:noFill/>
          <a:ln w="12700" algn="ctr">
            <a:noFill/>
            <a:miter lim="800000"/>
            <a:headEnd/>
            <a:tailEnd/>
          </a:ln>
          <a:effectLst/>
        </p:spPr>
      </p:pic>
      <p:sp>
        <p:nvSpPr>
          <p:cNvPr id="9" name="AutoShape 15"/>
          <p:cNvSpPr>
            <a:spLocks noChangeArrowheads="1"/>
          </p:cNvSpPr>
          <p:nvPr/>
        </p:nvSpPr>
        <p:spPr bwMode="auto">
          <a:xfrm>
            <a:off x="3851275" y="3573463"/>
            <a:ext cx="1619250" cy="990600"/>
          </a:xfrm>
          <a:prstGeom prst="wedgeRoundRectCallout">
            <a:avLst>
              <a:gd name="adj1" fmla="val -45981"/>
              <a:gd name="adj2" fmla="val 7531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输入的信息自动被选中并高亮显示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heckerboard(across)">
                                      <p:cBhvr>
                                        <p:cTn id="25" dur="500"/>
                                        <p:tgtEl>
                                          <p:spTgt spid="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表单验证特效</a:t>
            </a:r>
            <a:endParaRPr lang="zh-CN" altLang="en-US" dirty="0"/>
          </a:p>
        </p:txBody>
      </p:sp>
      <p:sp>
        <p:nvSpPr>
          <p:cNvPr id="3" name="内容占位符 2"/>
          <p:cNvSpPr>
            <a:spLocks noGrp="1"/>
          </p:cNvSpPr>
          <p:nvPr>
            <p:ph idx="1"/>
          </p:nvPr>
        </p:nvSpPr>
        <p:spPr/>
        <p:txBody>
          <a:bodyPr/>
          <a:lstStyle/>
          <a:p>
            <a:r>
              <a:rPr lang="zh-CN" altLang="en-US" dirty="0" smtClean="0"/>
              <a:t>实现刚才的效果需要使用文本框的相关方法</a:t>
            </a:r>
            <a:endParaRPr lang="en-US" altLang="zh-CN" dirty="0" smtClean="0"/>
          </a:p>
          <a:p>
            <a:endParaRPr lang="en-US" altLang="zh-CN" dirty="0" smtClean="0"/>
          </a:p>
          <a:p>
            <a:r>
              <a:rPr lang="zh-CN" altLang="en-US" dirty="0" smtClean="0"/>
              <a:t>文本框的常用属性，方法和事件</a:t>
            </a:r>
            <a:endParaRPr lang="zh-CN" altLang="en-US" dirty="0"/>
          </a:p>
        </p:txBody>
      </p:sp>
      <p:graphicFrame>
        <p:nvGraphicFramePr>
          <p:cNvPr id="4" name="表格 3"/>
          <p:cNvGraphicFramePr>
            <a:graphicFrameLocks noGrp="1"/>
          </p:cNvGraphicFramePr>
          <p:nvPr/>
        </p:nvGraphicFramePr>
        <p:xfrm>
          <a:off x="1428728" y="3143248"/>
          <a:ext cx="6096000" cy="2595880"/>
        </p:xfrm>
        <a:graphic>
          <a:graphicData uri="http://schemas.openxmlformats.org/drawingml/2006/table">
            <a:tbl>
              <a:tblPr firstRow="1" bandRow="1">
                <a:tableStyleId>{5C22544A-7EE6-4342-B048-85BDC9FD1C3A}</a:tableStyleId>
              </a:tblPr>
              <a:tblGrid>
                <a:gridCol w="1285884"/>
                <a:gridCol w="2000264"/>
                <a:gridCol w="2809852"/>
              </a:tblGrid>
              <a:tr h="370840">
                <a:tc>
                  <a:txBody>
                    <a:bodyPr/>
                    <a:lstStyle/>
                    <a:p>
                      <a:endParaRPr lang="zh-CN" altLang="en-US" dirty="0"/>
                    </a:p>
                  </a:txBody>
                  <a:tcPr/>
                </a:tc>
                <a:tc>
                  <a:txBody>
                    <a:bodyPr/>
                    <a:lstStyle/>
                    <a:p>
                      <a:r>
                        <a:rPr lang="zh-CN" altLang="en-US" dirty="0" smtClean="0"/>
                        <a:t>名称</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zh-CN" altLang="en-US" dirty="0" smtClean="0"/>
                        <a:t>属性</a:t>
                      </a:r>
                      <a:endParaRPr lang="zh-CN" altLang="en-US" dirty="0"/>
                    </a:p>
                  </a:txBody>
                  <a:tcPr/>
                </a:tc>
                <a:tc>
                  <a:txBody>
                    <a:bodyPr/>
                    <a:lstStyle/>
                    <a:p>
                      <a:r>
                        <a:rPr lang="en-US" altLang="zh-CN" dirty="0" smtClean="0"/>
                        <a:t>value</a:t>
                      </a:r>
                      <a:endParaRPr lang="zh-CN" altLang="en-US" dirty="0"/>
                    </a:p>
                  </a:txBody>
                  <a:tcPr/>
                </a:tc>
                <a:tc>
                  <a:txBody>
                    <a:bodyPr/>
                    <a:lstStyle/>
                    <a:p>
                      <a:r>
                        <a:rPr lang="zh-CN" altLang="en-US" dirty="0" smtClean="0"/>
                        <a:t>文本框的值</a:t>
                      </a:r>
                      <a:endParaRPr lang="zh-CN" altLang="en-US" dirty="0"/>
                    </a:p>
                  </a:txBody>
                  <a:tcPr/>
                </a:tc>
              </a:tr>
              <a:tr h="370840">
                <a:tc>
                  <a:txBody>
                    <a:bodyPr/>
                    <a:lstStyle/>
                    <a:p>
                      <a:r>
                        <a:rPr lang="zh-CN" altLang="en-US" dirty="0" smtClean="0"/>
                        <a:t>方法</a:t>
                      </a:r>
                      <a:endParaRPr lang="zh-CN" altLang="en-US" dirty="0"/>
                    </a:p>
                  </a:txBody>
                  <a:tcPr/>
                </a:tc>
                <a:tc>
                  <a:txBody>
                    <a:bodyPr/>
                    <a:lstStyle/>
                    <a:p>
                      <a:r>
                        <a:rPr lang="en-US" altLang="zh-CN" dirty="0" smtClean="0"/>
                        <a:t>focus</a:t>
                      </a:r>
                      <a:endParaRPr lang="zh-CN" altLang="en-US" dirty="0"/>
                    </a:p>
                  </a:txBody>
                  <a:tcPr/>
                </a:tc>
                <a:tc>
                  <a:txBody>
                    <a:bodyPr/>
                    <a:lstStyle/>
                    <a:p>
                      <a:r>
                        <a:rPr lang="zh-CN" altLang="en-US" dirty="0" smtClean="0"/>
                        <a:t>获取焦点</a:t>
                      </a:r>
                      <a:endParaRPr lang="zh-CN" altLang="en-US" dirty="0"/>
                    </a:p>
                  </a:txBody>
                  <a:tcPr/>
                </a:tc>
              </a:tr>
              <a:tr h="370840">
                <a:tc>
                  <a:txBody>
                    <a:bodyPr/>
                    <a:lstStyle/>
                    <a:p>
                      <a:endParaRPr lang="zh-CN" altLang="en-US"/>
                    </a:p>
                  </a:txBody>
                  <a:tcPr/>
                </a:tc>
                <a:tc>
                  <a:txBody>
                    <a:bodyPr/>
                    <a:lstStyle/>
                    <a:p>
                      <a:r>
                        <a:rPr lang="en-US" altLang="zh-CN" dirty="0" smtClean="0"/>
                        <a:t>select</a:t>
                      </a:r>
                      <a:endParaRPr lang="zh-CN" altLang="en-US" dirty="0"/>
                    </a:p>
                  </a:txBody>
                  <a:tcPr/>
                </a:tc>
                <a:tc>
                  <a:txBody>
                    <a:bodyPr/>
                    <a:lstStyle/>
                    <a:p>
                      <a:r>
                        <a:rPr lang="zh-CN" altLang="en-US" dirty="0" smtClean="0"/>
                        <a:t>全选内容</a:t>
                      </a:r>
                      <a:endParaRPr lang="zh-CN" altLang="en-US" dirty="0"/>
                    </a:p>
                  </a:txBody>
                  <a:tcPr/>
                </a:tc>
              </a:tr>
              <a:tr h="370840">
                <a:tc>
                  <a:txBody>
                    <a:bodyPr/>
                    <a:lstStyle/>
                    <a:p>
                      <a:r>
                        <a:rPr lang="zh-CN" altLang="en-US" dirty="0" smtClean="0"/>
                        <a:t>事件</a:t>
                      </a:r>
                      <a:endParaRPr lang="zh-CN" altLang="en-US" dirty="0"/>
                    </a:p>
                  </a:txBody>
                  <a:tcPr/>
                </a:tc>
                <a:tc>
                  <a:txBody>
                    <a:bodyPr/>
                    <a:lstStyle/>
                    <a:p>
                      <a:r>
                        <a:rPr lang="en-US" altLang="zh-CN" dirty="0" err="1" smtClean="0"/>
                        <a:t>onfocus</a:t>
                      </a:r>
                      <a:endParaRPr lang="zh-CN" altLang="en-US" dirty="0"/>
                    </a:p>
                  </a:txBody>
                  <a:tcPr/>
                </a:tc>
                <a:tc>
                  <a:txBody>
                    <a:bodyPr/>
                    <a:lstStyle/>
                    <a:p>
                      <a:r>
                        <a:rPr lang="zh-CN" altLang="en-US" dirty="0" smtClean="0"/>
                        <a:t>光标进入事件</a:t>
                      </a:r>
                      <a:endParaRPr lang="zh-CN" altLang="en-US" dirty="0"/>
                    </a:p>
                  </a:txBody>
                  <a:tcPr/>
                </a:tc>
              </a:tr>
              <a:tr h="370840">
                <a:tc>
                  <a:txBody>
                    <a:bodyPr/>
                    <a:lstStyle/>
                    <a:p>
                      <a:endParaRPr lang="zh-CN" altLang="en-US"/>
                    </a:p>
                  </a:txBody>
                  <a:tcPr/>
                </a:tc>
                <a:tc>
                  <a:txBody>
                    <a:bodyPr/>
                    <a:lstStyle/>
                    <a:p>
                      <a:r>
                        <a:rPr lang="en-US" altLang="zh-CN" dirty="0" err="1" smtClean="0"/>
                        <a:t>onblur</a:t>
                      </a:r>
                      <a:endParaRPr lang="zh-CN" altLang="en-US" dirty="0"/>
                    </a:p>
                  </a:txBody>
                  <a:tcPr/>
                </a:tc>
                <a:tc>
                  <a:txBody>
                    <a:bodyPr/>
                    <a:lstStyle/>
                    <a:p>
                      <a:r>
                        <a:rPr lang="zh-CN" altLang="en-US" dirty="0" smtClean="0"/>
                        <a:t>失去光标事件</a:t>
                      </a:r>
                      <a:endParaRPr lang="zh-CN" altLang="en-US" dirty="0"/>
                    </a:p>
                  </a:txBody>
                  <a:tcPr/>
                </a:tc>
              </a:tr>
              <a:tr h="370840">
                <a:tc>
                  <a:txBody>
                    <a:bodyPr/>
                    <a:lstStyle/>
                    <a:p>
                      <a:endParaRPr lang="zh-CN" altLang="en-US"/>
                    </a:p>
                  </a:txBody>
                  <a:tcPr/>
                </a:tc>
                <a:tc>
                  <a:txBody>
                    <a:bodyPr/>
                    <a:lstStyle/>
                    <a:p>
                      <a:r>
                        <a:rPr lang="en-US" altLang="zh-CN" dirty="0" err="1" smtClean="0"/>
                        <a:t>onkeypress</a:t>
                      </a:r>
                      <a:endParaRPr lang="zh-CN" altLang="en-US" dirty="0"/>
                    </a:p>
                  </a:txBody>
                  <a:tcPr/>
                </a:tc>
                <a:tc>
                  <a:txBody>
                    <a:bodyPr/>
                    <a:lstStyle/>
                    <a:p>
                      <a:r>
                        <a:rPr lang="zh-CN" altLang="en-US" dirty="0" smtClean="0"/>
                        <a:t>按键事件</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思考，如下验证如何实现</a:t>
            </a:r>
            <a:endParaRPr lang="en-US" altLang="zh-CN" dirty="0" smtClean="0"/>
          </a:p>
          <a:p>
            <a:endParaRPr lang="zh-CN" altLang="en-US" dirty="0"/>
          </a:p>
        </p:txBody>
      </p:sp>
      <p:pic>
        <p:nvPicPr>
          <p:cNvPr id="4" name="Picture 12"/>
          <p:cNvPicPr>
            <a:picLocks noChangeAspect="1" noChangeArrowheads="1"/>
          </p:cNvPicPr>
          <p:nvPr/>
        </p:nvPicPr>
        <p:blipFill>
          <a:blip r:embed="rId2"/>
          <a:srcRect/>
          <a:stretch>
            <a:fillRect/>
          </a:stretch>
        </p:blipFill>
        <p:spPr bwMode="auto">
          <a:xfrm>
            <a:off x="1285852" y="2071678"/>
            <a:ext cx="6486525" cy="4572000"/>
          </a:xfrm>
          <a:prstGeom prst="rect">
            <a:avLst/>
          </a:prstGeom>
          <a:noFill/>
          <a:ln w="12700" algn="ctr">
            <a:noFill/>
            <a:miter lim="800000"/>
            <a:headEnd/>
            <a:tailEnd/>
          </a:ln>
          <a:effectLst/>
        </p:spPr>
      </p:pic>
      <p:grpSp>
        <p:nvGrpSpPr>
          <p:cNvPr id="5" name="Group 24"/>
          <p:cNvGrpSpPr>
            <a:grpSpLocks/>
          </p:cNvGrpSpPr>
          <p:nvPr/>
        </p:nvGrpSpPr>
        <p:grpSpPr bwMode="auto">
          <a:xfrm>
            <a:off x="5391127" y="3225791"/>
            <a:ext cx="2232025" cy="1860550"/>
            <a:chOff x="3470" y="2167"/>
            <a:chExt cx="1406" cy="1172"/>
          </a:xfrm>
        </p:grpSpPr>
        <p:sp>
          <p:nvSpPr>
            <p:cNvPr id="6" name="AutoShape 17"/>
            <p:cNvSpPr>
              <a:spLocks noChangeArrowheads="1"/>
            </p:cNvSpPr>
            <p:nvPr/>
          </p:nvSpPr>
          <p:spPr bwMode="auto">
            <a:xfrm>
              <a:off x="3641" y="2167"/>
              <a:ext cx="1235" cy="44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密码和再次输入的密码必须相同</a:t>
              </a:r>
            </a:p>
          </p:txBody>
        </p:sp>
        <p:sp>
          <p:nvSpPr>
            <p:cNvPr id="7" name="Line 18"/>
            <p:cNvSpPr>
              <a:spLocks noChangeShapeType="1"/>
            </p:cNvSpPr>
            <p:nvPr/>
          </p:nvSpPr>
          <p:spPr bwMode="auto">
            <a:xfrm flipH="1">
              <a:off x="3470" y="2614"/>
              <a:ext cx="635" cy="499"/>
            </a:xfrm>
            <a:prstGeom prst="line">
              <a:avLst/>
            </a:prstGeom>
            <a:noFill/>
            <a:ln w="25400">
              <a:solidFill>
                <a:srgbClr val="CE3030"/>
              </a:solidFill>
              <a:round/>
              <a:headEnd/>
              <a:tailEnd type="triangle" w="med" len="med"/>
            </a:ln>
            <a:effectLst/>
          </p:spPr>
          <p:txBody>
            <a:bodyPr/>
            <a:lstStyle/>
            <a:p>
              <a:endParaRPr lang="zh-CN" altLang="en-US"/>
            </a:p>
          </p:txBody>
        </p:sp>
        <p:sp>
          <p:nvSpPr>
            <p:cNvPr id="8" name="Line 19"/>
            <p:cNvSpPr>
              <a:spLocks noChangeShapeType="1"/>
            </p:cNvSpPr>
            <p:nvPr/>
          </p:nvSpPr>
          <p:spPr bwMode="auto">
            <a:xfrm flipH="1">
              <a:off x="3515" y="2614"/>
              <a:ext cx="590" cy="725"/>
            </a:xfrm>
            <a:prstGeom prst="line">
              <a:avLst/>
            </a:prstGeom>
            <a:noFill/>
            <a:ln w="25400">
              <a:solidFill>
                <a:srgbClr val="CE3030"/>
              </a:solidFill>
              <a:round/>
              <a:headEnd/>
              <a:tailEnd type="triangle" w="med" len="med"/>
            </a:ln>
            <a:effectLst/>
          </p:spPr>
          <p:txBody>
            <a:bodyPr/>
            <a:lstStyle/>
            <a:p>
              <a:endParaRPr lang="zh-CN" altLang="en-US"/>
            </a:p>
          </p:txBody>
        </p:sp>
      </p:grpSp>
      <p:sp>
        <p:nvSpPr>
          <p:cNvPr id="9" name="AutoShape 21"/>
          <p:cNvSpPr>
            <a:spLocks noChangeArrowheads="1"/>
          </p:cNvSpPr>
          <p:nvPr/>
        </p:nvSpPr>
        <p:spPr bwMode="auto">
          <a:xfrm>
            <a:off x="2509815" y="4367203"/>
            <a:ext cx="1225550" cy="693738"/>
          </a:xfrm>
          <a:prstGeom prst="wedgeRoundRectCallout">
            <a:avLst>
              <a:gd name="adj1" fmla="val 72019"/>
              <a:gd name="adj2" fmla="val 93250"/>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年份必须是</a:t>
            </a:r>
            <a:r>
              <a:rPr lang="en-US" altLang="zh-CN" b="1">
                <a:ea typeface="黑体" pitchFamily="2" charset="-122"/>
              </a:rPr>
              <a:t>20</a:t>
            </a:r>
            <a:r>
              <a:rPr lang="zh-CN" altLang="en-US" b="1">
                <a:ea typeface="黑体" pitchFamily="2" charset="-122"/>
              </a:rPr>
              <a:t>打头</a:t>
            </a:r>
          </a:p>
        </p:txBody>
      </p:sp>
      <p:sp>
        <p:nvSpPr>
          <p:cNvPr id="10" name="AutoShape 22"/>
          <p:cNvSpPr>
            <a:spLocks noChangeArrowheads="1"/>
          </p:cNvSpPr>
          <p:nvPr/>
        </p:nvSpPr>
        <p:spPr bwMode="auto">
          <a:xfrm>
            <a:off x="6686527" y="5613391"/>
            <a:ext cx="1512888" cy="693737"/>
          </a:xfrm>
          <a:prstGeom prst="wedgeRoundRectCallout">
            <a:avLst>
              <a:gd name="adj1" fmla="val -87356"/>
              <a:gd name="adj2" fmla="val -71741"/>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日期必须在</a:t>
            </a:r>
            <a:r>
              <a:rPr lang="en-US" altLang="zh-CN" b="1">
                <a:ea typeface="黑体" pitchFamily="2" charset="-122"/>
              </a:rPr>
              <a:t>1</a:t>
            </a:r>
            <a:r>
              <a:rPr lang="zh-CN" altLang="en-US" b="1">
                <a:ea typeface="黑体" pitchFamily="2" charset="-122"/>
              </a:rPr>
              <a:t>到</a:t>
            </a:r>
            <a:r>
              <a:rPr lang="en-US" altLang="zh-CN" b="1">
                <a:ea typeface="黑体" pitchFamily="2" charset="-122"/>
              </a:rPr>
              <a:t>31</a:t>
            </a:r>
            <a:r>
              <a:rPr lang="zh-CN" altLang="en-US" b="1">
                <a:ea typeface="黑体" pitchFamily="2" charset="-122"/>
              </a:rPr>
              <a:t>之间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zh-CN" altLang="en-US" dirty="0" smtClean="0"/>
              <a:t>熟练掌握</a:t>
            </a:r>
            <a:r>
              <a:rPr lang="en-US" altLang="zh-CN" dirty="0" smtClean="0"/>
              <a:t>string</a:t>
            </a:r>
            <a:r>
              <a:rPr lang="zh-CN" altLang="en-US" dirty="0" smtClean="0"/>
              <a:t>的相关方法</a:t>
            </a:r>
            <a:endParaRPr lang="en-US" altLang="zh-CN" dirty="0" smtClean="0"/>
          </a:p>
          <a:p>
            <a:r>
              <a:rPr lang="zh-CN" altLang="en-US" dirty="0" smtClean="0"/>
              <a:t>熟练掌握表单事件和脚本实现表单验证</a:t>
            </a:r>
            <a:endParaRPr lang="en-US" altLang="zh-CN" dirty="0" smtClean="0"/>
          </a:p>
          <a:p>
            <a:r>
              <a:rPr lang="zh-CN" altLang="en-US" dirty="0" smtClean="0"/>
              <a:t>数量掌握正则表达式的使用</a:t>
            </a:r>
            <a:endParaRPr lang="en-US" altLang="zh-CN" dirty="0" smtClean="0"/>
          </a:p>
          <a:p>
            <a:r>
              <a:rPr lang="zh-CN" altLang="en-US" dirty="0" smtClean="0"/>
              <a:t>验证的相关特效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Object 39"/>
          <p:cNvGraphicFramePr>
            <a:graphicFrameLocks noChangeAspect="1"/>
          </p:cNvGraphicFramePr>
          <p:nvPr/>
        </p:nvGraphicFramePr>
        <p:xfrm>
          <a:off x="7143768" y="3000372"/>
          <a:ext cx="1216025" cy="1947863"/>
        </p:xfrm>
        <a:graphic>
          <a:graphicData uri="http://schemas.openxmlformats.org/presentationml/2006/ole">
            <p:oleObj spid="_x0000_s1026" name="Image" r:id="rId3" imgW="1225091" imgH="1962750" progId="">
              <p:embed/>
            </p:oleObj>
          </a:graphicData>
        </a:graphic>
      </p:graphicFrame>
      <p:sp>
        <p:nvSpPr>
          <p:cNvPr id="5" name="Text Box 40"/>
          <p:cNvSpPr txBox="1">
            <a:spLocks noChangeArrowheads="1"/>
          </p:cNvSpPr>
          <p:nvPr/>
        </p:nvSpPr>
        <p:spPr bwMode="auto">
          <a:xfrm>
            <a:off x="6784993" y="4945060"/>
            <a:ext cx="1728788" cy="366712"/>
          </a:xfrm>
          <a:prstGeom prst="rect">
            <a:avLst/>
          </a:prstGeom>
          <a:noFill/>
          <a:ln w="9525" algn="ctr">
            <a:noFill/>
            <a:miter lim="800000"/>
            <a:headEnd/>
            <a:tailEnd/>
          </a:ln>
          <a:effectLst/>
        </p:spPr>
        <p:txBody>
          <a:bodyPr>
            <a:spAutoFit/>
          </a:bodyPr>
          <a:lstStyle/>
          <a:p>
            <a:pPr algn="ctr"/>
            <a:r>
              <a:rPr lang="zh-CN" altLang="en-US">
                <a:ea typeface="黑体" pitchFamily="2" charset="-122"/>
              </a:rPr>
              <a:t>服务器</a:t>
            </a:r>
          </a:p>
        </p:txBody>
      </p:sp>
      <p:sp>
        <p:nvSpPr>
          <p:cNvPr id="6" name="Rectangle 41"/>
          <p:cNvSpPr>
            <a:spLocks noChangeArrowheads="1"/>
          </p:cNvSpPr>
          <p:nvPr/>
        </p:nvSpPr>
        <p:spPr bwMode="auto">
          <a:xfrm>
            <a:off x="2984518" y="2779710"/>
            <a:ext cx="504825" cy="144462"/>
          </a:xfrm>
          <a:prstGeom prst="rect">
            <a:avLst/>
          </a:prstGeom>
          <a:noFill/>
          <a:ln w="9525" algn="ctr">
            <a:noFill/>
            <a:miter lim="800000"/>
            <a:headEnd/>
            <a:tailEnd/>
          </a:ln>
          <a:effectLst/>
        </p:spPr>
        <p:txBody>
          <a:bodyPr wrap="none" anchor="ctr"/>
          <a:lstStyle/>
          <a:p>
            <a:pPr algn="ctr"/>
            <a:r>
              <a:rPr lang="en-US" altLang="zh-CN" b="1">
                <a:solidFill>
                  <a:schemeClr val="bg1"/>
                </a:solidFill>
              </a:rPr>
              <a:t>IE</a:t>
            </a:r>
          </a:p>
        </p:txBody>
      </p:sp>
      <p:grpSp>
        <p:nvGrpSpPr>
          <p:cNvPr id="7" name="Group 66"/>
          <p:cNvGrpSpPr>
            <a:grpSpLocks/>
          </p:cNvGrpSpPr>
          <p:nvPr/>
        </p:nvGrpSpPr>
        <p:grpSpPr bwMode="auto">
          <a:xfrm>
            <a:off x="950931" y="1589085"/>
            <a:ext cx="2881312" cy="1295400"/>
            <a:chOff x="657" y="482"/>
            <a:chExt cx="1915" cy="1008"/>
          </a:xfrm>
        </p:grpSpPr>
        <p:grpSp>
          <p:nvGrpSpPr>
            <p:cNvPr id="8" name="Group 65"/>
            <p:cNvGrpSpPr>
              <a:grpSpLocks/>
            </p:cNvGrpSpPr>
            <p:nvPr/>
          </p:nvGrpSpPr>
          <p:grpSpPr bwMode="auto">
            <a:xfrm>
              <a:off x="1156" y="482"/>
              <a:ext cx="1416" cy="1008"/>
              <a:chOff x="1156" y="482"/>
              <a:chExt cx="1416" cy="1008"/>
            </a:xfrm>
          </p:grpSpPr>
          <p:graphicFrame>
            <p:nvGraphicFramePr>
              <p:cNvPr id="11" name="Object 62"/>
              <p:cNvGraphicFramePr>
                <a:graphicFrameLocks noChangeAspect="1"/>
              </p:cNvGraphicFramePr>
              <p:nvPr/>
            </p:nvGraphicFramePr>
            <p:xfrm>
              <a:off x="1156" y="482"/>
              <a:ext cx="1416" cy="1008"/>
            </p:xfrm>
            <a:graphic>
              <a:graphicData uri="http://schemas.openxmlformats.org/presentationml/2006/ole">
                <p:oleObj spid="_x0000_s1027" name="Image" r:id="rId4" imgW="2247619" imgH="1600000" progId="">
                  <p:embed/>
                </p:oleObj>
              </a:graphicData>
            </a:graphic>
          </p:graphicFrame>
          <p:pic>
            <p:nvPicPr>
              <p:cNvPr id="12" name="Picture 64" descr="Snap1"/>
              <p:cNvPicPr>
                <a:picLocks noChangeAspect="1" noChangeArrowheads="1"/>
              </p:cNvPicPr>
              <p:nvPr/>
            </p:nvPicPr>
            <p:blipFill>
              <a:blip r:embed="rId5"/>
              <a:srcRect/>
              <a:stretch>
                <a:fillRect/>
              </a:stretch>
            </p:blipFill>
            <p:spPr bwMode="auto">
              <a:xfrm rot="483367">
                <a:off x="1703" y="607"/>
                <a:ext cx="765" cy="464"/>
              </a:xfrm>
              <a:prstGeom prst="rect">
                <a:avLst/>
              </a:prstGeom>
              <a:noFill/>
            </p:spPr>
          </p:pic>
        </p:grpSp>
        <p:sp>
          <p:nvSpPr>
            <p:cNvPr id="9" name="Text Box 58"/>
            <p:cNvSpPr txBox="1">
              <a:spLocks noChangeArrowheads="1"/>
            </p:cNvSpPr>
            <p:nvPr/>
          </p:nvSpPr>
          <p:spPr bwMode="auto">
            <a:xfrm>
              <a:off x="657" y="1026"/>
              <a:ext cx="1089" cy="261"/>
            </a:xfrm>
            <a:prstGeom prst="rect">
              <a:avLst/>
            </a:prstGeom>
            <a:noFill/>
            <a:ln w="9525" algn="ctr">
              <a:noFill/>
              <a:miter lim="800000"/>
              <a:headEnd/>
              <a:tailEnd/>
            </a:ln>
            <a:effectLst/>
          </p:spPr>
          <p:txBody>
            <a:bodyPr>
              <a:spAutoFit/>
            </a:bodyPr>
            <a:lstStyle/>
            <a:p>
              <a:pPr algn="ctr"/>
              <a:r>
                <a:rPr lang="zh-CN" altLang="en-US" sz="1600" b="1">
                  <a:ea typeface="黑体" pitchFamily="2" charset="-122"/>
                </a:rPr>
                <a:t>客户端</a:t>
              </a:r>
            </a:p>
          </p:txBody>
        </p:sp>
        <p:sp>
          <p:nvSpPr>
            <p:cNvPr id="10" name="AutoShape 55"/>
            <p:cNvSpPr>
              <a:spLocks noChangeArrowheads="1"/>
            </p:cNvSpPr>
            <p:nvPr/>
          </p:nvSpPr>
          <p:spPr bwMode="auto">
            <a:xfrm>
              <a:off x="984" y="628"/>
              <a:ext cx="681" cy="385"/>
            </a:xfrm>
            <a:prstGeom prst="rightArrow">
              <a:avLst>
                <a:gd name="adj1" fmla="val 50000"/>
                <a:gd name="adj2" fmla="val 44221"/>
              </a:avLst>
            </a:prstGeom>
            <a:solidFill>
              <a:srgbClr val="0099FF"/>
            </a:solidFill>
            <a:ln w="6350" algn="ctr">
              <a:solidFill>
                <a:schemeClr val="tx1"/>
              </a:solidFill>
              <a:miter lim="800000"/>
              <a:headEnd/>
              <a:tailEnd/>
            </a:ln>
            <a:effectLst/>
          </p:spPr>
          <p:txBody>
            <a:bodyPr lIns="0" tIns="0" rIns="0" bIns="0" anchor="ctr">
              <a:spAutoFit/>
            </a:bodyPr>
            <a:lstStyle/>
            <a:p>
              <a:pPr algn="ctr"/>
              <a:r>
                <a:rPr lang="zh-CN" altLang="en-US" sz="1600" b="1">
                  <a:solidFill>
                    <a:schemeClr val="bg1"/>
                  </a:solidFill>
                  <a:ea typeface="黑体" pitchFamily="2" charset="-122"/>
                </a:rPr>
                <a:t>用户输入</a:t>
              </a:r>
            </a:p>
          </p:txBody>
        </p:sp>
      </p:grpSp>
      <p:grpSp>
        <p:nvGrpSpPr>
          <p:cNvPr id="13" name="Group 73"/>
          <p:cNvGrpSpPr>
            <a:grpSpLocks/>
          </p:cNvGrpSpPr>
          <p:nvPr/>
        </p:nvGrpSpPr>
        <p:grpSpPr bwMode="auto">
          <a:xfrm>
            <a:off x="950931" y="3071810"/>
            <a:ext cx="2881312" cy="1295400"/>
            <a:chOff x="657" y="482"/>
            <a:chExt cx="1915" cy="1008"/>
          </a:xfrm>
        </p:grpSpPr>
        <p:grpSp>
          <p:nvGrpSpPr>
            <p:cNvPr id="14" name="Group 74"/>
            <p:cNvGrpSpPr>
              <a:grpSpLocks/>
            </p:cNvGrpSpPr>
            <p:nvPr/>
          </p:nvGrpSpPr>
          <p:grpSpPr bwMode="auto">
            <a:xfrm>
              <a:off x="1156" y="482"/>
              <a:ext cx="1416" cy="1008"/>
              <a:chOff x="1156" y="482"/>
              <a:chExt cx="1416" cy="1008"/>
            </a:xfrm>
          </p:grpSpPr>
          <p:graphicFrame>
            <p:nvGraphicFramePr>
              <p:cNvPr id="17" name="Object 75"/>
              <p:cNvGraphicFramePr>
                <a:graphicFrameLocks noChangeAspect="1"/>
              </p:cNvGraphicFramePr>
              <p:nvPr/>
            </p:nvGraphicFramePr>
            <p:xfrm>
              <a:off x="1156" y="482"/>
              <a:ext cx="1416" cy="1008"/>
            </p:xfrm>
            <a:graphic>
              <a:graphicData uri="http://schemas.openxmlformats.org/presentationml/2006/ole">
                <p:oleObj spid="_x0000_s1028" name="Image" r:id="rId6" imgW="2247619" imgH="1600000" progId="">
                  <p:embed/>
                </p:oleObj>
              </a:graphicData>
            </a:graphic>
          </p:graphicFrame>
          <p:pic>
            <p:nvPicPr>
              <p:cNvPr id="18" name="Picture 76" descr="Snap1"/>
              <p:cNvPicPr>
                <a:picLocks noChangeAspect="1" noChangeArrowheads="1"/>
              </p:cNvPicPr>
              <p:nvPr/>
            </p:nvPicPr>
            <p:blipFill>
              <a:blip r:embed="rId5"/>
              <a:srcRect/>
              <a:stretch>
                <a:fillRect/>
              </a:stretch>
            </p:blipFill>
            <p:spPr bwMode="auto">
              <a:xfrm rot="483367">
                <a:off x="1703" y="607"/>
                <a:ext cx="765" cy="464"/>
              </a:xfrm>
              <a:prstGeom prst="rect">
                <a:avLst/>
              </a:prstGeom>
              <a:noFill/>
            </p:spPr>
          </p:pic>
        </p:grpSp>
        <p:sp>
          <p:nvSpPr>
            <p:cNvPr id="15" name="Text Box 77"/>
            <p:cNvSpPr txBox="1">
              <a:spLocks noChangeArrowheads="1"/>
            </p:cNvSpPr>
            <p:nvPr/>
          </p:nvSpPr>
          <p:spPr bwMode="auto">
            <a:xfrm>
              <a:off x="657" y="1026"/>
              <a:ext cx="1089" cy="261"/>
            </a:xfrm>
            <a:prstGeom prst="rect">
              <a:avLst/>
            </a:prstGeom>
            <a:noFill/>
            <a:ln w="9525" algn="ctr">
              <a:noFill/>
              <a:miter lim="800000"/>
              <a:headEnd/>
              <a:tailEnd/>
            </a:ln>
            <a:effectLst/>
          </p:spPr>
          <p:txBody>
            <a:bodyPr>
              <a:spAutoFit/>
            </a:bodyPr>
            <a:lstStyle/>
            <a:p>
              <a:pPr algn="ctr"/>
              <a:r>
                <a:rPr lang="zh-CN" altLang="en-US" sz="1600" b="1">
                  <a:ea typeface="黑体" pitchFamily="2" charset="-122"/>
                </a:rPr>
                <a:t>客户端</a:t>
              </a:r>
            </a:p>
          </p:txBody>
        </p:sp>
        <p:sp>
          <p:nvSpPr>
            <p:cNvPr id="16" name="AutoShape 78"/>
            <p:cNvSpPr>
              <a:spLocks noChangeArrowheads="1"/>
            </p:cNvSpPr>
            <p:nvPr/>
          </p:nvSpPr>
          <p:spPr bwMode="auto">
            <a:xfrm>
              <a:off x="984" y="628"/>
              <a:ext cx="681" cy="385"/>
            </a:xfrm>
            <a:prstGeom prst="rightArrow">
              <a:avLst>
                <a:gd name="adj1" fmla="val 50000"/>
                <a:gd name="adj2" fmla="val 44221"/>
              </a:avLst>
            </a:prstGeom>
            <a:solidFill>
              <a:srgbClr val="0099FF"/>
            </a:solidFill>
            <a:ln w="6350" algn="ctr">
              <a:solidFill>
                <a:schemeClr val="tx1"/>
              </a:solidFill>
              <a:miter lim="800000"/>
              <a:headEnd/>
              <a:tailEnd/>
            </a:ln>
            <a:effectLst/>
          </p:spPr>
          <p:txBody>
            <a:bodyPr lIns="0" tIns="0" rIns="0" bIns="0" anchor="ctr">
              <a:spAutoFit/>
            </a:bodyPr>
            <a:lstStyle/>
            <a:p>
              <a:pPr algn="ctr"/>
              <a:r>
                <a:rPr lang="zh-CN" altLang="en-US" sz="1600" b="1">
                  <a:solidFill>
                    <a:schemeClr val="bg1"/>
                  </a:solidFill>
                  <a:ea typeface="黑体" pitchFamily="2" charset="-122"/>
                </a:rPr>
                <a:t>用户输入</a:t>
              </a:r>
            </a:p>
          </p:txBody>
        </p:sp>
      </p:grpSp>
      <p:sp>
        <p:nvSpPr>
          <p:cNvPr id="19" name="Rectangle 79"/>
          <p:cNvSpPr>
            <a:spLocks noChangeArrowheads="1"/>
          </p:cNvSpPr>
          <p:nvPr/>
        </p:nvSpPr>
        <p:spPr bwMode="auto">
          <a:xfrm>
            <a:off x="2103456" y="4179885"/>
            <a:ext cx="1584325" cy="935037"/>
          </a:xfrm>
          <a:prstGeom prst="rect">
            <a:avLst/>
          </a:prstGeom>
          <a:noFill/>
          <a:ln w="12700" algn="ctr">
            <a:noFill/>
            <a:miter lim="800000"/>
            <a:headEnd/>
            <a:tailEnd/>
          </a:ln>
          <a:effectLst/>
        </p:spPr>
        <p:txBody>
          <a:bodyPr vert="eaVert" wrap="none" anchor="ctr"/>
          <a:lstStyle/>
          <a:p>
            <a:pPr algn="ctr"/>
            <a:r>
              <a:rPr lang="en-US" altLang="zh-CN" b="1"/>
              <a:t>……</a:t>
            </a:r>
          </a:p>
        </p:txBody>
      </p:sp>
      <p:grpSp>
        <p:nvGrpSpPr>
          <p:cNvPr id="20" name="Group 80"/>
          <p:cNvGrpSpPr>
            <a:grpSpLocks/>
          </p:cNvGrpSpPr>
          <p:nvPr/>
        </p:nvGrpSpPr>
        <p:grpSpPr bwMode="auto">
          <a:xfrm>
            <a:off x="995381" y="4872035"/>
            <a:ext cx="2881312" cy="1295400"/>
            <a:chOff x="657" y="482"/>
            <a:chExt cx="1915" cy="1008"/>
          </a:xfrm>
        </p:grpSpPr>
        <p:grpSp>
          <p:nvGrpSpPr>
            <p:cNvPr id="21" name="Group 81"/>
            <p:cNvGrpSpPr>
              <a:grpSpLocks/>
            </p:cNvGrpSpPr>
            <p:nvPr/>
          </p:nvGrpSpPr>
          <p:grpSpPr bwMode="auto">
            <a:xfrm>
              <a:off x="1156" y="482"/>
              <a:ext cx="1416" cy="1008"/>
              <a:chOff x="1156" y="482"/>
              <a:chExt cx="1416" cy="1008"/>
            </a:xfrm>
          </p:grpSpPr>
          <p:graphicFrame>
            <p:nvGraphicFramePr>
              <p:cNvPr id="24" name="Object 82"/>
              <p:cNvGraphicFramePr>
                <a:graphicFrameLocks noChangeAspect="1"/>
              </p:cNvGraphicFramePr>
              <p:nvPr/>
            </p:nvGraphicFramePr>
            <p:xfrm>
              <a:off x="1156" y="482"/>
              <a:ext cx="1416" cy="1008"/>
            </p:xfrm>
            <a:graphic>
              <a:graphicData uri="http://schemas.openxmlformats.org/presentationml/2006/ole">
                <p:oleObj spid="_x0000_s1029" name="Image" r:id="rId7" imgW="2247619" imgH="1600000" progId="">
                  <p:embed/>
                </p:oleObj>
              </a:graphicData>
            </a:graphic>
          </p:graphicFrame>
          <p:pic>
            <p:nvPicPr>
              <p:cNvPr id="25" name="Picture 83" descr="Snap1"/>
              <p:cNvPicPr>
                <a:picLocks noChangeAspect="1" noChangeArrowheads="1"/>
              </p:cNvPicPr>
              <p:nvPr/>
            </p:nvPicPr>
            <p:blipFill>
              <a:blip r:embed="rId5"/>
              <a:srcRect/>
              <a:stretch>
                <a:fillRect/>
              </a:stretch>
            </p:blipFill>
            <p:spPr bwMode="auto">
              <a:xfrm rot="483367">
                <a:off x="1703" y="607"/>
                <a:ext cx="765" cy="464"/>
              </a:xfrm>
              <a:prstGeom prst="rect">
                <a:avLst/>
              </a:prstGeom>
              <a:noFill/>
            </p:spPr>
          </p:pic>
        </p:grpSp>
        <p:sp>
          <p:nvSpPr>
            <p:cNvPr id="22" name="Text Box 84"/>
            <p:cNvSpPr txBox="1">
              <a:spLocks noChangeArrowheads="1"/>
            </p:cNvSpPr>
            <p:nvPr/>
          </p:nvSpPr>
          <p:spPr bwMode="auto">
            <a:xfrm>
              <a:off x="657" y="1026"/>
              <a:ext cx="1089" cy="261"/>
            </a:xfrm>
            <a:prstGeom prst="rect">
              <a:avLst/>
            </a:prstGeom>
            <a:noFill/>
            <a:ln w="9525" algn="ctr">
              <a:noFill/>
              <a:miter lim="800000"/>
              <a:headEnd/>
              <a:tailEnd/>
            </a:ln>
            <a:effectLst/>
          </p:spPr>
          <p:txBody>
            <a:bodyPr>
              <a:spAutoFit/>
            </a:bodyPr>
            <a:lstStyle/>
            <a:p>
              <a:pPr algn="ctr"/>
              <a:r>
                <a:rPr lang="zh-CN" altLang="en-US" sz="1600" b="1">
                  <a:ea typeface="黑体" pitchFamily="2" charset="-122"/>
                </a:rPr>
                <a:t>客户端</a:t>
              </a:r>
            </a:p>
          </p:txBody>
        </p:sp>
        <p:sp>
          <p:nvSpPr>
            <p:cNvPr id="23" name="AutoShape 85"/>
            <p:cNvSpPr>
              <a:spLocks noChangeArrowheads="1"/>
            </p:cNvSpPr>
            <p:nvPr/>
          </p:nvSpPr>
          <p:spPr bwMode="auto">
            <a:xfrm>
              <a:off x="984" y="628"/>
              <a:ext cx="681" cy="385"/>
            </a:xfrm>
            <a:prstGeom prst="rightArrow">
              <a:avLst>
                <a:gd name="adj1" fmla="val 50000"/>
                <a:gd name="adj2" fmla="val 44221"/>
              </a:avLst>
            </a:prstGeom>
            <a:solidFill>
              <a:srgbClr val="0099FF"/>
            </a:solidFill>
            <a:ln w="6350" algn="ctr">
              <a:solidFill>
                <a:schemeClr val="tx1"/>
              </a:solidFill>
              <a:miter lim="800000"/>
              <a:headEnd/>
              <a:tailEnd/>
            </a:ln>
            <a:effectLst/>
          </p:spPr>
          <p:txBody>
            <a:bodyPr lIns="0" tIns="0" rIns="0" bIns="0" anchor="ctr">
              <a:spAutoFit/>
            </a:bodyPr>
            <a:lstStyle/>
            <a:p>
              <a:pPr algn="ctr"/>
              <a:r>
                <a:rPr lang="zh-CN" altLang="en-US" sz="1600" b="1">
                  <a:solidFill>
                    <a:schemeClr val="bg1"/>
                  </a:solidFill>
                  <a:ea typeface="黑体" pitchFamily="2" charset="-122"/>
                </a:rPr>
                <a:t>用户输入</a:t>
              </a:r>
            </a:p>
          </p:txBody>
        </p:sp>
      </p:grpSp>
      <p:sp>
        <p:nvSpPr>
          <p:cNvPr id="26" name="Line 86"/>
          <p:cNvSpPr>
            <a:spLocks noChangeShapeType="1"/>
          </p:cNvSpPr>
          <p:nvPr/>
        </p:nvSpPr>
        <p:spPr bwMode="auto">
          <a:xfrm>
            <a:off x="3716356" y="2063747"/>
            <a:ext cx="3384550" cy="1081088"/>
          </a:xfrm>
          <a:prstGeom prst="line">
            <a:avLst/>
          </a:prstGeom>
          <a:noFill/>
          <a:ln w="25400">
            <a:solidFill>
              <a:schemeClr val="tx1"/>
            </a:solidFill>
            <a:round/>
            <a:headEnd/>
            <a:tailEnd type="triangle" w="med" len="med"/>
          </a:ln>
          <a:effectLst/>
        </p:spPr>
        <p:txBody>
          <a:bodyPr/>
          <a:lstStyle/>
          <a:p>
            <a:endParaRPr lang="zh-CN" altLang="en-US"/>
          </a:p>
        </p:txBody>
      </p:sp>
      <p:sp>
        <p:nvSpPr>
          <p:cNvPr id="27" name="Line 87"/>
          <p:cNvSpPr>
            <a:spLocks noChangeShapeType="1"/>
          </p:cNvSpPr>
          <p:nvPr/>
        </p:nvSpPr>
        <p:spPr bwMode="auto">
          <a:xfrm flipH="1" flipV="1">
            <a:off x="3644918" y="2279647"/>
            <a:ext cx="3455988" cy="1152525"/>
          </a:xfrm>
          <a:prstGeom prst="line">
            <a:avLst/>
          </a:prstGeom>
          <a:noFill/>
          <a:ln w="25400">
            <a:solidFill>
              <a:srgbClr val="CE3030"/>
            </a:solidFill>
            <a:round/>
            <a:headEnd/>
            <a:tailEnd type="triangle" w="med" len="med"/>
          </a:ln>
          <a:effectLst/>
        </p:spPr>
        <p:txBody>
          <a:bodyPr/>
          <a:lstStyle/>
          <a:p>
            <a:endParaRPr lang="zh-CN" altLang="en-US"/>
          </a:p>
        </p:txBody>
      </p:sp>
      <p:sp>
        <p:nvSpPr>
          <p:cNvPr id="28" name="Line 88"/>
          <p:cNvSpPr>
            <a:spLocks noChangeShapeType="1"/>
          </p:cNvSpPr>
          <p:nvPr/>
        </p:nvSpPr>
        <p:spPr bwMode="auto">
          <a:xfrm>
            <a:off x="3687781" y="3432172"/>
            <a:ext cx="3384550" cy="504825"/>
          </a:xfrm>
          <a:prstGeom prst="line">
            <a:avLst/>
          </a:prstGeom>
          <a:noFill/>
          <a:ln w="25400">
            <a:solidFill>
              <a:schemeClr val="tx1"/>
            </a:solidFill>
            <a:round/>
            <a:headEnd/>
            <a:tailEnd type="triangle" w="med" len="med"/>
          </a:ln>
          <a:effectLst/>
        </p:spPr>
        <p:txBody>
          <a:bodyPr/>
          <a:lstStyle/>
          <a:p>
            <a:endParaRPr lang="zh-CN" altLang="en-US"/>
          </a:p>
        </p:txBody>
      </p:sp>
      <p:sp>
        <p:nvSpPr>
          <p:cNvPr id="29" name="Line 89"/>
          <p:cNvSpPr>
            <a:spLocks noChangeShapeType="1"/>
          </p:cNvSpPr>
          <p:nvPr/>
        </p:nvSpPr>
        <p:spPr bwMode="auto">
          <a:xfrm flipH="1" flipV="1">
            <a:off x="3616343" y="3648072"/>
            <a:ext cx="3455988" cy="504825"/>
          </a:xfrm>
          <a:prstGeom prst="line">
            <a:avLst/>
          </a:prstGeom>
          <a:noFill/>
          <a:ln w="25400">
            <a:solidFill>
              <a:srgbClr val="CE3030"/>
            </a:solidFill>
            <a:round/>
            <a:headEnd/>
            <a:tailEnd type="triangle" w="med" len="med"/>
          </a:ln>
          <a:effectLst/>
        </p:spPr>
        <p:txBody>
          <a:bodyPr/>
          <a:lstStyle/>
          <a:p>
            <a:endParaRPr lang="zh-CN" altLang="en-US"/>
          </a:p>
        </p:txBody>
      </p:sp>
      <p:sp>
        <p:nvSpPr>
          <p:cNvPr id="30" name="Line 90"/>
          <p:cNvSpPr>
            <a:spLocks noChangeShapeType="1"/>
          </p:cNvSpPr>
          <p:nvPr/>
        </p:nvSpPr>
        <p:spPr bwMode="auto">
          <a:xfrm flipV="1">
            <a:off x="3832243" y="4554535"/>
            <a:ext cx="3311525" cy="720725"/>
          </a:xfrm>
          <a:prstGeom prst="line">
            <a:avLst/>
          </a:prstGeom>
          <a:noFill/>
          <a:ln w="25400">
            <a:solidFill>
              <a:schemeClr val="tx1"/>
            </a:solidFill>
            <a:round/>
            <a:headEnd/>
            <a:tailEnd type="triangle" w="med" len="med"/>
          </a:ln>
          <a:effectLst/>
        </p:spPr>
        <p:txBody>
          <a:bodyPr/>
          <a:lstStyle/>
          <a:p>
            <a:endParaRPr lang="zh-CN" altLang="en-US"/>
          </a:p>
        </p:txBody>
      </p:sp>
      <p:sp>
        <p:nvSpPr>
          <p:cNvPr id="31" name="Line 91"/>
          <p:cNvSpPr>
            <a:spLocks noChangeShapeType="1"/>
          </p:cNvSpPr>
          <p:nvPr/>
        </p:nvSpPr>
        <p:spPr bwMode="auto">
          <a:xfrm flipH="1">
            <a:off x="3832243" y="4800597"/>
            <a:ext cx="3311525" cy="719138"/>
          </a:xfrm>
          <a:prstGeom prst="line">
            <a:avLst/>
          </a:prstGeom>
          <a:noFill/>
          <a:ln w="25400">
            <a:solidFill>
              <a:srgbClr val="CE3030"/>
            </a:solidFill>
            <a:round/>
            <a:headEnd/>
            <a:tailEnd type="triangle" w="med" len="med"/>
          </a:ln>
          <a:effectLst/>
        </p:spPr>
        <p:txBody>
          <a:bodyPr/>
          <a:lstStyle/>
          <a:p>
            <a:endParaRPr lang="zh-CN" altLang="en-US"/>
          </a:p>
        </p:txBody>
      </p:sp>
      <p:sp>
        <p:nvSpPr>
          <p:cNvPr id="32" name="Rectangle 92"/>
          <p:cNvSpPr>
            <a:spLocks noChangeArrowheads="1"/>
          </p:cNvSpPr>
          <p:nvPr/>
        </p:nvSpPr>
        <p:spPr bwMode="auto">
          <a:xfrm>
            <a:off x="3819543" y="4008435"/>
            <a:ext cx="1584325" cy="935037"/>
          </a:xfrm>
          <a:prstGeom prst="rect">
            <a:avLst/>
          </a:prstGeom>
          <a:noFill/>
          <a:ln w="12700" algn="ctr">
            <a:noFill/>
            <a:miter lim="800000"/>
            <a:headEnd/>
            <a:tailEnd/>
          </a:ln>
          <a:effectLst/>
        </p:spPr>
        <p:txBody>
          <a:bodyPr vert="eaVert" wrap="none" anchor="ctr"/>
          <a:lstStyle/>
          <a:p>
            <a:pPr algn="ctr"/>
            <a:r>
              <a:rPr lang="en-US" altLang="zh-CN" b="1"/>
              <a:t>……</a:t>
            </a:r>
          </a:p>
        </p:txBody>
      </p:sp>
      <p:sp>
        <p:nvSpPr>
          <p:cNvPr id="33" name="Text Box 93"/>
          <p:cNvSpPr txBox="1">
            <a:spLocks noChangeArrowheads="1"/>
          </p:cNvSpPr>
          <p:nvPr/>
        </p:nvSpPr>
        <p:spPr bwMode="auto">
          <a:xfrm rot="1066236">
            <a:off x="4378343" y="2111372"/>
            <a:ext cx="1420813" cy="366713"/>
          </a:xfrm>
          <a:prstGeom prst="rect">
            <a:avLst/>
          </a:prstGeom>
          <a:noFill/>
          <a:ln w="12700" algn="ctr">
            <a:noFill/>
            <a:miter lim="800000"/>
            <a:headEnd/>
            <a:tailEnd/>
          </a:ln>
          <a:effectLst/>
        </p:spPr>
        <p:txBody>
          <a:bodyPr>
            <a:spAutoFit/>
          </a:bodyPr>
          <a:lstStyle/>
          <a:p>
            <a:pPr>
              <a:spcBef>
                <a:spcPct val="50000"/>
              </a:spcBef>
            </a:pPr>
            <a:r>
              <a:rPr lang="zh-CN" altLang="en-US" b="1">
                <a:ea typeface="黑体" pitchFamily="2" charset="-122"/>
              </a:rPr>
              <a:t>发送请求</a:t>
            </a:r>
          </a:p>
        </p:txBody>
      </p:sp>
      <p:sp>
        <p:nvSpPr>
          <p:cNvPr id="34" name="Text Box 94"/>
          <p:cNvSpPr txBox="1">
            <a:spLocks noChangeArrowheads="1"/>
          </p:cNvSpPr>
          <p:nvPr/>
        </p:nvSpPr>
        <p:spPr bwMode="auto">
          <a:xfrm rot="1066236">
            <a:off x="5272106" y="3000372"/>
            <a:ext cx="1420812" cy="366713"/>
          </a:xfrm>
          <a:prstGeom prst="rect">
            <a:avLst/>
          </a:prstGeom>
          <a:noFill/>
          <a:ln w="12700" algn="ctr">
            <a:noFill/>
            <a:miter lim="800000"/>
            <a:headEnd/>
            <a:tailEnd/>
          </a:ln>
          <a:effectLst/>
        </p:spPr>
        <p:txBody>
          <a:bodyPr>
            <a:spAutoFit/>
          </a:bodyPr>
          <a:lstStyle/>
          <a:p>
            <a:pPr>
              <a:spcBef>
                <a:spcPct val="50000"/>
              </a:spcBef>
            </a:pPr>
            <a:r>
              <a:rPr lang="zh-CN" altLang="en-US" b="1">
                <a:ea typeface="黑体" pitchFamily="2" charset="-122"/>
              </a:rPr>
              <a:t>返回响应</a:t>
            </a:r>
          </a:p>
        </p:txBody>
      </p:sp>
      <p:sp>
        <p:nvSpPr>
          <p:cNvPr id="35" name="Text Box 95"/>
          <p:cNvSpPr txBox="1">
            <a:spLocks noChangeArrowheads="1"/>
          </p:cNvSpPr>
          <p:nvPr/>
        </p:nvSpPr>
        <p:spPr bwMode="auto">
          <a:xfrm rot="532408">
            <a:off x="4048143" y="3244847"/>
            <a:ext cx="1420813" cy="366713"/>
          </a:xfrm>
          <a:prstGeom prst="rect">
            <a:avLst/>
          </a:prstGeom>
          <a:noFill/>
          <a:ln w="12700" algn="ctr">
            <a:noFill/>
            <a:miter lim="800000"/>
            <a:headEnd/>
            <a:tailEnd/>
          </a:ln>
          <a:effectLst/>
        </p:spPr>
        <p:txBody>
          <a:bodyPr>
            <a:spAutoFit/>
          </a:bodyPr>
          <a:lstStyle/>
          <a:p>
            <a:pPr>
              <a:spcBef>
                <a:spcPct val="50000"/>
              </a:spcBef>
            </a:pPr>
            <a:r>
              <a:rPr lang="zh-CN" altLang="en-US" b="1">
                <a:ea typeface="黑体" pitchFamily="2" charset="-122"/>
              </a:rPr>
              <a:t>发送请求</a:t>
            </a:r>
          </a:p>
        </p:txBody>
      </p:sp>
      <p:sp>
        <p:nvSpPr>
          <p:cNvPr id="36" name="Text Box 96"/>
          <p:cNvSpPr txBox="1">
            <a:spLocks noChangeArrowheads="1"/>
          </p:cNvSpPr>
          <p:nvPr/>
        </p:nvSpPr>
        <p:spPr bwMode="auto">
          <a:xfrm rot="505682">
            <a:off x="5184793" y="3922710"/>
            <a:ext cx="1420813" cy="366712"/>
          </a:xfrm>
          <a:prstGeom prst="rect">
            <a:avLst/>
          </a:prstGeom>
          <a:noFill/>
          <a:ln w="12700" algn="ctr">
            <a:noFill/>
            <a:miter lim="800000"/>
            <a:headEnd/>
            <a:tailEnd/>
          </a:ln>
          <a:effectLst/>
        </p:spPr>
        <p:txBody>
          <a:bodyPr>
            <a:spAutoFit/>
          </a:bodyPr>
          <a:lstStyle/>
          <a:p>
            <a:pPr>
              <a:spcBef>
                <a:spcPct val="50000"/>
              </a:spcBef>
            </a:pPr>
            <a:r>
              <a:rPr lang="zh-CN" altLang="en-US" b="1">
                <a:ea typeface="黑体" pitchFamily="2" charset="-122"/>
              </a:rPr>
              <a:t>返回响应</a:t>
            </a:r>
          </a:p>
        </p:txBody>
      </p:sp>
      <p:sp>
        <p:nvSpPr>
          <p:cNvPr id="37" name="Text Box 97"/>
          <p:cNvSpPr txBox="1">
            <a:spLocks noChangeArrowheads="1"/>
          </p:cNvSpPr>
          <p:nvPr/>
        </p:nvSpPr>
        <p:spPr bwMode="auto">
          <a:xfrm rot="20916950">
            <a:off x="4064018" y="4684710"/>
            <a:ext cx="1420813" cy="366712"/>
          </a:xfrm>
          <a:prstGeom prst="rect">
            <a:avLst/>
          </a:prstGeom>
          <a:noFill/>
          <a:ln w="12700" algn="ctr">
            <a:noFill/>
            <a:miter lim="800000"/>
            <a:headEnd/>
            <a:tailEnd/>
          </a:ln>
          <a:effectLst/>
        </p:spPr>
        <p:txBody>
          <a:bodyPr>
            <a:spAutoFit/>
          </a:bodyPr>
          <a:lstStyle/>
          <a:p>
            <a:pPr>
              <a:spcBef>
                <a:spcPct val="50000"/>
              </a:spcBef>
            </a:pPr>
            <a:r>
              <a:rPr lang="zh-CN" altLang="en-US" b="1">
                <a:ea typeface="黑体" pitchFamily="2" charset="-122"/>
              </a:rPr>
              <a:t>发送请求</a:t>
            </a:r>
          </a:p>
        </p:txBody>
      </p:sp>
      <p:sp>
        <p:nvSpPr>
          <p:cNvPr id="38" name="Text Box 98"/>
          <p:cNvSpPr txBox="1">
            <a:spLocks noChangeArrowheads="1"/>
          </p:cNvSpPr>
          <p:nvPr/>
        </p:nvSpPr>
        <p:spPr bwMode="auto">
          <a:xfrm rot="20917248">
            <a:off x="5703906" y="4945060"/>
            <a:ext cx="1420812" cy="366712"/>
          </a:xfrm>
          <a:prstGeom prst="rect">
            <a:avLst/>
          </a:prstGeom>
          <a:noFill/>
          <a:ln w="12700" algn="ctr">
            <a:noFill/>
            <a:miter lim="800000"/>
            <a:headEnd/>
            <a:tailEnd/>
          </a:ln>
          <a:effectLst/>
        </p:spPr>
        <p:txBody>
          <a:bodyPr>
            <a:spAutoFit/>
          </a:bodyPr>
          <a:lstStyle/>
          <a:p>
            <a:pPr>
              <a:spcBef>
                <a:spcPct val="50000"/>
              </a:spcBef>
            </a:pPr>
            <a:r>
              <a:rPr lang="zh-CN" altLang="en-US" b="1">
                <a:ea typeface="黑体" pitchFamily="2" charset="-122"/>
              </a:rPr>
              <a:t>返回响应</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表单验证内容</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6"/>
          <p:cNvPicPr>
            <a:picLocks noChangeAspect="1" noChangeArrowheads="1"/>
          </p:cNvPicPr>
          <p:nvPr/>
        </p:nvPicPr>
        <p:blipFill>
          <a:blip r:embed="rId2"/>
          <a:srcRect/>
          <a:stretch>
            <a:fillRect/>
          </a:stretch>
        </p:blipFill>
        <p:spPr bwMode="auto">
          <a:xfrm>
            <a:off x="1187450" y="1196975"/>
            <a:ext cx="6810375" cy="5133975"/>
          </a:xfrm>
          <a:prstGeom prst="rect">
            <a:avLst/>
          </a:prstGeom>
          <a:noFill/>
          <a:ln w="12700" algn="ctr">
            <a:noFill/>
            <a:miter lim="800000"/>
            <a:headEnd/>
            <a:tailEnd/>
          </a:ln>
          <a:effectLst/>
        </p:spPr>
      </p:pic>
      <p:sp>
        <p:nvSpPr>
          <p:cNvPr id="5" name="AutoShape 7"/>
          <p:cNvSpPr>
            <a:spLocks noChangeArrowheads="1"/>
          </p:cNvSpPr>
          <p:nvPr/>
        </p:nvSpPr>
        <p:spPr bwMode="auto">
          <a:xfrm>
            <a:off x="4643438" y="3213100"/>
            <a:ext cx="1512887" cy="693738"/>
          </a:xfrm>
          <a:prstGeom prst="wedgeRoundRectCallout">
            <a:avLst>
              <a:gd name="adj1" fmla="val -48741"/>
              <a:gd name="adj2" fmla="val 97824"/>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不能为空且不能有数字</a:t>
            </a:r>
          </a:p>
        </p:txBody>
      </p:sp>
      <p:sp>
        <p:nvSpPr>
          <p:cNvPr id="6" name="AutoShape 8"/>
          <p:cNvSpPr>
            <a:spLocks noChangeArrowheads="1"/>
          </p:cNvSpPr>
          <p:nvPr/>
        </p:nvSpPr>
        <p:spPr bwMode="auto">
          <a:xfrm>
            <a:off x="5435600" y="4030663"/>
            <a:ext cx="1441450" cy="693737"/>
          </a:xfrm>
          <a:prstGeom prst="wedgeRoundRectCallout">
            <a:avLst>
              <a:gd name="adj1" fmla="val -68394"/>
              <a:gd name="adj2" fmla="val 34440"/>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不能为空且不能有数字</a:t>
            </a:r>
          </a:p>
        </p:txBody>
      </p:sp>
      <p:sp>
        <p:nvSpPr>
          <p:cNvPr id="7" name="AutoShape 9"/>
          <p:cNvSpPr>
            <a:spLocks noChangeArrowheads="1"/>
          </p:cNvSpPr>
          <p:nvPr/>
        </p:nvSpPr>
        <p:spPr bwMode="auto">
          <a:xfrm>
            <a:off x="1763713" y="3213100"/>
            <a:ext cx="2052637" cy="990600"/>
          </a:xfrm>
          <a:prstGeom prst="wedgeRoundRectCallout">
            <a:avLst>
              <a:gd name="adj1" fmla="val 48065"/>
              <a:gd name="adj2" fmla="val 125162"/>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不能为空，且只能包括字母、数字和下划线字符</a:t>
            </a:r>
          </a:p>
        </p:txBody>
      </p:sp>
      <p:grpSp>
        <p:nvGrpSpPr>
          <p:cNvPr id="8" name="Group 13"/>
          <p:cNvGrpSpPr>
            <a:grpSpLocks/>
          </p:cNvGrpSpPr>
          <p:nvPr/>
        </p:nvGrpSpPr>
        <p:grpSpPr bwMode="auto">
          <a:xfrm>
            <a:off x="5221288" y="4997450"/>
            <a:ext cx="2649537" cy="1014413"/>
            <a:chOff x="3289" y="3148"/>
            <a:chExt cx="1669" cy="639"/>
          </a:xfrm>
        </p:grpSpPr>
        <p:sp>
          <p:nvSpPr>
            <p:cNvPr id="9" name="AutoShape 10"/>
            <p:cNvSpPr>
              <a:spLocks/>
            </p:cNvSpPr>
            <p:nvPr/>
          </p:nvSpPr>
          <p:spPr bwMode="auto">
            <a:xfrm>
              <a:off x="3289" y="3276"/>
              <a:ext cx="181" cy="408"/>
            </a:xfrm>
            <a:prstGeom prst="rightBrace">
              <a:avLst>
                <a:gd name="adj1" fmla="val 18785"/>
                <a:gd name="adj2" fmla="val 50000"/>
              </a:avLst>
            </a:prstGeom>
            <a:noFill/>
            <a:ln w="25400">
              <a:solidFill>
                <a:srgbClr val="FF0000"/>
              </a:solidFill>
              <a:round/>
              <a:headEnd/>
              <a:tailEnd/>
            </a:ln>
            <a:effectLst/>
          </p:spPr>
          <p:txBody>
            <a:bodyPr anchorCtr="1">
              <a:spAutoFit/>
            </a:bodyPr>
            <a:lstStyle/>
            <a:p>
              <a:endParaRPr lang="zh-CN" altLang="en-US"/>
            </a:p>
          </p:txBody>
        </p:sp>
        <p:sp>
          <p:nvSpPr>
            <p:cNvPr id="10" name="AutoShape 11"/>
            <p:cNvSpPr>
              <a:spLocks noChangeArrowheads="1"/>
            </p:cNvSpPr>
            <p:nvPr/>
          </p:nvSpPr>
          <p:spPr bwMode="auto">
            <a:xfrm>
              <a:off x="3451" y="3148"/>
              <a:ext cx="1507" cy="639"/>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密码不能为空并且最少为</a:t>
              </a:r>
              <a:r>
                <a:rPr lang="en-US" altLang="zh-CN" b="1">
                  <a:ea typeface="黑体" pitchFamily="2" charset="-122"/>
                </a:rPr>
                <a:t>6</a:t>
              </a:r>
              <a:r>
                <a:rPr lang="zh-CN" altLang="en-US" b="1">
                  <a:ea typeface="黑体" pitchFamily="2" charset="-122"/>
                </a:rPr>
                <a:t>位，还要求两次输入的密码要一致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表单验证内容</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5"/>
          <p:cNvPicPr>
            <a:picLocks noChangeAspect="1" noChangeArrowheads="1"/>
          </p:cNvPicPr>
          <p:nvPr/>
        </p:nvPicPr>
        <p:blipFill>
          <a:blip r:embed="rId2"/>
          <a:srcRect/>
          <a:stretch>
            <a:fillRect/>
          </a:stretch>
        </p:blipFill>
        <p:spPr bwMode="auto">
          <a:xfrm>
            <a:off x="1187450" y="1196975"/>
            <a:ext cx="6810375" cy="5133975"/>
          </a:xfrm>
          <a:prstGeom prst="rect">
            <a:avLst/>
          </a:prstGeom>
          <a:noFill/>
          <a:ln w="12700" algn="ctr">
            <a:noFill/>
            <a:miter lim="800000"/>
            <a:headEnd/>
            <a:tailEnd/>
          </a:ln>
          <a:effectLst/>
        </p:spPr>
      </p:pic>
      <p:sp>
        <p:nvSpPr>
          <p:cNvPr id="5" name="AutoShape 6"/>
          <p:cNvSpPr>
            <a:spLocks noChangeArrowheads="1"/>
          </p:cNvSpPr>
          <p:nvPr/>
        </p:nvSpPr>
        <p:spPr bwMode="auto">
          <a:xfrm>
            <a:off x="4427538" y="1196975"/>
            <a:ext cx="1873250" cy="693738"/>
          </a:xfrm>
          <a:prstGeom prst="wedgeRoundRectCallout">
            <a:avLst>
              <a:gd name="adj1" fmla="val -50931"/>
              <a:gd name="adj2" fmla="val 89130"/>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不能为空且包含字符</a:t>
            </a:r>
            <a:r>
              <a:rPr lang="en-US" altLang="zh-CN" b="1">
                <a:ea typeface="黑体" pitchFamily="2" charset="-122"/>
              </a:rPr>
              <a:t>@</a:t>
            </a:r>
            <a:r>
              <a:rPr lang="zh-CN" altLang="en-US" b="1">
                <a:ea typeface="黑体" pitchFamily="2" charset="-122"/>
              </a:rPr>
              <a:t>和</a:t>
            </a:r>
            <a:r>
              <a:rPr lang="en-US" altLang="zh-CN" b="1">
                <a:ea typeface="黑体" pitchFamily="2" charset="-122"/>
              </a:rPr>
              <a:t>.</a:t>
            </a:r>
          </a:p>
        </p:txBody>
      </p:sp>
      <p:sp>
        <p:nvSpPr>
          <p:cNvPr id="6" name="AutoShape 7"/>
          <p:cNvSpPr>
            <a:spLocks noChangeArrowheads="1"/>
          </p:cNvSpPr>
          <p:nvPr/>
        </p:nvSpPr>
        <p:spPr bwMode="auto">
          <a:xfrm>
            <a:off x="2124075" y="1700213"/>
            <a:ext cx="1587500" cy="398462"/>
          </a:xfrm>
          <a:prstGeom prst="wedgeRoundRectCallout">
            <a:avLst>
              <a:gd name="adj1" fmla="val 43398"/>
              <a:gd name="adj2" fmla="val 127292"/>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只能二选一</a:t>
            </a:r>
          </a:p>
        </p:txBody>
      </p:sp>
      <p:sp>
        <p:nvSpPr>
          <p:cNvPr id="7" name="Rectangle 8"/>
          <p:cNvSpPr>
            <a:spLocks noChangeArrowheads="1"/>
          </p:cNvSpPr>
          <p:nvPr/>
        </p:nvSpPr>
        <p:spPr bwMode="auto">
          <a:xfrm>
            <a:off x="3563938" y="2349500"/>
            <a:ext cx="1512887" cy="392113"/>
          </a:xfrm>
          <a:prstGeom prst="rect">
            <a:avLst/>
          </a:prstGeom>
          <a:noFill/>
          <a:ln w="25400" algn="ctr">
            <a:solidFill>
              <a:srgbClr val="FF0000"/>
            </a:solidFill>
            <a:miter lim="800000"/>
            <a:headEnd/>
            <a:tailEnd/>
          </a:ln>
          <a:effectLst>
            <a:outerShdw dist="53882" dir="2700000" algn="ctr" rotWithShape="0">
              <a:schemeClr val="bg2">
                <a:alpha val="50000"/>
              </a:schemeClr>
            </a:outerShdw>
          </a:effectLst>
        </p:spPr>
        <p:txBody>
          <a:bodyPr anchorCtr="1">
            <a:spAutoFit/>
          </a:bodyPr>
          <a:lstStyle/>
          <a:p>
            <a:endParaRPr lang="zh-CN" altLang="zh-CN" b="1">
              <a:ea typeface="黑体" pitchFamily="2" charset="-122"/>
            </a:endParaRPr>
          </a:p>
        </p:txBody>
      </p:sp>
      <p:sp>
        <p:nvSpPr>
          <p:cNvPr id="8" name="AutoShape 11"/>
          <p:cNvSpPr>
            <a:spLocks noChangeArrowheads="1"/>
          </p:cNvSpPr>
          <p:nvPr/>
        </p:nvSpPr>
        <p:spPr bwMode="auto">
          <a:xfrm>
            <a:off x="6156325" y="2614613"/>
            <a:ext cx="1604963" cy="131921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年月日不能为空，且不能超出其要求的范围</a:t>
            </a:r>
          </a:p>
        </p:txBody>
      </p:sp>
      <p:sp>
        <p:nvSpPr>
          <p:cNvPr id="9" name="Rectangle 12"/>
          <p:cNvSpPr>
            <a:spLocks noChangeArrowheads="1"/>
          </p:cNvSpPr>
          <p:nvPr/>
        </p:nvSpPr>
        <p:spPr bwMode="auto">
          <a:xfrm>
            <a:off x="3492500" y="3068638"/>
            <a:ext cx="2520950" cy="392112"/>
          </a:xfrm>
          <a:prstGeom prst="rect">
            <a:avLst/>
          </a:prstGeom>
          <a:noFill/>
          <a:ln w="25400" algn="ctr">
            <a:solidFill>
              <a:srgbClr val="FF0000"/>
            </a:solidFill>
            <a:miter lim="800000"/>
            <a:headEnd/>
            <a:tailEnd/>
          </a:ln>
          <a:effectLst>
            <a:outerShdw dist="53882" dir="2700000" algn="ctr" rotWithShape="0">
              <a:schemeClr val="bg2">
                <a:alpha val="50000"/>
              </a:schemeClr>
            </a:outerShdw>
          </a:effectLst>
        </p:spPr>
        <p:txBody>
          <a:bodyPr anchorCtr="1">
            <a:spAutoFit/>
          </a:bodyPr>
          <a:lstStyle/>
          <a:p>
            <a:endParaRPr lang="zh-CN" altLang="zh-CN" b="1">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表单验证思路</a:t>
            </a:r>
            <a:endParaRPr lang="zh-CN" altLang="en-US" dirty="0"/>
          </a:p>
        </p:txBody>
      </p:sp>
      <p:sp>
        <p:nvSpPr>
          <p:cNvPr id="3" name="内容占位符 2"/>
          <p:cNvSpPr>
            <a:spLocks noGrp="1"/>
          </p:cNvSpPr>
          <p:nvPr>
            <p:ph idx="1"/>
          </p:nvPr>
        </p:nvSpPr>
        <p:spPr/>
        <p:txBody>
          <a:bodyPr/>
          <a:lstStyle/>
          <a:p>
            <a:r>
              <a:rPr lang="zh-CN" altLang="en-US" dirty="0" smtClean="0"/>
              <a:t>如何进行表单验证？</a:t>
            </a:r>
            <a:endParaRPr lang="zh-CN" altLang="en-US" dirty="0"/>
          </a:p>
        </p:txBody>
      </p:sp>
      <p:sp>
        <p:nvSpPr>
          <p:cNvPr id="4" name="圆角矩形 3"/>
          <p:cNvSpPr/>
          <p:nvPr/>
        </p:nvSpPr>
        <p:spPr>
          <a:xfrm>
            <a:off x="1714480" y="2571744"/>
            <a:ext cx="6000792" cy="857256"/>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获取表单元素的值并进行判断</a:t>
            </a:r>
            <a:endParaRPr lang="zh-CN" altLang="en-US" dirty="0"/>
          </a:p>
        </p:txBody>
      </p:sp>
      <p:sp>
        <p:nvSpPr>
          <p:cNvPr id="5" name="圆角矩形 4"/>
          <p:cNvSpPr/>
          <p:nvPr/>
        </p:nvSpPr>
        <p:spPr>
          <a:xfrm>
            <a:off x="1714480" y="4286256"/>
            <a:ext cx="6000792" cy="857256"/>
          </a:xfrm>
          <a:prstGeom prst="roundRect">
            <a:avLst/>
          </a:prstGeom>
          <a:solidFill>
            <a:schemeClr val="accent2">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在表单的提交事件中调用表单验证函数</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表单验证</a:t>
            </a:r>
            <a:endParaRPr lang="zh-CN" altLang="en-US" dirty="0"/>
          </a:p>
        </p:txBody>
      </p:sp>
      <p:sp>
        <p:nvSpPr>
          <p:cNvPr id="3" name="内容占位符 2"/>
          <p:cNvSpPr>
            <a:spLocks noGrp="1"/>
          </p:cNvSpPr>
          <p:nvPr>
            <p:ph idx="1"/>
          </p:nvPr>
        </p:nvSpPr>
        <p:spPr/>
        <p:txBody>
          <a:bodyPr/>
          <a:lstStyle/>
          <a:p>
            <a:r>
              <a:rPr lang="zh-CN" altLang="en-US" dirty="0" smtClean="0"/>
              <a:t>表单元素的值都为</a:t>
            </a:r>
            <a:r>
              <a:rPr lang="en-US" altLang="zh-CN" dirty="0" smtClean="0"/>
              <a:t>string</a:t>
            </a:r>
            <a:r>
              <a:rPr lang="zh-CN" altLang="en-US" dirty="0" smtClean="0"/>
              <a:t>类型</a:t>
            </a:r>
            <a:endParaRPr lang="en-US" altLang="zh-CN" dirty="0" smtClean="0"/>
          </a:p>
          <a:p>
            <a:r>
              <a:rPr lang="en-US" altLang="zh-CN" dirty="0" smtClean="0"/>
              <a:t>string</a:t>
            </a:r>
            <a:r>
              <a:rPr lang="zh-CN" altLang="en-US" dirty="0" smtClean="0"/>
              <a:t>的常用属性和方法</a:t>
            </a:r>
            <a:endParaRPr lang="zh-CN" altLang="en-US" dirty="0"/>
          </a:p>
        </p:txBody>
      </p:sp>
      <p:graphicFrame>
        <p:nvGraphicFramePr>
          <p:cNvPr id="4" name="表格 3"/>
          <p:cNvGraphicFramePr>
            <a:graphicFrameLocks noGrp="1"/>
          </p:cNvGraphicFramePr>
          <p:nvPr/>
        </p:nvGraphicFramePr>
        <p:xfrm>
          <a:off x="1428728" y="2786058"/>
          <a:ext cx="6096000" cy="2595880"/>
        </p:xfrm>
        <a:graphic>
          <a:graphicData uri="http://schemas.openxmlformats.org/drawingml/2006/table">
            <a:tbl>
              <a:tblPr firstRow="1" bandRow="1">
                <a:tableStyleId>{5C22544A-7EE6-4342-B048-85BDC9FD1C3A}</a:tableStyleId>
              </a:tblPr>
              <a:tblGrid>
                <a:gridCol w="1000132"/>
                <a:gridCol w="1785950"/>
                <a:gridCol w="3309918"/>
              </a:tblGrid>
              <a:tr h="370840">
                <a:tc>
                  <a:txBody>
                    <a:bodyPr/>
                    <a:lstStyle/>
                    <a:p>
                      <a:endParaRPr lang="zh-CN" altLang="en-US" dirty="0"/>
                    </a:p>
                  </a:txBody>
                  <a:tcPr/>
                </a:tc>
                <a:tc>
                  <a:txBody>
                    <a:bodyPr/>
                    <a:lstStyle/>
                    <a:p>
                      <a:r>
                        <a:rPr lang="zh-CN" altLang="en-US" dirty="0" smtClean="0"/>
                        <a:t>名称</a:t>
                      </a:r>
                      <a:endParaRPr lang="zh-CN" altLang="en-US" dirty="0"/>
                    </a:p>
                  </a:txBody>
                  <a:tcPr/>
                </a:tc>
                <a:tc>
                  <a:txBody>
                    <a:bodyPr/>
                    <a:lstStyle/>
                    <a:p>
                      <a:r>
                        <a:rPr lang="zh-CN" altLang="en-US" dirty="0" smtClean="0"/>
                        <a:t>说明</a:t>
                      </a:r>
                      <a:endParaRPr lang="zh-CN" altLang="en-US" dirty="0"/>
                    </a:p>
                  </a:txBody>
                  <a:tcPr/>
                </a:tc>
              </a:tr>
              <a:tr h="370840">
                <a:tc>
                  <a:txBody>
                    <a:bodyPr/>
                    <a:lstStyle/>
                    <a:p>
                      <a:r>
                        <a:rPr lang="zh-CN" altLang="en-US" dirty="0" smtClean="0"/>
                        <a:t>属性</a:t>
                      </a:r>
                      <a:endParaRPr lang="zh-CN" altLang="en-US" dirty="0"/>
                    </a:p>
                  </a:txBody>
                  <a:tcPr/>
                </a:tc>
                <a:tc>
                  <a:txBody>
                    <a:bodyPr/>
                    <a:lstStyle/>
                    <a:p>
                      <a:r>
                        <a:rPr lang="en-US" altLang="zh-CN" dirty="0" smtClean="0"/>
                        <a:t>length</a:t>
                      </a:r>
                      <a:endParaRPr lang="zh-CN" altLang="en-US" dirty="0"/>
                    </a:p>
                  </a:txBody>
                  <a:tcPr/>
                </a:tc>
                <a:tc>
                  <a:txBody>
                    <a:bodyPr/>
                    <a:lstStyle/>
                    <a:p>
                      <a:r>
                        <a:rPr lang="zh-CN" altLang="en-US" dirty="0" smtClean="0"/>
                        <a:t>获取字符个数</a:t>
                      </a:r>
                      <a:endParaRPr lang="zh-CN" altLang="en-US" dirty="0"/>
                    </a:p>
                  </a:txBody>
                  <a:tcPr/>
                </a:tc>
              </a:tr>
              <a:tr h="370840">
                <a:tc>
                  <a:txBody>
                    <a:bodyPr/>
                    <a:lstStyle/>
                    <a:p>
                      <a:r>
                        <a:rPr lang="zh-CN" altLang="en-US" dirty="0" smtClean="0"/>
                        <a:t>方法</a:t>
                      </a:r>
                      <a:endParaRPr lang="zh-CN" altLang="en-US" dirty="0"/>
                    </a:p>
                  </a:txBody>
                  <a:tcPr/>
                </a:tc>
                <a:tc>
                  <a:txBody>
                    <a:bodyPr/>
                    <a:lstStyle/>
                    <a:p>
                      <a:r>
                        <a:rPr lang="en-US" altLang="zh-CN" dirty="0" err="1" smtClean="0"/>
                        <a:t>indexOf</a:t>
                      </a:r>
                      <a:endParaRPr lang="zh-CN" altLang="en-US" dirty="0"/>
                    </a:p>
                  </a:txBody>
                  <a:tcPr/>
                </a:tc>
                <a:tc>
                  <a:txBody>
                    <a:bodyPr/>
                    <a:lstStyle/>
                    <a:p>
                      <a:r>
                        <a:rPr lang="zh-CN" altLang="en-US" dirty="0" smtClean="0"/>
                        <a:t>查找字符串的位置</a:t>
                      </a:r>
                      <a:endParaRPr lang="zh-CN" altLang="en-US" dirty="0"/>
                    </a:p>
                  </a:txBody>
                  <a:tcPr/>
                </a:tc>
              </a:tr>
              <a:tr h="370840">
                <a:tc>
                  <a:txBody>
                    <a:bodyPr/>
                    <a:lstStyle/>
                    <a:p>
                      <a:endParaRPr lang="zh-CN" altLang="en-US"/>
                    </a:p>
                  </a:txBody>
                  <a:tcPr/>
                </a:tc>
                <a:tc>
                  <a:txBody>
                    <a:bodyPr/>
                    <a:lstStyle/>
                    <a:p>
                      <a:r>
                        <a:rPr lang="en-US" altLang="zh-CN" dirty="0" err="1" smtClean="0"/>
                        <a:t>charAt</a:t>
                      </a:r>
                      <a:endParaRPr lang="zh-CN" altLang="en-US" dirty="0"/>
                    </a:p>
                  </a:txBody>
                  <a:tcPr/>
                </a:tc>
                <a:tc>
                  <a:txBody>
                    <a:bodyPr/>
                    <a:lstStyle/>
                    <a:p>
                      <a:r>
                        <a:rPr lang="zh-CN" altLang="en-US" dirty="0" smtClean="0"/>
                        <a:t>获取指定索引的字符</a:t>
                      </a:r>
                      <a:endParaRPr lang="zh-CN" altLang="en-US" dirty="0"/>
                    </a:p>
                  </a:txBody>
                  <a:tcPr/>
                </a:tc>
              </a:tr>
              <a:tr h="370840">
                <a:tc>
                  <a:txBody>
                    <a:bodyPr/>
                    <a:lstStyle/>
                    <a:p>
                      <a:endParaRPr lang="zh-CN" altLang="en-US"/>
                    </a:p>
                  </a:txBody>
                  <a:tcPr/>
                </a:tc>
                <a:tc>
                  <a:txBody>
                    <a:bodyPr/>
                    <a:lstStyle/>
                    <a:p>
                      <a:r>
                        <a:rPr lang="en-US" altLang="zh-CN" dirty="0" smtClean="0"/>
                        <a:t>substring</a:t>
                      </a:r>
                      <a:endParaRPr lang="zh-CN" altLang="en-US" dirty="0"/>
                    </a:p>
                  </a:txBody>
                  <a:tcPr/>
                </a:tc>
                <a:tc>
                  <a:txBody>
                    <a:bodyPr/>
                    <a:lstStyle/>
                    <a:p>
                      <a:r>
                        <a:rPr lang="zh-CN" altLang="en-US" dirty="0" smtClean="0"/>
                        <a:t>截取字符串</a:t>
                      </a:r>
                      <a:endParaRPr lang="zh-CN" altLang="en-US" dirty="0"/>
                    </a:p>
                  </a:txBody>
                  <a:tcPr/>
                </a:tc>
              </a:tr>
              <a:tr h="370840">
                <a:tc>
                  <a:txBody>
                    <a:bodyPr/>
                    <a:lstStyle/>
                    <a:p>
                      <a:endParaRPr lang="zh-CN" altLang="en-US"/>
                    </a:p>
                  </a:txBody>
                  <a:tcPr/>
                </a:tc>
                <a:tc>
                  <a:txBody>
                    <a:bodyPr/>
                    <a:lstStyle/>
                    <a:p>
                      <a:r>
                        <a:rPr lang="en-US" altLang="zh-CN" dirty="0" err="1" smtClean="0"/>
                        <a:t>toLowerCase</a:t>
                      </a:r>
                      <a:endParaRPr lang="zh-CN" altLang="en-US" dirty="0"/>
                    </a:p>
                  </a:txBody>
                  <a:tcPr/>
                </a:tc>
                <a:tc>
                  <a:txBody>
                    <a:bodyPr/>
                    <a:lstStyle/>
                    <a:p>
                      <a:r>
                        <a:rPr lang="zh-CN" altLang="en-US" dirty="0" smtClean="0"/>
                        <a:t>转换字符串为小写</a:t>
                      </a:r>
                      <a:endParaRPr lang="zh-CN" altLang="en-US" dirty="0"/>
                    </a:p>
                  </a:txBody>
                  <a:tcPr/>
                </a:tc>
              </a:tr>
              <a:tr h="370840">
                <a:tc>
                  <a:txBody>
                    <a:bodyPr/>
                    <a:lstStyle/>
                    <a:p>
                      <a:endParaRPr lang="zh-CN" altLang="en-US"/>
                    </a:p>
                  </a:txBody>
                  <a:tcPr/>
                </a:tc>
                <a:tc>
                  <a:txBody>
                    <a:bodyPr/>
                    <a:lstStyle/>
                    <a:p>
                      <a:r>
                        <a:rPr lang="en-US" altLang="zh-CN" dirty="0" err="1" smtClean="0"/>
                        <a:t>toUpperCase</a:t>
                      </a:r>
                      <a:endParaRPr lang="zh-CN" altLang="en-US" dirty="0"/>
                    </a:p>
                  </a:txBody>
                  <a:tcPr/>
                </a:tc>
                <a:tc>
                  <a:txBody>
                    <a:bodyPr/>
                    <a:lstStyle/>
                    <a:p>
                      <a:r>
                        <a:rPr lang="zh-CN" altLang="en-US" dirty="0" smtClean="0"/>
                        <a:t>转换字符串为大写</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7" name="Picture 10"/>
          <p:cNvPicPr>
            <a:picLocks noChangeAspect="1" noChangeArrowheads="1"/>
          </p:cNvPicPr>
          <p:nvPr/>
        </p:nvPicPr>
        <p:blipFill>
          <a:blip r:embed="rId2"/>
          <a:srcRect/>
          <a:stretch>
            <a:fillRect/>
          </a:stretch>
        </p:blipFill>
        <p:spPr bwMode="auto">
          <a:xfrm>
            <a:off x="1547813" y="1700213"/>
            <a:ext cx="6219825" cy="4686300"/>
          </a:xfrm>
          <a:prstGeom prst="rect">
            <a:avLst/>
          </a:prstGeom>
          <a:noFill/>
          <a:ln w="12700" algn="ctr">
            <a:noFill/>
            <a:miter lim="800000"/>
            <a:headEnd/>
            <a:tailEnd/>
          </a:ln>
          <a:effectLst/>
        </p:spPr>
      </p:pic>
      <p:grpSp>
        <p:nvGrpSpPr>
          <p:cNvPr id="18" name="Group 16"/>
          <p:cNvGrpSpPr>
            <a:grpSpLocks/>
          </p:cNvGrpSpPr>
          <p:nvPr/>
        </p:nvGrpSpPr>
        <p:grpSpPr bwMode="auto">
          <a:xfrm>
            <a:off x="4987925" y="2852738"/>
            <a:ext cx="2314575" cy="1671637"/>
            <a:chOff x="3016" y="1833"/>
            <a:chExt cx="1458" cy="1053"/>
          </a:xfrm>
        </p:grpSpPr>
        <p:pic>
          <p:nvPicPr>
            <p:cNvPr id="19" name="Picture 12"/>
            <p:cNvPicPr>
              <a:picLocks noChangeAspect="1" noChangeArrowheads="1"/>
            </p:cNvPicPr>
            <p:nvPr/>
          </p:nvPicPr>
          <p:blipFill>
            <a:blip r:embed="rId3"/>
            <a:srcRect/>
            <a:stretch>
              <a:fillRect/>
            </a:stretch>
          </p:blipFill>
          <p:spPr bwMode="auto">
            <a:xfrm>
              <a:off x="3016" y="1833"/>
              <a:ext cx="1458" cy="714"/>
            </a:xfrm>
            <a:prstGeom prst="rect">
              <a:avLst/>
            </a:prstGeom>
            <a:noFill/>
            <a:ln w="12700" algn="ctr">
              <a:noFill/>
              <a:miter lim="800000"/>
              <a:headEnd/>
              <a:tailEnd/>
            </a:ln>
            <a:effectLst/>
          </p:spPr>
        </p:pic>
        <p:sp>
          <p:nvSpPr>
            <p:cNvPr id="20" name="Line 13"/>
            <p:cNvSpPr>
              <a:spLocks noChangeShapeType="1"/>
            </p:cNvSpPr>
            <p:nvPr/>
          </p:nvSpPr>
          <p:spPr bwMode="auto">
            <a:xfrm flipH="1">
              <a:off x="3016" y="2568"/>
              <a:ext cx="499" cy="318"/>
            </a:xfrm>
            <a:prstGeom prst="line">
              <a:avLst/>
            </a:prstGeom>
            <a:noFill/>
            <a:ln w="38100">
              <a:solidFill>
                <a:srgbClr val="CE3030"/>
              </a:solidFill>
              <a:round/>
              <a:headEnd/>
              <a:tailEnd type="triangle" w="med" len="med"/>
            </a:ln>
            <a:effectLst/>
          </p:spPr>
          <p:txBody>
            <a:bodyPr/>
            <a:lstStyle/>
            <a:p>
              <a:endParaRPr lang="zh-CN" altLang="en-US"/>
            </a:p>
          </p:txBody>
        </p:sp>
      </p:grpSp>
      <p:grpSp>
        <p:nvGrpSpPr>
          <p:cNvPr id="21" name="Group 21"/>
          <p:cNvGrpSpPr>
            <a:grpSpLocks/>
          </p:cNvGrpSpPr>
          <p:nvPr/>
        </p:nvGrpSpPr>
        <p:grpSpPr bwMode="auto">
          <a:xfrm>
            <a:off x="1692275" y="4811713"/>
            <a:ext cx="2490788" cy="1335087"/>
            <a:chOff x="1066" y="3031"/>
            <a:chExt cx="1569" cy="841"/>
          </a:xfrm>
        </p:grpSpPr>
        <p:pic>
          <p:nvPicPr>
            <p:cNvPr id="22" name="Picture 17"/>
            <p:cNvPicPr>
              <a:picLocks noChangeAspect="1" noChangeArrowheads="1"/>
            </p:cNvPicPr>
            <p:nvPr/>
          </p:nvPicPr>
          <p:blipFill>
            <a:blip r:embed="rId4"/>
            <a:srcRect/>
            <a:stretch>
              <a:fillRect/>
            </a:stretch>
          </p:blipFill>
          <p:spPr bwMode="auto">
            <a:xfrm>
              <a:off x="1066" y="3158"/>
              <a:ext cx="1182" cy="714"/>
            </a:xfrm>
            <a:prstGeom prst="rect">
              <a:avLst/>
            </a:prstGeom>
            <a:noFill/>
            <a:ln w="12700" algn="ctr">
              <a:noFill/>
              <a:miter lim="800000"/>
              <a:headEnd/>
              <a:tailEnd/>
            </a:ln>
            <a:effectLst/>
          </p:spPr>
        </p:pic>
        <p:sp>
          <p:nvSpPr>
            <p:cNvPr id="23" name="Line 19"/>
            <p:cNvSpPr>
              <a:spLocks noChangeShapeType="1"/>
            </p:cNvSpPr>
            <p:nvPr/>
          </p:nvSpPr>
          <p:spPr bwMode="auto">
            <a:xfrm flipV="1">
              <a:off x="2227" y="3031"/>
              <a:ext cx="408" cy="136"/>
            </a:xfrm>
            <a:prstGeom prst="line">
              <a:avLst/>
            </a:prstGeom>
            <a:noFill/>
            <a:ln w="38100">
              <a:solidFill>
                <a:schemeClr val="tx1"/>
              </a:solidFill>
              <a:round/>
              <a:headEnd/>
              <a:tailEnd type="triangle" w="med" len="med"/>
            </a:ln>
            <a:effectLst/>
          </p:spPr>
          <p:txBody>
            <a:bodyPr/>
            <a:lstStyle/>
            <a:p>
              <a:endParaRPr lang="zh-CN" altLang="en-US"/>
            </a:p>
          </p:txBody>
        </p:sp>
      </p:grpSp>
      <p:grpSp>
        <p:nvGrpSpPr>
          <p:cNvPr id="24" name="Group 22"/>
          <p:cNvGrpSpPr>
            <a:grpSpLocks/>
          </p:cNvGrpSpPr>
          <p:nvPr/>
        </p:nvGrpSpPr>
        <p:grpSpPr bwMode="auto">
          <a:xfrm>
            <a:off x="4960938" y="4797425"/>
            <a:ext cx="2794000" cy="1377950"/>
            <a:chOff x="3116" y="3022"/>
            <a:chExt cx="1848" cy="868"/>
          </a:xfrm>
        </p:grpSpPr>
        <p:pic>
          <p:nvPicPr>
            <p:cNvPr id="25" name="Picture 18"/>
            <p:cNvPicPr>
              <a:picLocks noChangeAspect="1" noChangeArrowheads="1"/>
            </p:cNvPicPr>
            <p:nvPr/>
          </p:nvPicPr>
          <p:blipFill>
            <a:blip r:embed="rId5"/>
            <a:srcRect/>
            <a:stretch>
              <a:fillRect/>
            </a:stretch>
          </p:blipFill>
          <p:spPr bwMode="auto">
            <a:xfrm>
              <a:off x="3506" y="3176"/>
              <a:ext cx="1458" cy="714"/>
            </a:xfrm>
            <a:prstGeom prst="rect">
              <a:avLst/>
            </a:prstGeom>
            <a:noFill/>
            <a:ln w="12700" algn="ctr">
              <a:noFill/>
              <a:miter lim="800000"/>
              <a:headEnd/>
              <a:tailEnd/>
            </a:ln>
            <a:effectLst/>
          </p:spPr>
        </p:pic>
        <p:sp>
          <p:nvSpPr>
            <p:cNvPr id="26" name="Line 20"/>
            <p:cNvSpPr>
              <a:spLocks noChangeShapeType="1"/>
            </p:cNvSpPr>
            <p:nvPr/>
          </p:nvSpPr>
          <p:spPr bwMode="auto">
            <a:xfrm flipH="1" flipV="1">
              <a:off x="3116" y="3022"/>
              <a:ext cx="408" cy="181"/>
            </a:xfrm>
            <a:prstGeom prst="line">
              <a:avLst/>
            </a:prstGeom>
            <a:noFill/>
            <a:ln w="38100">
              <a:solidFill>
                <a:schemeClr val="tx1"/>
              </a:solidFill>
              <a:round/>
              <a:headEnd/>
              <a:tailEnd type="triangle" w="med" len="med"/>
            </a:ln>
            <a:effectLst/>
          </p:spPr>
          <p:txBody>
            <a:bodyPr/>
            <a:lstStyle/>
            <a:p>
              <a:endParaRPr lang="zh-CN" altLang="en-US"/>
            </a:p>
          </p:txBody>
        </p:sp>
      </p:grpSp>
      <p:grpSp>
        <p:nvGrpSpPr>
          <p:cNvPr id="27" name="Group 24"/>
          <p:cNvGrpSpPr>
            <a:grpSpLocks/>
          </p:cNvGrpSpPr>
          <p:nvPr/>
        </p:nvGrpSpPr>
        <p:grpSpPr bwMode="auto">
          <a:xfrm>
            <a:off x="2124075" y="2924175"/>
            <a:ext cx="2047875" cy="1600200"/>
            <a:chOff x="1338" y="1842"/>
            <a:chExt cx="1290" cy="1008"/>
          </a:xfrm>
        </p:grpSpPr>
        <p:sp>
          <p:nvSpPr>
            <p:cNvPr id="28" name="Line 14"/>
            <p:cNvSpPr>
              <a:spLocks noChangeShapeType="1"/>
            </p:cNvSpPr>
            <p:nvPr/>
          </p:nvSpPr>
          <p:spPr bwMode="auto">
            <a:xfrm>
              <a:off x="2084" y="2532"/>
              <a:ext cx="544" cy="318"/>
            </a:xfrm>
            <a:prstGeom prst="line">
              <a:avLst/>
            </a:prstGeom>
            <a:noFill/>
            <a:ln w="38100">
              <a:solidFill>
                <a:srgbClr val="CE3030"/>
              </a:solidFill>
              <a:round/>
              <a:headEnd/>
              <a:tailEnd type="triangle" w="med" len="med"/>
            </a:ln>
            <a:effectLst/>
          </p:spPr>
          <p:txBody>
            <a:bodyPr/>
            <a:lstStyle/>
            <a:p>
              <a:endParaRPr lang="zh-CN" altLang="en-US"/>
            </a:p>
          </p:txBody>
        </p:sp>
        <p:pic>
          <p:nvPicPr>
            <p:cNvPr id="29" name="Picture 23"/>
            <p:cNvPicPr>
              <a:picLocks noChangeAspect="1" noChangeArrowheads="1"/>
            </p:cNvPicPr>
            <p:nvPr/>
          </p:nvPicPr>
          <p:blipFill>
            <a:blip r:embed="rId6"/>
            <a:srcRect/>
            <a:stretch>
              <a:fillRect/>
            </a:stretch>
          </p:blipFill>
          <p:spPr bwMode="auto">
            <a:xfrm>
              <a:off x="1338" y="1842"/>
              <a:ext cx="1182" cy="714"/>
            </a:xfrm>
            <a:prstGeom prst="rect">
              <a:avLst/>
            </a:prstGeom>
            <a:noFill/>
            <a:ln w="12700" algn="ctr">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checkerboard(across)">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heckerboard(across)">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heckerboard(across)">
                                      <p:cBhvr>
                                        <p:cTn id="21" dur="500"/>
                                        <p:tgtEl>
                                          <p:spTgt spid="21"/>
                                        </p:tgtEl>
                                      </p:cBhvr>
                                    </p:animEffect>
                                  </p:childTnLst>
                                </p:cTn>
                              </p:par>
                            </p:childTnLst>
                          </p:cTn>
                        </p:par>
                        <p:par>
                          <p:cTn id="22" fill="hold">
                            <p:stCondLst>
                              <p:cond delay="500"/>
                            </p:stCondLst>
                            <p:childTnLst>
                              <p:par>
                                <p:cTn id="23" presetID="5" presetClass="entr" presetSubtype="1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checkerboard(across)">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1">
  <a:themeElements>
    <a:clrScheme name="自定义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FF0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60000"/>
            <a:lumOff val="40000"/>
          </a:schemeClr>
        </a:solidFill>
      </a:spPr>
      <a:bodyPr rtlCol="0" anchor="ctr"/>
      <a:lstStyle>
        <a:defPPr algn="ctr">
          <a:defRPr dirty="0" smtClean="0"/>
        </a:defPPr>
      </a:lstStyle>
      <a:style>
        <a:lnRef idx="1">
          <a:schemeClr val="accent3"/>
        </a:lnRef>
        <a:fillRef idx="2">
          <a:schemeClr val="accent3"/>
        </a:fillRef>
        <a:effectRef idx="1">
          <a:schemeClr val="accent3"/>
        </a:effectRef>
        <a:fontRef idx="minor">
          <a:schemeClr val="dk1"/>
        </a:fontRef>
      </a:style>
    </a:spDef>
  </a:objectDefaults>
  <a:extraClrSchemeLst/>
  <a:extLst>
    <a:ext uri="{05A4C25C-085E-4340-85A3-A5531E510DB2}">
      <thm15:themeFamily xmlns:thm15="http://schemas.microsoft.com/office/thememl/2012/main" xmlns="" name="niit" id="{13635380-E217-4A31-AB2C-B6B7D9FA1202}" vid="{3FA58661-66CD-4C03-B9CF-999C4F0E8DCB}"/>
    </a:ext>
  </a:extLst>
</a:theme>
</file>

<file path=docProps/app.xml><?xml version="1.0" encoding="utf-8"?>
<Properties xmlns="http://schemas.openxmlformats.org/officeDocument/2006/extended-properties" xmlns:vt="http://schemas.openxmlformats.org/officeDocument/2006/docPropsVTypes">
  <Template>主题1</Template>
  <TotalTime>278</TotalTime>
  <Words>984</Words>
  <PresentationFormat>全屏显示(4:3)</PresentationFormat>
  <Paragraphs>204</Paragraphs>
  <Slides>27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主题1</vt:lpstr>
      <vt:lpstr>Image</vt:lpstr>
      <vt:lpstr>JAVASCRIPT 第四章</vt:lpstr>
      <vt:lpstr>回顾</vt:lpstr>
      <vt:lpstr>本章目标</vt:lpstr>
      <vt:lpstr>幻灯片 4</vt:lpstr>
      <vt:lpstr>表单验证内容</vt:lpstr>
      <vt:lpstr>表单验证内容</vt:lpstr>
      <vt:lpstr>表单验证思路</vt:lpstr>
      <vt:lpstr>表单验证</vt:lpstr>
      <vt:lpstr>幻灯片 9</vt:lpstr>
      <vt:lpstr>表单验证</vt:lpstr>
      <vt:lpstr>表单验证</vt:lpstr>
      <vt:lpstr>表单验证</vt:lpstr>
      <vt:lpstr>正则表达式</vt:lpstr>
      <vt:lpstr>正则表达式 </vt:lpstr>
      <vt:lpstr>正则表达式</vt:lpstr>
      <vt:lpstr>正则表达式</vt:lpstr>
      <vt:lpstr>手动提交表单</vt:lpstr>
      <vt:lpstr>手动提交表单</vt:lpstr>
      <vt:lpstr>回车切换输入</vt:lpstr>
      <vt:lpstr>回车切换输入</vt:lpstr>
      <vt:lpstr>回车切换输入</vt:lpstr>
      <vt:lpstr>回车切换输入</vt:lpstr>
      <vt:lpstr>即时错误提示特效</vt:lpstr>
      <vt:lpstr>即时错误提示特效</vt:lpstr>
      <vt:lpstr>幻灯片 25</vt:lpstr>
      <vt:lpstr>表单验证特效</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第一章</dc:title>
  <cp:lastModifiedBy>admin</cp:lastModifiedBy>
  <cp:revision>24</cp:revision>
  <dcterms:modified xsi:type="dcterms:W3CDTF">2014-10-20T05:32:00Z</dcterms:modified>
</cp:coreProperties>
</file>