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77" r:id="rId24"/>
    <p:sldId id="278" r:id="rId25"/>
    <p:sldId id="279" r:id="rId26"/>
    <p:sldId id="280" r:id="rId27"/>
    <p:sldId id="281" r:id="rId28"/>
    <p:sldId id="284" r:id="rId29"/>
    <p:sldId id="283" r:id="rId30"/>
    <p:sldId id="285" r:id="rId31"/>
    <p:sldId id="286" r:id="rId32"/>
    <p:sldId id="287" r:id="rId33"/>
    <p:sldId id="288" r:id="rId34"/>
    <p:sldId id="289" r:id="rId35"/>
    <p:sldId id="29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4" name="Group 43"/>
          <p:cNvGrpSpPr/>
          <p:nvPr/>
        </p:nvGrpSpPr>
        <p:grpSpPr>
          <a:xfrm>
            <a:off x="0" y="3296872"/>
            <a:ext cx="3741490" cy="3561129"/>
            <a:chOff x="-1" y="1600199"/>
            <a:chExt cx="4501019" cy="5257801"/>
          </a:xfrm>
        </p:grpSpPr>
        <p:sp>
          <p:nvSpPr>
            <p:cNvPr id="39" name="Freeform 7"/>
            <p:cNvSpPr>
              <a:spLocks/>
            </p:cNvSpPr>
            <p:nvPr/>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a:spLocks/>
          </p:cNvSpPr>
          <p:nvPr/>
        </p:nvSpPr>
        <p:spPr bwMode="auto">
          <a:xfrm>
            <a:off x="4840448" y="0"/>
            <a:ext cx="4303553" cy="3095538"/>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5884" y="1504643"/>
            <a:ext cx="6858000" cy="1446550"/>
          </a:xfrm>
        </p:spPr>
        <p:txBody>
          <a:bodyPr wrap="square">
            <a:spAutoFit/>
          </a:bodyPr>
          <a:lstStyle>
            <a:lvl1pPr algn="r">
              <a:defRPr sz="4400" b="1">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55884" y="29673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696"/>
            <a:ext cx="2057400" cy="5433467"/>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80728"/>
            <a:ext cx="6019800" cy="5145435"/>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3363" y="800552"/>
            <a:ext cx="8229600" cy="723448"/>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9323" y="1776249"/>
            <a:ext cx="8247477" cy="4213392"/>
          </a:xfrm>
        </p:spPr>
        <p:txBody>
          <a:bodyPr/>
          <a:lstStyle>
            <a:lvl1pPr algn="l">
              <a:buFont typeface="Wingdings" pitchFamily="2" charset="2"/>
              <a:buChar char="u"/>
              <a:defRPr b="1">
                <a:latin typeface="微软雅黑" panose="020B0503020204020204" pitchFamily="34" charset="-122"/>
                <a:ea typeface="微软雅黑" panose="020B0503020204020204" pitchFamily="34" charset="-122"/>
              </a:defRPr>
            </a:lvl1pPr>
            <a:lvl2pPr>
              <a:lnSpc>
                <a:spcPct val="150000"/>
              </a:lnSpc>
              <a:buFont typeface="Wingdings" pitchFamily="2" charset="2"/>
              <a:buChar char="Ø"/>
              <a:defRPr>
                <a:solidFill>
                  <a:schemeClr val="tx1"/>
                </a:solidFill>
                <a:latin typeface="微软雅黑" panose="020B0503020204020204" pitchFamily="34" charset="-122"/>
                <a:ea typeface="微软雅黑" panose="020B0503020204020204" pitchFamily="34" charset="-122"/>
              </a:defRPr>
            </a:lvl2pPr>
            <a:lvl3pPr>
              <a:lnSpc>
                <a:spcPct val="150000"/>
              </a:lnSpc>
              <a:defRPr>
                <a:solidFill>
                  <a:schemeClr val="tx1"/>
                </a:solidFill>
                <a:latin typeface="微软雅黑" panose="020B0503020204020204" pitchFamily="34" charset="-122"/>
                <a:ea typeface="微软雅黑" panose="020B0503020204020204" pitchFamily="34" charset="-122"/>
              </a:defRPr>
            </a:lvl3pPr>
            <a:lvl4pPr>
              <a:lnSpc>
                <a:spcPct val="150000"/>
              </a:lnSpc>
              <a:defRPr>
                <a:solidFill>
                  <a:schemeClr val="tx1"/>
                </a:solidFill>
                <a:latin typeface="微软雅黑" panose="020B0503020204020204" pitchFamily="34" charset="-122"/>
                <a:ea typeface="微软雅黑" panose="020B0503020204020204" pitchFamily="34" charset="-122"/>
              </a:defRPr>
            </a:lvl4pPr>
            <a:lvl5pPr>
              <a:lnSpc>
                <a:spcPct val="150000"/>
              </a:lnSpc>
              <a:defRPr>
                <a:solidFill>
                  <a:schemeClr val="tx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99330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33071"/>
            <a:ext cx="4040188"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4" y="1993309"/>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633071"/>
            <a:ext cx="4041775"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2014-12-15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2014-12-15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2014-12-15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199" y="970806"/>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836712"/>
            <a:ext cx="5111750" cy="52894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132856"/>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2014-12-15</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grpSp>
        <p:nvGrpSpPr>
          <p:cNvPr id="6" name="Group 32"/>
          <p:cNvGrpSpPr/>
          <p:nvPr/>
        </p:nvGrpSpPr>
        <p:grpSpPr>
          <a:xfrm>
            <a:off x="-23838" y="0"/>
            <a:ext cx="9167838" cy="6858000"/>
            <a:chOff x="0" y="0"/>
            <a:chExt cx="9167838" cy="6858000"/>
          </a:xfrm>
        </p:grpSpPr>
        <p:sp>
          <p:nvSpPr>
            <p:cNvPr id="8" name="Rectangle 7"/>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a:off x="6944754" y="0"/>
              <a:ext cx="2223084"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971191" y="5313144"/>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33363" y="1031780"/>
            <a:ext cx="8229600" cy="128141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9323" y="2325523"/>
            <a:ext cx="8247477" cy="366411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grpSp>
        <p:nvGrpSpPr>
          <p:cNvPr id="9" name="Group 11"/>
          <p:cNvGrpSpPr/>
          <p:nvPr/>
        </p:nvGrpSpPr>
        <p:grpSpPr>
          <a:xfrm>
            <a:off x="0" y="5041783"/>
            <a:ext cx="2874507" cy="1816217"/>
            <a:chOff x="0" y="2533588"/>
            <a:chExt cx="8022336" cy="8966516"/>
          </a:xfrm>
        </p:grpSpPr>
        <p:sp>
          <p:nvSpPr>
            <p:cNvPr id="13" name="Freeform 7"/>
            <p:cNvSpPr>
              <a:spLocks/>
            </p:cNvSpPr>
            <p:nvPr/>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 name="图片 6"/>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433363" y="256554"/>
            <a:ext cx="878194" cy="322286"/>
          </a:xfrm>
          <a:prstGeom prst="rect">
            <a:avLst/>
          </a:prstGeom>
        </p:spPr>
      </p:pic>
      <p:sp>
        <p:nvSpPr>
          <p:cNvPr id="18" name="矩形 17"/>
          <p:cNvSpPr/>
          <p:nvPr/>
        </p:nvSpPr>
        <p:spPr>
          <a:xfrm>
            <a:off x="3499728" y="6197702"/>
            <a:ext cx="5312907" cy="784830"/>
          </a:xfrm>
          <a:prstGeom prst="rect">
            <a:avLst/>
          </a:prstGeom>
        </p:spPr>
        <p:txBody>
          <a:bodyPr wrap="square">
            <a:spAutoFit/>
          </a:bodyPr>
          <a:lstStyle/>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电话：</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180212136</a:t>
            </a:r>
          </a:p>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地址：江苏省苏州市高新区科技城软件园</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3</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号楼</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chniit.com ©2014</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苏州</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版权所有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algn="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2">
              <a:lumMod val="75000"/>
            </a:schemeClr>
          </a:solidFill>
          <a:latin typeface="Microsoft YaHei UI" panose="020B0503020204020204" pitchFamily="34" charset="-122"/>
          <a:ea typeface="Microsoft YaHei UI" panose="020B0503020204020204" pitchFamily="34" charset="-122"/>
          <a:cs typeface="+mj-cs"/>
        </a:defRPr>
      </a:lvl1pPr>
    </p:titleStyle>
    <p:bodyStyle>
      <a:lvl1pPr marL="342900" indent="-342900" algn="l" defTabSz="914400" rtl="0" eaLnBrk="1" latinLnBrk="0" hangingPunct="1">
        <a:spcBef>
          <a:spcPct val="20000"/>
        </a:spcBef>
        <a:buFont typeface="Wingdings" pitchFamily="2" charset="2"/>
        <a:buChar char="u"/>
        <a:defRPr sz="2400" kern="1200">
          <a:solidFill>
            <a:schemeClr val="accent1">
              <a:lumMod val="75000"/>
            </a:schemeClr>
          </a:solidFill>
          <a:latin typeface="Microsoft YaHei UI" panose="020B0503020204020204" pitchFamily="34" charset="-122"/>
          <a:ea typeface="Microsoft YaHei UI" panose="020B0503020204020204"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Hibernate </a:t>
            </a:r>
            <a:r>
              <a:rPr lang="zh-CN" altLang="en-US" dirty="0" smtClean="0"/>
              <a:t>第二章</a:t>
            </a:r>
            <a:endParaRPr lang="zh-CN" altLang="en-US" dirty="0"/>
          </a:p>
        </p:txBody>
      </p:sp>
      <p:sp>
        <p:nvSpPr>
          <p:cNvPr id="3" name="副标题 2"/>
          <p:cNvSpPr>
            <a:spLocks noGrp="1"/>
          </p:cNvSpPr>
          <p:nvPr>
            <p:ph type="subTitle" idx="1"/>
          </p:nvPr>
        </p:nvSpPr>
        <p:spPr/>
        <p:txBody>
          <a:bodyPr/>
          <a:lstStyle/>
          <a:p>
            <a:r>
              <a:rPr lang="en-US" altLang="zh-CN" dirty="0" smtClean="0"/>
              <a:t>ORM</a:t>
            </a:r>
            <a:r>
              <a:rPr lang="zh-CN" altLang="en-US" dirty="0" smtClean="0"/>
              <a:t>数据映射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单边多对一关联</a:t>
            </a:r>
            <a:endParaRPr lang="zh-CN" altLang="en-US" dirty="0"/>
          </a:p>
        </p:txBody>
      </p:sp>
      <p:sp>
        <p:nvSpPr>
          <p:cNvPr id="3" name="内容占位符 2"/>
          <p:cNvSpPr>
            <a:spLocks noGrp="1"/>
          </p:cNvSpPr>
          <p:nvPr>
            <p:ph idx="1"/>
          </p:nvPr>
        </p:nvSpPr>
        <p:spPr/>
        <p:txBody>
          <a:bodyPr/>
          <a:lstStyle/>
          <a:p>
            <a:r>
              <a:rPr lang="en-US" altLang="zh-CN" dirty="0" smtClean="0"/>
              <a:t>Room</a:t>
            </a:r>
            <a:r>
              <a:rPr lang="zh-CN" altLang="en-US" dirty="0" smtClean="0"/>
              <a:t>的映射文件</a:t>
            </a:r>
            <a:endParaRPr lang="zh-CN" altLang="en-US" dirty="0"/>
          </a:p>
        </p:txBody>
      </p:sp>
      <p:sp>
        <p:nvSpPr>
          <p:cNvPr id="4" name="圆角矩形 3"/>
          <p:cNvSpPr/>
          <p:nvPr/>
        </p:nvSpPr>
        <p:spPr>
          <a:xfrm>
            <a:off x="1643042" y="2143116"/>
            <a:ext cx="4929222" cy="442915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2071670" y="2428868"/>
            <a:ext cx="4143404" cy="4031873"/>
          </a:xfrm>
          <a:prstGeom prst="rect">
            <a:avLst/>
          </a:prstGeom>
          <a:solidFill>
            <a:schemeClr val="accent1"/>
          </a:solid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"Room" table="room"&gt;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roomId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"room"&gt;</a:t>
            </a:r>
          </a:p>
          <a:p>
            <a:r>
              <a:rPr lang="en-US" altLang="zh-CN" sz="1600" dirty="0" smtClean="0">
                <a:solidFill>
                  <a:schemeClr val="bg1"/>
                </a:solidFill>
              </a:rPr>
              <a:t>&lt;column name=</a:t>
            </a:r>
            <a:r>
              <a:rPr lang="en-US" altLang="zh-CN" sz="1600" i="1" dirty="0" smtClean="0">
                <a:solidFill>
                  <a:schemeClr val="bg1"/>
                </a:solidFill>
              </a:rPr>
              <a:t>"room"&gt;&lt;/column&gt;</a:t>
            </a:r>
          </a:p>
          <a:p>
            <a:r>
              <a:rPr lang="en-US" altLang="zh-CN" sz="1600" dirty="0" smtClean="0">
                <a:solidFill>
                  <a:schemeClr val="bg1"/>
                </a:solidFill>
              </a:rPr>
              <a:t>&lt;/property&gt;</a:t>
            </a:r>
          </a:p>
          <a:p>
            <a:r>
              <a:rPr lang="en-US" altLang="zh-CN" sz="1600" dirty="0" smtClean="0">
                <a:solidFill>
                  <a:schemeClr val="bg1"/>
                </a:solidFill>
              </a:rPr>
              <a:t>&lt;many-to-one name=</a:t>
            </a:r>
            <a:r>
              <a:rPr lang="en-US" altLang="zh-CN" sz="1600" i="1" dirty="0" smtClean="0">
                <a:solidFill>
                  <a:schemeClr val="bg1"/>
                </a:solidFill>
              </a:rPr>
              <a:t>"</a:t>
            </a:r>
            <a:r>
              <a:rPr lang="en-US" altLang="zh-CN" sz="1600" i="1" dirty="0" err="1" smtClean="0">
                <a:solidFill>
                  <a:schemeClr val="bg1"/>
                </a:solidFill>
              </a:rPr>
              <a:t>stu</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"&gt;&lt;/column&gt;</a:t>
            </a:r>
          </a:p>
          <a:p>
            <a:r>
              <a:rPr lang="en-US" altLang="zh-CN" sz="1600" dirty="0" smtClean="0">
                <a:solidFill>
                  <a:schemeClr val="bg1"/>
                </a:solidFill>
              </a:rPr>
              <a:t>&lt;/many-to-one&gt;</a:t>
            </a:r>
          </a:p>
          <a:p>
            <a:r>
              <a:rPr lang="en-US" altLang="zh-CN" sz="1600" dirty="0" smtClean="0">
                <a:solidFill>
                  <a:schemeClr val="bg1"/>
                </a:solidFill>
              </a:rPr>
              <a:t>&lt;/class&gt;</a:t>
            </a:r>
          </a:p>
          <a:p>
            <a:r>
              <a:rPr lang="en-US" altLang="zh-CN" sz="1600" dirty="0" smtClean="0">
                <a:solidFill>
                  <a:schemeClr val="bg1"/>
                </a:solidFill>
              </a:rPr>
              <a:t>&lt;/hibernate-mapping&gt;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映射文件的配置</a:t>
            </a:r>
            <a:endParaRPr lang="zh-CN" altLang="en-US" dirty="0"/>
          </a:p>
        </p:txBody>
      </p:sp>
      <p:sp>
        <p:nvSpPr>
          <p:cNvPr id="3" name="内容占位符 2"/>
          <p:cNvSpPr>
            <a:spLocks noGrp="1"/>
          </p:cNvSpPr>
          <p:nvPr>
            <p:ph idx="1"/>
          </p:nvPr>
        </p:nvSpPr>
        <p:spPr/>
        <p:txBody>
          <a:bodyPr/>
          <a:lstStyle/>
          <a:p>
            <a:r>
              <a:rPr lang="zh-CN" altLang="en-US" dirty="0" smtClean="0"/>
              <a:t>所有映射的配置都在</a:t>
            </a:r>
            <a:r>
              <a:rPr lang="en-US" altLang="zh-CN" dirty="0" smtClean="0"/>
              <a:t>hibernate-mapping</a:t>
            </a:r>
            <a:r>
              <a:rPr lang="zh-CN" altLang="en-US" dirty="0" smtClean="0"/>
              <a:t>根标签下</a:t>
            </a:r>
            <a:endParaRPr lang="en-US" altLang="zh-CN" dirty="0" smtClean="0"/>
          </a:p>
          <a:p>
            <a:r>
              <a:rPr lang="en-US" altLang="zh-CN" dirty="0" smtClean="0"/>
              <a:t>package  </a:t>
            </a:r>
            <a:r>
              <a:rPr lang="zh-CN" altLang="en-US" dirty="0" smtClean="0"/>
              <a:t>表示</a:t>
            </a:r>
            <a:r>
              <a:rPr lang="en-US" altLang="zh-CN" dirty="0" smtClean="0"/>
              <a:t>JAVA</a:t>
            </a:r>
            <a:r>
              <a:rPr lang="zh-CN" altLang="en-US" dirty="0" smtClean="0"/>
              <a:t>对象所在的包，不写必须在映射时写上完整的包名</a:t>
            </a:r>
            <a:endParaRPr lang="en-US" altLang="zh-CN" dirty="0" smtClean="0"/>
          </a:p>
          <a:p>
            <a:r>
              <a:rPr lang="en-US" altLang="zh-CN" dirty="0" smtClean="0"/>
              <a:t>class </a:t>
            </a:r>
            <a:r>
              <a:rPr lang="zh-CN" altLang="en-US" dirty="0" smtClean="0"/>
              <a:t>表示定义需要进行映射持久化的类</a:t>
            </a:r>
            <a:endParaRPr lang="en-US" altLang="zh-CN" dirty="0" smtClean="0"/>
          </a:p>
          <a:p>
            <a:pPr lvl="1"/>
            <a:r>
              <a:rPr lang="en-US" altLang="zh-CN" dirty="0" smtClean="0"/>
              <a:t>name  </a:t>
            </a:r>
            <a:r>
              <a:rPr lang="zh-CN" altLang="en-US" dirty="0" smtClean="0"/>
              <a:t>表示</a:t>
            </a:r>
            <a:r>
              <a:rPr lang="en-US" altLang="zh-CN" dirty="0" smtClean="0"/>
              <a:t>JAVA</a:t>
            </a:r>
            <a:r>
              <a:rPr lang="zh-CN" altLang="en-US" dirty="0" smtClean="0"/>
              <a:t>类的名称</a:t>
            </a:r>
            <a:endParaRPr lang="en-US" altLang="zh-CN" dirty="0" smtClean="0"/>
          </a:p>
          <a:p>
            <a:pPr lvl="1"/>
            <a:r>
              <a:rPr lang="en-US" altLang="zh-CN" dirty="0" smtClean="0"/>
              <a:t>table  </a:t>
            </a:r>
            <a:r>
              <a:rPr lang="zh-CN" altLang="en-US" dirty="0" smtClean="0"/>
              <a:t>表示映射数据表的表名</a:t>
            </a:r>
            <a:endParaRPr lang="en-US" altLang="zh-CN" dirty="0" smtClean="0"/>
          </a:p>
          <a:p>
            <a:pPr lvl="1"/>
            <a:r>
              <a:rPr lang="en-US" altLang="zh-CN" dirty="0" smtClean="0"/>
              <a:t>catalog  </a:t>
            </a:r>
            <a:r>
              <a:rPr lang="zh-CN" altLang="en-US" dirty="0" smtClean="0"/>
              <a:t>表示数据表的目录</a:t>
            </a:r>
            <a:endParaRPr lang="en-US" altLang="zh-CN" dirty="0" smtClean="0"/>
          </a:p>
          <a:p>
            <a:pPr lvl="1"/>
            <a:r>
              <a:rPr lang="en-US" altLang="zh-CN" dirty="0" smtClean="0"/>
              <a:t>schema  </a:t>
            </a:r>
            <a:r>
              <a:rPr lang="zh-CN" altLang="en-US" dirty="0" smtClean="0"/>
              <a:t>表示数据表的架构拥有者</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映射文件的配置</a:t>
            </a:r>
            <a:endParaRPr lang="zh-CN" altLang="en-US" dirty="0"/>
          </a:p>
        </p:txBody>
      </p:sp>
      <p:sp>
        <p:nvSpPr>
          <p:cNvPr id="3" name="内容占位符 2"/>
          <p:cNvSpPr>
            <a:spLocks noGrp="1"/>
          </p:cNvSpPr>
          <p:nvPr>
            <p:ph idx="1"/>
          </p:nvPr>
        </p:nvSpPr>
        <p:spPr/>
        <p:txBody>
          <a:bodyPr/>
          <a:lstStyle/>
          <a:p>
            <a:r>
              <a:rPr lang="en-US" altLang="zh-CN" dirty="0" smtClean="0"/>
              <a:t> class</a:t>
            </a:r>
            <a:r>
              <a:rPr lang="zh-CN" altLang="en-US" dirty="0" smtClean="0"/>
              <a:t>标签下的子标签</a:t>
            </a:r>
            <a:endParaRPr lang="en-US" altLang="zh-CN" dirty="0" smtClean="0"/>
          </a:p>
          <a:p>
            <a:pPr lvl="1"/>
            <a:r>
              <a:rPr lang="en-US" altLang="zh-CN" dirty="0" smtClean="0"/>
              <a:t>id  </a:t>
            </a:r>
            <a:r>
              <a:rPr lang="zh-CN" altLang="en-US" dirty="0" smtClean="0"/>
              <a:t>表示映射类与数据表主键字段的配置</a:t>
            </a:r>
            <a:endParaRPr lang="en-US" altLang="zh-CN" dirty="0" smtClean="0"/>
          </a:p>
          <a:p>
            <a:pPr lvl="2"/>
            <a:r>
              <a:rPr lang="en-US" altLang="zh-CN" dirty="0" smtClean="0"/>
              <a:t>name </a:t>
            </a:r>
            <a:r>
              <a:rPr lang="zh-CN" altLang="en-US" dirty="0" smtClean="0"/>
              <a:t>表示在类中的属性</a:t>
            </a:r>
            <a:endParaRPr lang="en-US" altLang="zh-CN" dirty="0" smtClean="0"/>
          </a:p>
          <a:p>
            <a:pPr lvl="2"/>
            <a:r>
              <a:rPr lang="en-US" altLang="zh-CN" dirty="0" smtClean="0"/>
              <a:t>column </a:t>
            </a:r>
            <a:r>
              <a:rPr lang="zh-CN" altLang="en-US" dirty="0" smtClean="0"/>
              <a:t>表示在数据表中的列属性名</a:t>
            </a:r>
            <a:endParaRPr lang="en-US" altLang="zh-CN" dirty="0" smtClean="0"/>
          </a:p>
          <a:p>
            <a:pPr lvl="2"/>
            <a:r>
              <a:rPr lang="en-US" altLang="zh-CN" dirty="0" smtClean="0"/>
              <a:t>generator</a:t>
            </a:r>
            <a:r>
              <a:rPr lang="zh-CN" altLang="en-US" dirty="0" smtClean="0"/>
              <a:t>表示主键生成的规则</a:t>
            </a:r>
            <a:endParaRPr lang="en-US" altLang="zh-CN" dirty="0" smtClean="0"/>
          </a:p>
          <a:p>
            <a:pPr lvl="3"/>
            <a:r>
              <a:rPr lang="en-US" altLang="zh-CN" dirty="0" smtClean="0"/>
              <a:t>sequence </a:t>
            </a:r>
            <a:r>
              <a:rPr lang="zh-CN" altLang="en-US" dirty="0" smtClean="0"/>
              <a:t>表示使用序列生成主键</a:t>
            </a:r>
            <a:endParaRPr lang="en-US" altLang="zh-CN" dirty="0" smtClean="0"/>
          </a:p>
          <a:p>
            <a:pPr lvl="3"/>
            <a:r>
              <a:rPr lang="en-US" altLang="zh-CN" dirty="0" smtClean="0"/>
              <a:t>native </a:t>
            </a:r>
            <a:r>
              <a:rPr lang="zh-CN" altLang="en-US" dirty="0" smtClean="0"/>
              <a:t>表示由数据库根据本地情况选择生成规则</a:t>
            </a:r>
            <a:endParaRPr lang="en-US" altLang="zh-CN" dirty="0" smtClean="0"/>
          </a:p>
          <a:p>
            <a:pPr lvl="3"/>
            <a:r>
              <a:rPr lang="en-US" altLang="zh-CN" dirty="0" smtClean="0"/>
              <a:t>identity</a:t>
            </a:r>
            <a:r>
              <a:rPr lang="zh-CN" altLang="en-US" dirty="0" smtClean="0"/>
              <a:t>表示使用标识列生成主键</a:t>
            </a:r>
            <a:endParaRPr lang="en-US" altLang="zh-CN" dirty="0" smtClean="0"/>
          </a:p>
          <a:p>
            <a:pPr lvl="3"/>
            <a:r>
              <a:rPr lang="en-US" altLang="zh-CN" dirty="0" err="1" smtClean="0"/>
              <a:t>hilo</a:t>
            </a:r>
            <a:r>
              <a:rPr lang="en-US" altLang="zh-CN" dirty="0" smtClean="0"/>
              <a:t> </a:t>
            </a:r>
            <a:r>
              <a:rPr lang="zh-CN" altLang="en-US" dirty="0" smtClean="0"/>
              <a:t>表示使用高低位算法生成主键</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映射文件的配置</a:t>
            </a:r>
            <a:endParaRPr lang="zh-CN" altLang="en-US" dirty="0"/>
          </a:p>
        </p:txBody>
      </p:sp>
      <p:sp>
        <p:nvSpPr>
          <p:cNvPr id="3" name="内容占位符 2"/>
          <p:cNvSpPr>
            <a:spLocks noGrp="1"/>
          </p:cNvSpPr>
          <p:nvPr>
            <p:ph idx="1"/>
          </p:nvPr>
        </p:nvSpPr>
        <p:spPr/>
        <p:txBody>
          <a:bodyPr/>
          <a:lstStyle/>
          <a:p>
            <a:r>
              <a:rPr lang="en-US" altLang="zh-CN" dirty="0" smtClean="0"/>
              <a:t>class</a:t>
            </a:r>
            <a:r>
              <a:rPr lang="zh-CN" altLang="en-US" dirty="0" smtClean="0"/>
              <a:t>标签下的其他标签</a:t>
            </a:r>
            <a:endParaRPr lang="en-US" altLang="zh-CN" dirty="0" smtClean="0"/>
          </a:p>
          <a:p>
            <a:pPr lvl="1"/>
            <a:r>
              <a:rPr lang="en-US" altLang="zh-CN" dirty="0" smtClean="0"/>
              <a:t>property </a:t>
            </a:r>
            <a:r>
              <a:rPr lang="zh-CN" altLang="en-US" dirty="0" smtClean="0"/>
              <a:t>表示映射类的属性与数据表字段的配置</a:t>
            </a:r>
            <a:endParaRPr lang="en-US" altLang="zh-CN" dirty="0" smtClean="0"/>
          </a:p>
          <a:p>
            <a:pPr lvl="2"/>
            <a:r>
              <a:rPr lang="en-US" altLang="zh-CN" dirty="0" smtClean="0"/>
              <a:t>name</a:t>
            </a:r>
            <a:r>
              <a:rPr lang="zh-CN" altLang="en-US" dirty="0" smtClean="0"/>
              <a:t>表示类中的属性名</a:t>
            </a:r>
            <a:endParaRPr lang="en-US" altLang="zh-CN" dirty="0" smtClean="0"/>
          </a:p>
          <a:p>
            <a:pPr lvl="2"/>
            <a:r>
              <a:rPr lang="en-US" altLang="zh-CN" dirty="0" smtClean="0"/>
              <a:t>column</a:t>
            </a:r>
            <a:r>
              <a:rPr lang="zh-CN" altLang="en-US" dirty="0" smtClean="0"/>
              <a:t>表示数据表中列名</a:t>
            </a:r>
          </a:p>
          <a:p>
            <a:pPr lvl="2"/>
            <a:endParaRPr lang="en-US" altLang="zh-CN" dirty="0" smtClean="0"/>
          </a:p>
          <a:p>
            <a:pPr lvl="1"/>
            <a:r>
              <a:rPr lang="en-US" altLang="zh-CN" dirty="0" smtClean="0"/>
              <a:t>many-to-one </a:t>
            </a:r>
            <a:r>
              <a:rPr lang="zh-CN" altLang="en-US" dirty="0" smtClean="0"/>
              <a:t>表示多对一的配置</a:t>
            </a:r>
            <a:endParaRPr lang="en-US" altLang="zh-CN" dirty="0" smtClean="0"/>
          </a:p>
          <a:p>
            <a:pPr lvl="2"/>
            <a:r>
              <a:rPr lang="en-US" altLang="zh-CN" dirty="0" smtClean="0"/>
              <a:t>name </a:t>
            </a:r>
            <a:r>
              <a:rPr lang="zh-CN" altLang="en-US" dirty="0" smtClean="0"/>
              <a:t>表示映射的</a:t>
            </a:r>
            <a:r>
              <a:rPr lang="en-US" altLang="zh-CN" dirty="0" smtClean="0"/>
              <a:t>JAVA</a:t>
            </a:r>
            <a:r>
              <a:rPr lang="zh-CN" altLang="en-US" dirty="0" smtClean="0"/>
              <a:t>类的类型</a:t>
            </a:r>
            <a:endParaRPr lang="en-US" altLang="zh-CN" dirty="0" smtClean="0"/>
          </a:p>
          <a:p>
            <a:pPr lvl="2"/>
            <a:r>
              <a:rPr lang="en-US" altLang="zh-CN" dirty="0" smtClean="0"/>
              <a:t>column </a:t>
            </a:r>
            <a:r>
              <a:rPr lang="zh-CN" altLang="en-US" dirty="0" smtClean="0"/>
              <a:t>表示该映射类在当前表中的外键字段</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单边多对一关联</a:t>
            </a:r>
            <a:endParaRPr lang="zh-CN" altLang="en-US" dirty="0"/>
          </a:p>
        </p:txBody>
      </p:sp>
      <p:sp>
        <p:nvSpPr>
          <p:cNvPr id="3" name="内容占位符 2"/>
          <p:cNvSpPr>
            <a:spLocks noGrp="1"/>
          </p:cNvSpPr>
          <p:nvPr>
            <p:ph idx="1"/>
          </p:nvPr>
        </p:nvSpPr>
        <p:spPr/>
        <p:txBody>
          <a:bodyPr/>
          <a:lstStyle/>
          <a:p>
            <a:r>
              <a:rPr lang="zh-CN" altLang="en-US" dirty="0" smtClean="0"/>
              <a:t>使用多对一的配置根据房间编号查询学生姓名</a:t>
            </a:r>
            <a:endParaRPr lang="zh-CN" altLang="en-US" dirty="0"/>
          </a:p>
        </p:txBody>
      </p:sp>
      <p:sp>
        <p:nvSpPr>
          <p:cNvPr id="4" name="圆角矩形 3"/>
          <p:cNvSpPr/>
          <p:nvPr/>
        </p:nvSpPr>
        <p:spPr>
          <a:xfrm>
            <a:off x="1428728" y="2428868"/>
            <a:ext cx="6286544" cy="178595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p>
        </p:txBody>
      </p:sp>
      <p:sp>
        <p:nvSpPr>
          <p:cNvPr id="5" name="TextBox 4"/>
          <p:cNvSpPr txBox="1"/>
          <p:nvPr/>
        </p:nvSpPr>
        <p:spPr>
          <a:xfrm>
            <a:off x="2214546" y="2857496"/>
            <a:ext cx="5072098" cy="830997"/>
          </a:xfrm>
          <a:prstGeom prst="rect">
            <a:avLst/>
          </a:prstGeom>
          <a:solidFill>
            <a:schemeClr val="accent1"/>
          </a:solidFill>
        </p:spPr>
        <p:txBody>
          <a:bodyPr wrap="square" rtlCol="0">
            <a:spAutoFit/>
          </a:bodyPr>
          <a:lstStyle/>
          <a:p>
            <a:r>
              <a:rPr lang="en-US" altLang="zh-CN" sz="1600" dirty="0" smtClean="0">
                <a:solidFill>
                  <a:schemeClr val="bg1"/>
                </a:solidFill>
              </a:rPr>
              <a:t>Room  </a:t>
            </a:r>
            <a:r>
              <a:rPr lang="en-US" altLang="zh-CN" sz="1600" dirty="0" err="1" smtClean="0">
                <a:solidFill>
                  <a:schemeClr val="bg1"/>
                </a:solidFill>
              </a:rPr>
              <a:t>room</a:t>
            </a:r>
            <a:r>
              <a:rPr lang="en-US" altLang="zh-CN" sz="1600" dirty="0" smtClean="0">
                <a:solidFill>
                  <a:schemeClr val="bg1"/>
                </a:solidFill>
              </a:rPr>
              <a:t>=(Room)</a:t>
            </a:r>
            <a:r>
              <a:rPr lang="en-US" altLang="zh-CN" sz="1600" dirty="0" err="1" smtClean="0">
                <a:solidFill>
                  <a:schemeClr val="bg1"/>
                </a:solidFill>
              </a:rPr>
              <a:t>session.get</a:t>
            </a:r>
            <a:r>
              <a:rPr lang="en-US" altLang="zh-CN" sz="1600" dirty="0" smtClean="0">
                <a:solidFill>
                  <a:schemeClr val="bg1"/>
                </a:solidFill>
              </a:rPr>
              <a:t>(Room.class,1);</a:t>
            </a:r>
          </a:p>
          <a:p>
            <a:endParaRPr lang="en-US" altLang="zh-CN" sz="1600" dirty="0" smtClean="0">
              <a:solidFill>
                <a:schemeClr val="bg1"/>
              </a:solidFill>
            </a:endParaRPr>
          </a:p>
          <a:p>
            <a:r>
              <a:rPr lang="en-US" altLang="zh-CN" sz="1600" dirty="0" err="1" smtClean="0">
                <a:solidFill>
                  <a:schemeClr val="bg1"/>
                </a:solidFill>
              </a:rPr>
              <a:t>System.out.println</a:t>
            </a:r>
            <a:r>
              <a:rPr lang="en-US" altLang="zh-CN" sz="1600" dirty="0" smtClean="0">
                <a:solidFill>
                  <a:schemeClr val="bg1"/>
                </a:solidFill>
              </a:rPr>
              <a:t>(</a:t>
            </a:r>
            <a:r>
              <a:rPr lang="en-US" altLang="zh-CN" sz="1600" dirty="0" err="1" smtClean="0">
                <a:solidFill>
                  <a:schemeClr val="bg1"/>
                </a:solidFill>
              </a:rPr>
              <a:t>room.getStu</a:t>
            </a:r>
            <a:r>
              <a:rPr lang="en-US" altLang="zh-CN" sz="1600" dirty="0" smtClean="0">
                <a:solidFill>
                  <a:schemeClr val="bg1"/>
                </a:solidFill>
              </a:rPr>
              <a:t>().</a:t>
            </a:r>
            <a:r>
              <a:rPr lang="en-US" altLang="zh-CN" sz="1600" dirty="0" err="1" smtClean="0">
                <a:solidFill>
                  <a:schemeClr val="bg1"/>
                </a:solidFill>
              </a:rPr>
              <a:t>getStuName</a:t>
            </a:r>
            <a:r>
              <a:rPr lang="en-US" altLang="zh-CN" sz="1600" dirty="0" smtClean="0">
                <a:solidFill>
                  <a:schemeClr val="bg1"/>
                </a:solidFill>
              </a:rPr>
              <a: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单边一对多的关联</a:t>
            </a:r>
            <a:endParaRPr lang="zh-CN" altLang="en-US" dirty="0"/>
          </a:p>
        </p:txBody>
      </p:sp>
      <p:sp>
        <p:nvSpPr>
          <p:cNvPr id="3" name="内容占位符 2"/>
          <p:cNvSpPr>
            <a:spLocks noGrp="1"/>
          </p:cNvSpPr>
          <p:nvPr>
            <p:ph idx="1"/>
          </p:nvPr>
        </p:nvSpPr>
        <p:spPr/>
        <p:txBody>
          <a:bodyPr/>
          <a:lstStyle/>
          <a:p>
            <a:r>
              <a:rPr lang="zh-CN" altLang="en-US" dirty="0" smtClean="0"/>
              <a:t>通过之前的操作我们可以从</a:t>
            </a:r>
            <a:r>
              <a:rPr lang="en-US" altLang="zh-CN" dirty="0" smtClean="0"/>
              <a:t>Room</a:t>
            </a:r>
            <a:r>
              <a:rPr lang="zh-CN" altLang="en-US" dirty="0" smtClean="0"/>
              <a:t>表中关联到</a:t>
            </a:r>
            <a:r>
              <a:rPr lang="en-US" altLang="zh-CN" dirty="0" smtClean="0"/>
              <a:t>Student</a:t>
            </a:r>
            <a:r>
              <a:rPr lang="zh-CN" altLang="en-US" dirty="0" smtClean="0"/>
              <a:t>表中的数据，但如果想从</a:t>
            </a:r>
            <a:r>
              <a:rPr lang="en-US" altLang="zh-CN" dirty="0" smtClean="0"/>
              <a:t>Student</a:t>
            </a:r>
            <a:r>
              <a:rPr lang="zh-CN" altLang="en-US" dirty="0" smtClean="0"/>
              <a:t>表中获取</a:t>
            </a:r>
            <a:r>
              <a:rPr lang="en-US" altLang="zh-CN" dirty="0" smtClean="0"/>
              <a:t>Room</a:t>
            </a:r>
            <a:r>
              <a:rPr lang="zh-CN" altLang="en-US" dirty="0" smtClean="0"/>
              <a:t>的信息就获取不到了，此时对于</a:t>
            </a:r>
            <a:r>
              <a:rPr lang="en-US" altLang="zh-CN" dirty="0" smtClean="0"/>
              <a:t>Student</a:t>
            </a:r>
            <a:r>
              <a:rPr lang="zh-CN" altLang="en-US" dirty="0" smtClean="0"/>
              <a:t>表而言就应配置一对多的关联，即一个学生可以对应多个房间</a:t>
            </a:r>
            <a:endParaRPr lang="en-US" altLang="zh-CN" dirty="0" smtClean="0"/>
          </a:p>
          <a:p>
            <a:r>
              <a:rPr lang="en-US" altLang="zh-CN" dirty="0" smtClean="0"/>
              <a:t>Student</a:t>
            </a:r>
            <a:r>
              <a:rPr lang="zh-CN" altLang="en-US" dirty="0" smtClean="0"/>
              <a:t>类需要有一些改动：</a:t>
            </a:r>
            <a:endParaRPr lang="zh-CN" altLang="en-US" dirty="0"/>
          </a:p>
        </p:txBody>
      </p:sp>
      <p:sp>
        <p:nvSpPr>
          <p:cNvPr id="4" name="圆角矩形 3"/>
          <p:cNvSpPr/>
          <p:nvPr/>
        </p:nvSpPr>
        <p:spPr>
          <a:xfrm>
            <a:off x="2214546" y="4214818"/>
            <a:ext cx="4500594" cy="178595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2786050" y="4429132"/>
            <a:ext cx="3929090" cy="1323439"/>
          </a:xfrm>
          <a:prstGeom prst="rect">
            <a:avLst/>
          </a:prstGeom>
          <a:solidFill>
            <a:schemeClr val="accent1"/>
          </a:solidFill>
        </p:spPr>
        <p:txBody>
          <a:bodyPr wrap="square" rtlCol="0">
            <a:spAutoFit/>
          </a:bodyPr>
          <a:lstStyle/>
          <a:p>
            <a:r>
              <a:rPr lang="en-US" altLang="zh-CN" sz="1600" dirty="0" smtClean="0">
                <a:solidFill>
                  <a:schemeClr val="bg1"/>
                </a:solidFill>
              </a:rPr>
              <a:t>public class  </a:t>
            </a:r>
            <a:r>
              <a:rPr lang="en-US" altLang="zh-CN" sz="1600" dirty="0" smtClean="0">
                <a:solidFill>
                  <a:schemeClr val="bg1"/>
                </a:solidFill>
              </a:rPr>
              <a:t>Student{</a:t>
            </a:r>
            <a:endParaRPr lang="en-US" altLang="zh-CN" sz="1600" dirty="0" smtClean="0">
              <a:solidFill>
                <a:schemeClr val="bg1"/>
              </a:solidFill>
            </a:endParaRPr>
          </a:p>
          <a:p>
            <a:r>
              <a:rPr lang="en-US" altLang="zh-CN" sz="1600" dirty="0" smtClean="0">
                <a:solidFill>
                  <a:schemeClr val="bg1"/>
                </a:solidFill>
              </a:rPr>
              <a:t>   private Integer </a:t>
            </a:r>
            <a:r>
              <a:rPr lang="en-US" altLang="zh-CN" sz="1600" dirty="0" err="1" smtClean="0">
                <a:solidFill>
                  <a:schemeClr val="bg1"/>
                </a:solidFill>
              </a:rPr>
              <a:t>stuId</a:t>
            </a:r>
            <a:r>
              <a:rPr lang="en-US" altLang="zh-CN" sz="1600" dirty="0" smtClean="0">
                <a:solidFill>
                  <a:schemeClr val="bg1"/>
                </a:solidFill>
              </a:rPr>
              <a:t>;</a:t>
            </a:r>
          </a:p>
          <a:p>
            <a:r>
              <a:rPr lang="en-US" altLang="zh-CN" sz="1600" dirty="0" smtClean="0">
                <a:solidFill>
                  <a:schemeClr val="bg1"/>
                </a:solidFill>
              </a:rPr>
              <a:t>   private Sting  </a:t>
            </a:r>
            <a:r>
              <a:rPr lang="en-US" altLang="zh-CN" sz="1600" dirty="0" err="1" smtClean="0">
                <a:solidFill>
                  <a:schemeClr val="bg1"/>
                </a:solidFill>
              </a:rPr>
              <a:t>stuName</a:t>
            </a:r>
            <a:r>
              <a:rPr lang="en-US" altLang="zh-CN" sz="1600" dirty="0" smtClean="0">
                <a:solidFill>
                  <a:schemeClr val="bg1"/>
                </a:solidFill>
              </a:rPr>
              <a:t>;</a:t>
            </a:r>
          </a:p>
          <a:p>
            <a:r>
              <a:rPr lang="en-US" altLang="zh-CN" sz="1600" dirty="0" smtClean="0">
                <a:solidFill>
                  <a:schemeClr val="bg1"/>
                </a:solidFill>
              </a:rPr>
              <a:t>   private Set&lt;Room&gt;  rooms</a:t>
            </a:r>
            <a:r>
              <a:rPr lang="en-US" altLang="zh-CN" sz="1600" dirty="0" smtClean="0">
                <a:solidFill>
                  <a:schemeClr val="bg1"/>
                </a:solidFill>
              </a:rPr>
              <a:t>;</a:t>
            </a:r>
            <a:endParaRPr lang="en-US" altLang="zh-CN" sz="1600" dirty="0" smtClean="0">
              <a:solidFill>
                <a:schemeClr val="bg1"/>
              </a:solidFill>
            </a:endParaRPr>
          </a:p>
          <a:p>
            <a:r>
              <a:rPr lang="en-US" altLang="zh-CN" sz="1600" dirty="0" smtClean="0">
                <a:solidFill>
                  <a:schemeClr val="bg1"/>
                </a:solidFill>
              </a:rPr>
              <a: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一对多的配置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Student.hbm.xml</a:t>
            </a:r>
            <a:r>
              <a:rPr lang="zh-CN" altLang="en-US" dirty="0" smtClean="0"/>
              <a:t>需要增加如下配置</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set  </a:t>
            </a:r>
            <a:r>
              <a:rPr lang="zh-CN" altLang="en-US" dirty="0" smtClean="0"/>
              <a:t>表示对</a:t>
            </a:r>
            <a:r>
              <a:rPr lang="en-US" altLang="zh-CN" dirty="0" smtClean="0"/>
              <a:t>set</a:t>
            </a:r>
            <a:r>
              <a:rPr lang="zh-CN" altLang="en-US" dirty="0" smtClean="0"/>
              <a:t>集合的映射</a:t>
            </a:r>
            <a:endParaRPr lang="en-US" altLang="zh-CN" dirty="0" smtClean="0"/>
          </a:p>
          <a:p>
            <a:pPr lvl="1"/>
            <a:r>
              <a:rPr lang="en-US" altLang="zh-CN" dirty="0" smtClean="0"/>
              <a:t>name</a:t>
            </a:r>
            <a:r>
              <a:rPr lang="zh-CN" altLang="en-US" dirty="0" smtClean="0"/>
              <a:t>表示</a:t>
            </a:r>
            <a:r>
              <a:rPr lang="en-US" altLang="zh-CN" dirty="0" smtClean="0"/>
              <a:t>set</a:t>
            </a:r>
            <a:r>
              <a:rPr lang="zh-CN" altLang="en-US" dirty="0" smtClean="0"/>
              <a:t>集合在</a:t>
            </a:r>
            <a:r>
              <a:rPr lang="en-US" altLang="zh-CN" dirty="0" smtClean="0"/>
              <a:t>JAVA</a:t>
            </a:r>
            <a:r>
              <a:rPr lang="zh-CN" altLang="en-US" dirty="0" smtClean="0"/>
              <a:t>类中的属性名</a:t>
            </a:r>
            <a:endParaRPr lang="en-US" altLang="zh-CN" dirty="0" smtClean="0"/>
          </a:p>
          <a:p>
            <a:pPr lvl="1"/>
            <a:r>
              <a:rPr lang="en-US" altLang="zh-CN" dirty="0" smtClean="0"/>
              <a:t>table</a:t>
            </a:r>
            <a:r>
              <a:rPr lang="zh-CN" altLang="en-US" dirty="0" smtClean="0"/>
              <a:t>表示</a:t>
            </a:r>
            <a:r>
              <a:rPr lang="en-US" altLang="zh-CN" dirty="0" smtClean="0"/>
              <a:t>JAVA</a:t>
            </a:r>
            <a:r>
              <a:rPr lang="zh-CN" altLang="en-US" dirty="0" smtClean="0"/>
              <a:t>对象类型映射的数据表名</a:t>
            </a:r>
            <a:endParaRPr lang="en-US" altLang="zh-CN" dirty="0" smtClean="0"/>
          </a:p>
          <a:p>
            <a:pPr lvl="1"/>
            <a:r>
              <a:rPr lang="en-US" altLang="zh-CN" dirty="0" smtClean="0"/>
              <a:t>key</a:t>
            </a:r>
            <a:r>
              <a:rPr lang="zh-CN" altLang="en-US" dirty="0" smtClean="0"/>
              <a:t> </a:t>
            </a:r>
            <a:r>
              <a:rPr lang="en-US" altLang="zh-CN" dirty="0" smtClean="0"/>
              <a:t>column</a:t>
            </a:r>
            <a:r>
              <a:rPr lang="zh-CN" altLang="en-US" dirty="0" smtClean="0"/>
              <a:t>表示该</a:t>
            </a:r>
            <a:r>
              <a:rPr lang="en-US" altLang="zh-CN" dirty="0" smtClean="0"/>
              <a:t>set</a:t>
            </a:r>
            <a:r>
              <a:rPr lang="zh-CN" altLang="en-US" dirty="0" smtClean="0"/>
              <a:t>和</a:t>
            </a:r>
            <a:r>
              <a:rPr lang="en-US" altLang="zh-CN" dirty="0" smtClean="0"/>
              <a:t>table</a:t>
            </a:r>
            <a:r>
              <a:rPr lang="zh-CN" altLang="en-US" dirty="0" smtClean="0"/>
              <a:t>的关联列名</a:t>
            </a:r>
            <a:endParaRPr lang="en-US" altLang="zh-CN" dirty="0" smtClean="0"/>
          </a:p>
          <a:p>
            <a:pPr lvl="1"/>
            <a:r>
              <a:rPr lang="en-US" altLang="zh-CN" dirty="0" smtClean="0"/>
              <a:t>one-to-many  class </a:t>
            </a:r>
            <a:r>
              <a:rPr lang="zh-CN" altLang="en-US" dirty="0" smtClean="0"/>
              <a:t>表示该关联列名映射的</a:t>
            </a:r>
            <a:r>
              <a:rPr lang="en-US" altLang="zh-CN" dirty="0" smtClean="0"/>
              <a:t>JAVA</a:t>
            </a:r>
            <a:r>
              <a:rPr lang="zh-CN" altLang="en-US" smtClean="0"/>
              <a:t>对象类型</a:t>
            </a:r>
            <a:endParaRPr lang="en-US" altLang="zh-CN" dirty="0" smtClean="0"/>
          </a:p>
        </p:txBody>
      </p:sp>
      <p:sp>
        <p:nvSpPr>
          <p:cNvPr id="4" name="圆角矩形 3"/>
          <p:cNvSpPr/>
          <p:nvPr/>
        </p:nvSpPr>
        <p:spPr>
          <a:xfrm>
            <a:off x="1357290" y="2214554"/>
            <a:ext cx="6143668" cy="135732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2000232" y="2357430"/>
            <a:ext cx="5143536" cy="1077218"/>
          </a:xfrm>
          <a:prstGeom prst="rect">
            <a:avLst/>
          </a:prstGeom>
          <a:solidFill>
            <a:schemeClr val="accent1"/>
          </a:solidFill>
        </p:spPr>
        <p:txBody>
          <a:bodyPr wrap="square" rtlCol="0">
            <a:spAutoFit/>
          </a:bodyPr>
          <a:lstStyle/>
          <a:p>
            <a:r>
              <a:rPr lang="en-US" altLang="zh-CN" sz="1600" dirty="0" smtClean="0">
                <a:solidFill>
                  <a:schemeClr val="bg1"/>
                </a:solidFill>
              </a:rPr>
              <a:t>&lt;set name=</a:t>
            </a:r>
            <a:r>
              <a:rPr lang="en-US" altLang="zh-CN" sz="1600" i="1" dirty="0" smtClean="0">
                <a:solidFill>
                  <a:schemeClr val="bg1"/>
                </a:solidFill>
              </a:rPr>
              <a:t>"rooms"  table="room"&gt;</a:t>
            </a:r>
          </a:p>
          <a:p>
            <a:r>
              <a:rPr lang="en-US" altLang="zh-CN" sz="1600" dirty="0" smtClean="0">
                <a:solidFill>
                  <a:schemeClr val="bg1"/>
                </a:solidFill>
              </a:rPr>
              <a:t>&lt;key column=</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"&gt;&lt;/key&gt;</a:t>
            </a:r>
          </a:p>
          <a:p>
            <a:r>
              <a:rPr lang="en-US" altLang="zh-CN" sz="1600" dirty="0" smtClean="0">
                <a:solidFill>
                  <a:schemeClr val="bg1"/>
                </a:solidFill>
              </a:rPr>
              <a:t>&lt;one-to-many class=</a:t>
            </a:r>
            <a:r>
              <a:rPr lang="en-US" altLang="zh-CN" sz="1600" i="1" dirty="0" smtClean="0">
                <a:solidFill>
                  <a:schemeClr val="bg1"/>
                </a:solidFill>
              </a:rPr>
              <a:t>"Room"/&gt;</a:t>
            </a:r>
          </a:p>
          <a:p>
            <a:r>
              <a:rPr lang="en-US" altLang="zh-CN" sz="1600" dirty="0" smtClean="0">
                <a:solidFill>
                  <a:schemeClr val="bg1"/>
                </a:solidFill>
              </a:rPr>
              <a:t>&lt;/set&gt;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单边一对多的关联</a:t>
            </a:r>
            <a:endParaRPr lang="zh-CN" altLang="en-US" dirty="0"/>
          </a:p>
        </p:txBody>
      </p:sp>
      <p:sp>
        <p:nvSpPr>
          <p:cNvPr id="3" name="内容占位符 2"/>
          <p:cNvSpPr>
            <a:spLocks noGrp="1"/>
          </p:cNvSpPr>
          <p:nvPr>
            <p:ph idx="1"/>
          </p:nvPr>
        </p:nvSpPr>
        <p:spPr/>
        <p:txBody>
          <a:bodyPr/>
          <a:lstStyle/>
          <a:p>
            <a:r>
              <a:rPr lang="zh-CN" altLang="en-US" dirty="0" smtClean="0"/>
              <a:t>使用一对多的配置根据学生编号查询拥有的所有房间</a:t>
            </a:r>
            <a:endParaRPr lang="zh-CN" altLang="en-US" dirty="0"/>
          </a:p>
        </p:txBody>
      </p:sp>
      <p:sp>
        <p:nvSpPr>
          <p:cNvPr id="4" name="圆角矩形 3"/>
          <p:cNvSpPr/>
          <p:nvPr/>
        </p:nvSpPr>
        <p:spPr>
          <a:xfrm>
            <a:off x="1500166" y="2857496"/>
            <a:ext cx="6000792" cy="142876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2071670" y="3143248"/>
            <a:ext cx="5143536" cy="1077218"/>
          </a:xfrm>
          <a:prstGeom prst="rect">
            <a:avLst/>
          </a:prstGeom>
          <a:solidFill>
            <a:schemeClr val="accent1"/>
          </a:solidFill>
        </p:spPr>
        <p:txBody>
          <a:bodyPr wrap="square" rtlCol="0">
            <a:spAutoFit/>
          </a:bodyPr>
          <a:lstStyle/>
          <a:p>
            <a:r>
              <a:rPr lang="en-US" altLang="zh-CN" sz="1600" dirty="0" smtClean="0">
                <a:solidFill>
                  <a:schemeClr val="bg1"/>
                </a:solidFill>
              </a:rPr>
              <a:t>Student </a:t>
            </a:r>
            <a:r>
              <a:rPr lang="en-US" altLang="zh-CN" sz="1600" dirty="0" err="1" smtClean="0">
                <a:solidFill>
                  <a:schemeClr val="bg1"/>
                </a:solidFill>
              </a:rPr>
              <a:t>stu</a:t>
            </a:r>
            <a:r>
              <a:rPr lang="en-US" altLang="zh-CN" sz="1600" dirty="0" smtClean="0">
                <a:solidFill>
                  <a:schemeClr val="bg1"/>
                </a:solidFill>
              </a:rPr>
              <a:t>=(Student)</a:t>
            </a:r>
            <a:r>
              <a:rPr lang="en-US" altLang="zh-CN" sz="1600" dirty="0" err="1" smtClean="0">
                <a:solidFill>
                  <a:schemeClr val="bg1"/>
                </a:solidFill>
              </a:rPr>
              <a:t>session.get</a:t>
            </a:r>
            <a:r>
              <a:rPr lang="en-US" altLang="zh-CN" sz="1600" dirty="0" smtClean="0">
                <a:solidFill>
                  <a:schemeClr val="bg1"/>
                </a:solidFill>
              </a:rPr>
              <a:t>(Student.class,1);</a:t>
            </a:r>
          </a:p>
          <a:p>
            <a:endParaRPr lang="en-US" altLang="zh-CN" sz="1600" dirty="0" smtClean="0">
              <a:solidFill>
                <a:schemeClr val="bg1"/>
              </a:solidFill>
            </a:endParaRPr>
          </a:p>
          <a:p>
            <a:r>
              <a:rPr lang="en-US" altLang="zh-CN" sz="1600" dirty="0" smtClean="0">
                <a:solidFill>
                  <a:schemeClr val="bg1"/>
                </a:solidFill>
              </a:rPr>
              <a:t>Set&lt;Room&gt; rooms=</a:t>
            </a:r>
            <a:r>
              <a:rPr lang="en-US" altLang="zh-CN" sz="1600" dirty="0" err="1" smtClean="0">
                <a:solidFill>
                  <a:schemeClr val="bg1"/>
                </a:solidFill>
              </a:rPr>
              <a:t>stu.getRooms</a:t>
            </a:r>
            <a:r>
              <a:rPr lang="en-US" altLang="zh-CN" sz="1600" dirty="0" smtClean="0">
                <a:solidFill>
                  <a:schemeClr val="bg1"/>
                </a:solidFill>
              </a:rPr>
              <a:t>();</a:t>
            </a:r>
          </a:p>
          <a:p>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双边一对多关联</a:t>
            </a:r>
            <a:endParaRPr lang="zh-CN" altLang="en-US" dirty="0"/>
          </a:p>
        </p:txBody>
      </p:sp>
      <p:sp>
        <p:nvSpPr>
          <p:cNvPr id="3" name="内容占位符 2"/>
          <p:cNvSpPr>
            <a:spLocks noGrp="1"/>
          </p:cNvSpPr>
          <p:nvPr>
            <p:ph idx="1"/>
          </p:nvPr>
        </p:nvSpPr>
        <p:spPr/>
        <p:txBody>
          <a:bodyPr/>
          <a:lstStyle/>
          <a:p>
            <a:r>
              <a:rPr lang="zh-CN" altLang="en-US" dirty="0" smtClean="0"/>
              <a:t>不管单边的一对多还是多对一，都只能局限在当前的一个对象中查询另一个对象，如果希望两个关联的对象都能互相查询就需要两边都进行配置，因此单边一对多和多对一的配置结合就是双边的一对多，也可以称为双边多对一的关联</a:t>
            </a:r>
            <a:endParaRPr lang="zh-CN" altLang="en-US" dirty="0"/>
          </a:p>
        </p:txBody>
      </p:sp>
      <p:sp>
        <p:nvSpPr>
          <p:cNvPr id="4" name="圆角矩形 3"/>
          <p:cNvSpPr/>
          <p:nvPr/>
        </p:nvSpPr>
        <p:spPr>
          <a:xfrm>
            <a:off x="1214414" y="4071942"/>
            <a:ext cx="7072362" cy="107157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solidFill>
                  <a:schemeClr val="bg1"/>
                </a:solidFill>
              </a:rPr>
              <a:t>对于刚才的数据表来说，双边一对多就是既可以通过房间查询拥有者也可以通过学生查询他所拥有的所有房间</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lazy</a:t>
            </a:r>
            <a:r>
              <a:rPr lang="zh-CN" altLang="en-US" dirty="0" smtClean="0"/>
              <a:t>延迟加载</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通过</a:t>
            </a:r>
            <a:r>
              <a:rPr lang="en-US" altLang="zh-CN" dirty="0" err="1" smtClean="0"/>
              <a:t>showsql</a:t>
            </a:r>
            <a:r>
              <a:rPr lang="zh-CN" altLang="en-US" dirty="0" smtClean="0"/>
              <a:t>显示的语句观察，</a:t>
            </a:r>
            <a:r>
              <a:rPr lang="en-US" altLang="zh-CN" dirty="0" smtClean="0"/>
              <a:t>hibernate</a:t>
            </a:r>
            <a:r>
              <a:rPr lang="zh-CN" altLang="en-US" dirty="0" smtClean="0"/>
              <a:t>在执行数据操作时也是通过</a:t>
            </a:r>
            <a:r>
              <a:rPr lang="en-US" altLang="zh-CN" dirty="0" smtClean="0"/>
              <a:t>SQL</a:t>
            </a:r>
            <a:r>
              <a:rPr lang="zh-CN" altLang="en-US" dirty="0" smtClean="0"/>
              <a:t>语句实现的，如果此时查询学生姓名</a:t>
            </a:r>
            <a:endParaRPr lang="en-US" altLang="zh-CN" dirty="0" smtClean="0"/>
          </a:p>
          <a:p>
            <a:endParaRPr lang="en-US" altLang="zh-CN" dirty="0" smtClean="0"/>
          </a:p>
          <a:p>
            <a:endParaRPr lang="en-US" altLang="zh-CN" dirty="0" smtClean="0"/>
          </a:p>
          <a:p>
            <a:endParaRPr lang="en-US" altLang="zh-CN" dirty="0" smtClean="0"/>
          </a:p>
          <a:p>
            <a:r>
              <a:rPr lang="zh-CN" altLang="en-US" dirty="0" smtClean="0"/>
              <a:t>我们会发现关联的房间信息也会一起被查询出来，这时可以通过l</a:t>
            </a:r>
            <a:r>
              <a:rPr lang="en-US" altLang="zh-CN" dirty="0" err="1" smtClean="0"/>
              <a:t>azy</a:t>
            </a:r>
            <a:r>
              <a:rPr lang="zh-CN" altLang="en-US" dirty="0" smtClean="0"/>
              <a:t>属性来设定</a:t>
            </a:r>
            <a:endParaRPr lang="en-US" altLang="zh-CN" dirty="0" smtClean="0"/>
          </a:p>
          <a:p>
            <a:pPr lvl="1"/>
            <a:endParaRPr lang="en-US" altLang="zh-CN" dirty="0" smtClean="0"/>
          </a:p>
          <a:p>
            <a:pPr lvl="1"/>
            <a:r>
              <a:rPr lang="en-US" altLang="zh-CN" dirty="0" smtClean="0"/>
              <a:t>true  </a:t>
            </a:r>
            <a:r>
              <a:rPr lang="zh-CN" altLang="en-US" dirty="0" smtClean="0"/>
              <a:t>表示延迟加载数据</a:t>
            </a:r>
            <a:endParaRPr lang="en-US" altLang="zh-CN" dirty="0" smtClean="0"/>
          </a:p>
          <a:p>
            <a:pPr lvl="1"/>
            <a:r>
              <a:rPr lang="en-US" altLang="zh-CN" dirty="0" smtClean="0"/>
              <a:t>false  </a:t>
            </a:r>
            <a:r>
              <a:rPr lang="zh-CN" altLang="en-US" dirty="0" smtClean="0"/>
              <a:t>表示即时查询数据</a:t>
            </a:r>
            <a:endParaRPr lang="en-US" altLang="zh-CN" dirty="0" smtClean="0"/>
          </a:p>
          <a:p>
            <a:pPr lvl="1"/>
            <a:r>
              <a:rPr lang="en-US" altLang="zh-CN" dirty="0" smtClean="0"/>
              <a:t>lazy</a:t>
            </a:r>
            <a:r>
              <a:rPr lang="zh-CN" altLang="en-US" dirty="0" smtClean="0"/>
              <a:t>默认值为</a:t>
            </a:r>
            <a:r>
              <a:rPr lang="en-US" altLang="zh-CN" dirty="0" smtClean="0"/>
              <a:t>true</a:t>
            </a:r>
          </a:p>
        </p:txBody>
      </p:sp>
      <p:sp>
        <p:nvSpPr>
          <p:cNvPr id="4" name="圆角矩形 3"/>
          <p:cNvSpPr/>
          <p:nvPr/>
        </p:nvSpPr>
        <p:spPr>
          <a:xfrm>
            <a:off x="1785918" y="2500306"/>
            <a:ext cx="5643602" cy="64294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err="1" smtClean="0">
                <a:solidFill>
                  <a:schemeClr val="bg1"/>
                </a:solidFill>
              </a:rPr>
              <a:t>System.out.println</a:t>
            </a:r>
            <a:r>
              <a:rPr lang="en-US" altLang="zh-CN" sz="1600" dirty="0" smtClean="0">
                <a:solidFill>
                  <a:schemeClr val="bg1"/>
                </a:solidFill>
              </a:rPr>
              <a:t>(</a:t>
            </a:r>
            <a:r>
              <a:rPr lang="en-US" altLang="zh-CN" sz="1600" dirty="0" err="1" smtClean="0">
                <a:solidFill>
                  <a:schemeClr val="bg1"/>
                </a:solidFill>
              </a:rPr>
              <a:t>stu.getStuName</a:t>
            </a:r>
            <a:r>
              <a:rPr lang="en-US" altLang="zh-CN" sz="1600" dirty="0" smtClean="0">
                <a:solidFill>
                  <a:schemeClr val="bg1"/>
                </a:solidFill>
              </a:rPr>
              <a:t>())</a:t>
            </a:r>
            <a:endParaRPr lang="zh-CN" altLang="en-US" sz="1600"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en-US" altLang="zh-CN" dirty="0" err="1" smtClean="0"/>
              <a:t>hibernate.cfg.xml</a:t>
            </a:r>
            <a:r>
              <a:rPr lang="zh-CN" altLang="en-US" dirty="0" smtClean="0"/>
              <a:t>中需要配置哪些基本信息？</a:t>
            </a:r>
            <a:endParaRPr lang="en-US" altLang="zh-CN" dirty="0" smtClean="0"/>
          </a:p>
          <a:p>
            <a:r>
              <a:rPr lang="zh-CN" altLang="en-US" dirty="0" smtClean="0"/>
              <a:t>如何实现使用</a:t>
            </a:r>
            <a:r>
              <a:rPr lang="en-US" altLang="zh-CN" dirty="0" smtClean="0"/>
              <a:t>hibernate</a:t>
            </a:r>
            <a:r>
              <a:rPr lang="zh-CN" altLang="en-US" dirty="0" smtClean="0"/>
              <a:t>进行数据的保存</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fetch</a:t>
            </a:r>
            <a:r>
              <a:rPr lang="zh-CN" altLang="en-US" dirty="0" smtClean="0"/>
              <a:t>查询方式</a:t>
            </a:r>
            <a:endParaRPr lang="zh-CN" altLang="en-US" dirty="0"/>
          </a:p>
        </p:txBody>
      </p:sp>
      <p:sp>
        <p:nvSpPr>
          <p:cNvPr id="3" name="内容占位符 2"/>
          <p:cNvSpPr>
            <a:spLocks noGrp="1"/>
          </p:cNvSpPr>
          <p:nvPr>
            <p:ph idx="1"/>
          </p:nvPr>
        </p:nvSpPr>
        <p:spPr/>
        <p:txBody>
          <a:bodyPr/>
          <a:lstStyle/>
          <a:p>
            <a:r>
              <a:rPr lang="zh-CN" altLang="en-US" dirty="0" smtClean="0"/>
              <a:t>当我们在进行上述查询中可以发现，通过</a:t>
            </a:r>
            <a:r>
              <a:rPr lang="en-US" altLang="zh-CN" dirty="0" smtClean="0"/>
              <a:t>Student</a:t>
            </a:r>
            <a:r>
              <a:rPr lang="zh-CN" altLang="en-US" dirty="0" smtClean="0"/>
              <a:t>查询</a:t>
            </a:r>
            <a:r>
              <a:rPr lang="en-US" altLang="zh-CN" dirty="0" smtClean="0"/>
              <a:t>Room</a:t>
            </a:r>
            <a:r>
              <a:rPr lang="zh-CN" altLang="en-US" dirty="0" smtClean="0"/>
              <a:t>信息时是分两句</a:t>
            </a:r>
            <a:r>
              <a:rPr lang="en-US" altLang="zh-CN" dirty="0" smtClean="0"/>
              <a:t>SQL</a:t>
            </a:r>
            <a:r>
              <a:rPr lang="zh-CN" altLang="en-US" dirty="0" smtClean="0"/>
              <a:t>语句实现的</a:t>
            </a:r>
            <a:endParaRPr lang="en-US" altLang="zh-CN" dirty="0" smtClean="0"/>
          </a:p>
          <a:p>
            <a:endParaRPr lang="en-US" altLang="zh-CN" dirty="0" smtClean="0"/>
          </a:p>
          <a:p>
            <a:r>
              <a:rPr lang="zh-CN" altLang="en-US" dirty="0" smtClean="0"/>
              <a:t>我们在进行多表查询时使用哪种方式效率更高？</a:t>
            </a:r>
            <a:endParaRPr lang="zh-CN" altLang="en-US" dirty="0"/>
          </a:p>
        </p:txBody>
      </p:sp>
      <p:sp>
        <p:nvSpPr>
          <p:cNvPr id="6" name="圆角矩形 5"/>
          <p:cNvSpPr/>
          <p:nvPr/>
        </p:nvSpPr>
        <p:spPr>
          <a:xfrm>
            <a:off x="928662" y="3929066"/>
            <a:ext cx="7143800" cy="142876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7" name="TextBox 6"/>
          <p:cNvSpPr txBox="1"/>
          <p:nvPr/>
        </p:nvSpPr>
        <p:spPr>
          <a:xfrm>
            <a:off x="1571604" y="4143380"/>
            <a:ext cx="6286544" cy="1077218"/>
          </a:xfrm>
          <a:prstGeom prst="rect">
            <a:avLst/>
          </a:prstGeom>
          <a:solidFill>
            <a:schemeClr val="accent1"/>
          </a:solidFill>
        </p:spPr>
        <p:txBody>
          <a:bodyPr wrap="square" rtlCol="0">
            <a:spAutoFit/>
          </a:bodyPr>
          <a:lstStyle/>
          <a:p>
            <a:r>
              <a:rPr lang="zh-CN" altLang="en-US" sz="1600" dirty="0" smtClean="0">
                <a:solidFill>
                  <a:schemeClr val="bg1"/>
                </a:solidFill>
              </a:rPr>
              <a:t>使用</a:t>
            </a:r>
            <a:r>
              <a:rPr lang="en-US" altLang="zh-CN" sz="1600" dirty="0" smtClean="0">
                <a:solidFill>
                  <a:schemeClr val="bg1"/>
                </a:solidFill>
              </a:rPr>
              <a:t>fetch</a:t>
            </a:r>
            <a:r>
              <a:rPr lang="zh-CN" altLang="en-US" sz="1600" dirty="0" smtClean="0">
                <a:solidFill>
                  <a:schemeClr val="bg1"/>
                </a:solidFill>
              </a:rPr>
              <a:t>属性可以设定查询的方式，默认为</a:t>
            </a:r>
            <a:r>
              <a:rPr lang="en-US" altLang="zh-CN" sz="1600" dirty="0" smtClean="0">
                <a:solidFill>
                  <a:schemeClr val="bg1"/>
                </a:solidFill>
              </a:rPr>
              <a:t>select</a:t>
            </a:r>
          </a:p>
          <a:p>
            <a:endParaRPr lang="en-US" altLang="zh-CN" sz="1600" dirty="0" smtClean="0">
              <a:solidFill>
                <a:schemeClr val="bg1"/>
              </a:solidFill>
            </a:endParaRPr>
          </a:p>
          <a:p>
            <a:r>
              <a:rPr lang="en-US" altLang="zh-CN" sz="1600" dirty="0" smtClean="0">
                <a:solidFill>
                  <a:schemeClr val="bg1"/>
                </a:solidFill>
              </a:rPr>
              <a:t>select  </a:t>
            </a:r>
            <a:r>
              <a:rPr lang="zh-CN" altLang="en-US" sz="1600" dirty="0" smtClean="0">
                <a:solidFill>
                  <a:schemeClr val="bg1"/>
                </a:solidFill>
              </a:rPr>
              <a:t>表示使用多条语句分批执行查询</a:t>
            </a:r>
            <a:endParaRPr lang="en-US" altLang="zh-CN" sz="1600" dirty="0" smtClean="0">
              <a:solidFill>
                <a:schemeClr val="bg1"/>
              </a:solidFill>
            </a:endParaRPr>
          </a:p>
          <a:p>
            <a:r>
              <a:rPr lang="en-US" altLang="zh-CN" sz="1600" dirty="0" smtClean="0">
                <a:solidFill>
                  <a:schemeClr val="bg1"/>
                </a:solidFill>
              </a:rPr>
              <a:t>join  </a:t>
            </a:r>
            <a:r>
              <a:rPr lang="zh-CN" altLang="en-US" sz="1600" dirty="0" smtClean="0">
                <a:solidFill>
                  <a:schemeClr val="bg1"/>
                </a:solidFill>
              </a:rPr>
              <a:t>表示使用</a:t>
            </a:r>
            <a:r>
              <a:rPr lang="en-US" altLang="zh-CN" sz="1600" dirty="0" smtClean="0">
                <a:solidFill>
                  <a:schemeClr val="bg1"/>
                </a:solidFill>
              </a:rPr>
              <a:t>join</a:t>
            </a:r>
            <a:r>
              <a:rPr lang="zh-CN" altLang="en-US" sz="1600" dirty="0" smtClean="0">
                <a:solidFill>
                  <a:schemeClr val="bg1"/>
                </a:solidFill>
              </a:rPr>
              <a:t>关键字进行表联接查询</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a:t>
            </a:r>
            <a:r>
              <a:rPr lang="zh-CN" altLang="en-US" dirty="0" smtClean="0"/>
              <a:t>控制反转</a:t>
            </a:r>
            <a:endParaRPr lang="zh-CN" altLang="en-US" dirty="0"/>
          </a:p>
        </p:txBody>
      </p:sp>
      <p:sp>
        <p:nvSpPr>
          <p:cNvPr id="3" name="内容占位符 2"/>
          <p:cNvSpPr>
            <a:spLocks noGrp="1"/>
          </p:cNvSpPr>
          <p:nvPr>
            <p:ph idx="1"/>
          </p:nvPr>
        </p:nvSpPr>
        <p:spPr/>
        <p:txBody>
          <a:bodyPr/>
          <a:lstStyle/>
          <a:p>
            <a:r>
              <a:rPr lang="zh-CN" altLang="en-US" dirty="0" smtClean="0"/>
              <a:t>如果执行下面的语句</a:t>
            </a:r>
            <a:endParaRPr lang="en-US" altLang="zh-CN" dirty="0" smtClean="0"/>
          </a:p>
          <a:p>
            <a:pPr lvl="1"/>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room</a:t>
            </a:r>
            <a:r>
              <a:rPr lang="zh-CN" altLang="en-US" dirty="0" smtClean="0"/>
              <a:t>表中的数据被更新</a:t>
            </a:r>
            <a:r>
              <a:rPr lang="en-US" altLang="zh-CN" dirty="0" err="1" smtClean="0"/>
              <a:t>stu</a:t>
            </a:r>
            <a:r>
              <a:rPr lang="zh-CN" altLang="en-US" dirty="0" smtClean="0"/>
              <a:t>添加了一个房间信息</a:t>
            </a:r>
            <a:endParaRPr lang="en-US" altLang="zh-CN" dirty="0" smtClean="0"/>
          </a:p>
          <a:p>
            <a:endParaRPr lang="zh-CN" altLang="en-US" dirty="0"/>
          </a:p>
        </p:txBody>
      </p:sp>
      <p:sp>
        <p:nvSpPr>
          <p:cNvPr id="4" name="圆角矩形 3"/>
          <p:cNvSpPr/>
          <p:nvPr/>
        </p:nvSpPr>
        <p:spPr>
          <a:xfrm>
            <a:off x="1142976" y="2357430"/>
            <a:ext cx="6715172" cy="135732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785918" y="2428868"/>
            <a:ext cx="5572164" cy="1077218"/>
          </a:xfrm>
          <a:prstGeom prst="rect">
            <a:avLst/>
          </a:prstGeom>
          <a:solidFill>
            <a:schemeClr val="accent1"/>
          </a:solidFill>
        </p:spPr>
        <p:txBody>
          <a:bodyPr wrap="square" rtlCol="0">
            <a:spAutoFit/>
          </a:bodyPr>
          <a:lstStyle/>
          <a:p>
            <a:r>
              <a:rPr lang="en-US" altLang="zh-CN" sz="1600" dirty="0" smtClean="0">
                <a:solidFill>
                  <a:schemeClr val="bg1"/>
                </a:solidFill>
              </a:rPr>
              <a:t>Room </a:t>
            </a:r>
            <a:r>
              <a:rPr lang="en-US" altLang="zh-CN" sz="1600" dirty="0" err="1" smtClean="0">
                <a:solidFill>
                  <a:schemeClr val="bg1"/>
                </a:solidFill>
              </a:rPr>
              <a:t>room</a:t>
            </a:r>
            <a:r>
              <a:rPr lang="en-US" altLang="zh-CN" sz="1600" dirty="0" smtClean="0">
                <a:solidFill>
                  <a:schemeClr val="bg1"/>
                </a:solidFill>
              </a:rPr>
              <a:t>=(Room)</a:t>
            </a:r>
            <a:r>
              <a:rPr lang="en-US" altLang="zh-CN" sz="1600" dirty="0" err="1" smtClean="0">
                <a:solidFill>
                  <a:schemeClr val="bg1"/>
                </a:solidFill>
              </a:rPr>
              <a:t>session.get</a:t>
            </a:r>
            <a:r>
              <a:rPr lang="en-US" altLang="zh-CN" sz="1600" dirty="0" smtClean="0">
                <a:solidFill>
                  <a:schemeClr val="bg1"/>
                </a:solidFill>
              </a:rPr>
              <a:t>(</a:t>
            </a:r>
            <a:r>
              <a:rPr lang="en-US" altLang="zh-CN" sz="1600" dirty="0" err="1" smtClean="0">
                <a:solidFill>
                  <a:schemeClr val="bg1"/>
                </a:solidFill>
              </a:rPr>
              <a:t>Room.</a:t>
            </a:r>
            <a:r>
              <a:rPr lang="en-US" altLang="zh-CN" sz="1600" b="1" dirty="0" err="1" smtClean="0">
                <a:solidFill>
                  <a:schemeClr val="bg1"/>
                </a:solidFill>
              </a:rPr>
              <a:t>class</a:t>
            </a:r>
            <a:r>
              <a:rPr lang="en-US" altLang="zh-CN" sz="1600" b="1" dirty="0" smtClean="0">
                <a:solidFill>
                  <a:schemeClr val="bg1"/>
                </a:solidFill>
              </a:rPr>
              <a:t>, 1);</a:t>
            </a:r>
          </a:p>
          <a:p>
            <a:r>
              <a:rPr lang="en-US" altLang="zh-CN" sz="1600" dirty="0" smtClean="0">
                <a:solidFill>
                  <a:schemeClr val="bg1"/>
                </a:solidFill>
              </a:rPr>
              <a:t>Student </a:t>
            </a:r>
            <a:r>
              <a:rPr lang="en-US" altLang="zh-CN" sz="1600" dirty="0" err="1" smtClean="0">
                <a:solidFill>
                  <a:schemeClr val="bg1"/>
                </a:solidFill>
              </a:rPr>
              <a:t>stu</a:t>
            </a:r>
            <a:r>
              <a:rPr lang="en-US" altLang="zh-CN" sz="1600" dirty="0" smtClean="0">
                <a:solidFill>
                  <a:schemeClr val="bg1"/>
                </a:solidFill>
              </a:rPr>
              <a:t>=(Student)</a:t>
            </a:r>
            <a:r>
              <a:rPr lang="en-US" altLang="zh-CN" sz="1600" dirty="0" err="1" smtClean="0">
                <a:solidFill>
                  <a:schemeClr val="bg1"/>
                </a:solidFill>
              </a:rPr>
              <a:t>session.get</a:t>
            </a:r>
            <a:r>
              <a:rPr lang="en-US" altLang="zh-CN" sz="1600" dirty="0" smtClean="0">
                <a:solidFill>
                  <a:schemeClr val="bg1"/>
                </a:solidFill>
              </a:rPr>
              <a:t>(</a:t>
            </a:r>
            <a:r>
              <a:rPr lang="en-US" altLang="zh-CN" sz="1600" dirty="0" err="1" smtClean="0">
                <a:solidFill>
                  <a:schemeClr val="bg1"/>
                </a:solidFill>
              </a:rPr>
              <a:t>Student.</a:t>
            </a:r>
            <a:r>
              <a:rPr lang="en-US" altLang="zh-CN" sz="1600" b="1" dirty="0" err="1" smtClean="0">
                <a:solidFill>
                  <a:schemeClr val="bg1"/>
                </a:solidFill>
              </a:rPr>
              <a:t>class</a:t>
            </a:r>
            <a:r>
              <a:rPr lang="en-US" altLang="zh-CN" sz="1600" b="1" dirty="0" smtClean="0">
                <a:solidFill>
                  <a:schemeClr val="bg1"/>
                </a:solidFill>
              </a:rPr>
              <a:t>, 1);</a:t>
            </a:r>
            <a:endParaRPr lang="zh-CN" altLang="en-US" sz="1600" dirty="0" smtClean="0">
              <a:solidFill>
                <a:schemeClr val="bg1"/>
              </a:solidFill>
            </a:endParaRPr>
          </a:p>
          <a:p>
            <a:r>
              <a:rPr lang="en-US" altLang="zh-CN" sz="1600" dirty="0" err="1" smtClean="0">
                <a:solidFill>
                  <a:schemeClr val="bg1"/>
                </a:solidFill>
              </a:rPr>
              <a:t>stu.getRooms</a:t>
            </a:r>
            <a:r>
              <a:rPr lang="en-US" altLang="zh-CN" sz="1600" dirty="0" smtClean="0">
                <a:solidFill>
                  <a:schemeClr val="bg1"/>
                </a:solidFill>
              </a:rPr>
              <a:t>().add(room);</a:t>
            </a:r>
            <a:endParaRPr lang="zh-CN" altLang="en-US" sz="1600" dirty="0" smtClean="0">
              <a:solidFill>
                <a:schemeClr val="bg1"/>
              </a:solidFill>
            </a:endParaRPr>
          </a:p>
          <a:p>
            <a:r>
              <a:rPr lang="en-US" altLang="zh-CN" sz="1600" dirty="0" err="1" smtClean="0">
                <a:solidFill>
                  <a:schemeClr val="bg1"/>
                </a:solidFill>
              </a:rPr>
              <a:t>session.update</a:t>
            </a:r>
            <a:r>
              <a:rPr lang="en-US" altLang="zh-CN" sz="1600" dirty="0" smtClean="0">
                <a:solidFill>
                  <a:schemeClr val="bg1"/>
                </a:solidFill>
              </a:rPr>
              <a:t>(</a:t>
            </a:r>
            <a:r>
              <a:rPr lang="en-US" altLang="zh-CN" sz="1600" dirty="0" err="1" smtClean="0">
                <a:solidFill>
                  <a:schemeClr val="bg1"/>
                </a:solidFill>
              </a:rPr>
              <a:t>stu</a:t>
            </a:r>
            <a:r>
              <a:rPr lang="en-US" altLang="zh-CN" sz="1600" dirty="0" smtClean="0">
                <a:solidFill>
                  <a:schemeClr val="bg1"/>
                </a:solidFill>
              </a:rPr>
              <a: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a:t>
            </a:r>
            <a:r>
              <a:rPr lang="zh-CN" altLang="en-US" dirty="0" smtClean="0"/>
              <a:t>控制反转</a:t>
            </a:r>
            <a:endParaRPr lang="zh-CN" altLang="en-US" dirty="0"/>
          </a:p>
        </p:txBody>
      </p:sp>
      <p:sp>
        <p:nvSpPr>
          <p:cNvPr id="3" name="内容占位符 2"/>
          <p:cNvSpPr>
            <a:spLocks noGrp="1"/>
          </p:cNvSpPr>
          <p:nvPr>
            <p:ph idx="1"/>
          </p:nvPr>
        </p:nvSpPr>
        <p:spPr/>
        <p:txBody>
          <a:bodyPr/>
          <a:lstStyle/>
          <a:p>
            <a:r>
              <a:rPr lang="zh-CN" altLang="en-US" dirty="0" smtClean="0"/>
              <a:t>如果执行下面的语句</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我们会发现</a:t>
            </a:r>
            <a:r>
              <a:rPr lang="en-US" altLang="zh-CN" dirty="0" smtClean="0"/>
              <a:t>hibernate</a:t>
            </a:r>
            <a:r>
              <a:rPr lang="zh-CN" altLang="en-US" dirty="0" smtClean="0"/>
              <a:t>做的并不是把</a:t>
            </a:r>
            <a:r>
              <a:rPr lang="en-US" altLang="zh-CN" dirty="0" smtClean="0"/>
              <a:t>room</a:t>
            </a:r>
            <a:r>
              <a:rPr lang="zh-CN" altLang="en-US" dirty="0" smtClean="0"/>
              <a:t>表中的关联数据删除掉，而已做了一次更新</a:t>
            </a:r>
            <a:endParaRPr lang="zh-CN" altLang="en-US" dirty="0"/>
          </a:p>
        </p:txBody>
      </p:sp>
      <p:sp>
        <p:nvSpPr>
          <p:cNvPr id="4" name="圆角矩形 3"/>
          <p:cNvSpPr/>
          <p:nvPr/>
        </p:nvSpPr>
        <p:spPr>
          <a:xfrm>
            <a:off x="1142976" y="2285992"/>
            <a:ext cx="6715172" cy="142876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785918" y="2428868"/>
            <a:ext cx="5572164" cy="1077218"/>
          </a:xfrm>
          <a:prstGeom prst="rect">
            <a:avLst/>
          </a:prstGeom>
          <a:solidFill>
            <a:schemeClr val="accent1"/>
          </a:solidFill>
        </p:spPr>
        <p:txBody>
          <a:bodyPr wrap="square" rtlCol="0">
            <a:spAutoFit/>
          </a:bodyPr>
          <a:lstStyle/>
          <a:p>
            <a:r>
              <a:rPr lang="en-US" altLang="zh-CN" sz="1600" dirty="0" smtClean="0">
                <a:solidFill>
                  <a:schemeClr val="bg1"/>
                </a:solidFill>
              </a:rPr>
              <a:t>Room </a:t>
            </a:r>
            <a:r>
              <a:rPr lang="en-US" altLang="zh-CN" sz="1600" dirty="0" err="1" smtClean="0">
                <a:solidFill>
                  <a:schemeClr val="bg1"/>
                </a:solidFill>
              </a:rPr>
              <a:t>room</a:t>
            </a:r>
            <a:r>
              <a:rPr lang="en-US" altLang="zh-CN" sz="1600" dirty="0" smtClean="0">
                <a:solidFill>
                  <a:schemeClr val="bg1"/>
                </a:solidFill>
              </a:rPr>
              <a:t>=(Room)</a:t>
            </a:r>
            <a:r>
              <a:rPr lang="en-US" altLang="zh-CN" sz="1600" dirty="0" err="1" smtClean="0">
                <a:solidFill>
                  <a:schemeClr val="bg1"/>
                </a:solidFill>
              </a:rPr>
              <a:t>session.get</a:t>
            </a:r>
            <a:r>
              <a:rPr lang="en-US" altLang="zh-CN" sz="1600" dirty="0" smtClean="0">
                <a:solidFill>
                  <a:schemeClr val="bg1"/>
                </a:solidFill>
              </a:rPr>
              <a:t>(</a:t>
            </a:r>
            <a:r>
              <a:rPr lang="en-US" altLang="zh-CN" sz="1600" dirty="0" err="1" smtClean="0">
                <a:solidFill>
                  <a:schemeClr val="bg1"/>
                </a:solidFill>
              </a:rPr>
              <a:t>Room.</a:t>
            </a:r>
            <a:r>
              <a:rPr lang="en-US" altLang="zh-CN" sz="1600" b="1" dirty="0" err="1" smtClean="0">
                <a:solidFill>
                  <a:schemeClr val="bg1"/>
                </a:solidFill>
              </a:rPr>
              <a:t>class</a:t>
            </a:r>
            <a:r>
              <a:rPr lang="en-US" altLang="zh-CN" sz="1600" b="1" dirty="0" smtClean="0">
                <a:solidFill>
                  <a:schemeClr val="bg1"/>
                </a:solidFill>
              </a:rPr>
              <a:t>, 1);</a:t>
            </a:r>
          </a:p>
          <a:p>
            <a:r>
              <a:rPr lang="en-US" altLang="zh-CN" sz="1600" dirty="0" smtClean="0">
                <a:solidFill>
                  <a:schemeClr val="bg1"/>
                </a:solidFill>
              </a:rPr>
              <a:t>Student </a:t>
            </a:r>
            <a:r>
              <a:rPr lang="en-US" altLang="zh-CN" sz="1600" dirty="0" err="1" smtClean="0">
                <a:solidFill>
                  <a:schemeClr val="bg1"/>
                </a:solidFill>
              </a:rPr>
              <a:t>stu</a:t>
            </a:r>
            <a:r>
              <a:rPr lang="en-US" altLang="zh-CN" sz="1600" dirty="0" smtClean="0">
                <a:solidFill>
                  <a:schemeClr val="bg1"/>
                </a:solidFill>
              </a:rPr>
              <a:t>=(Student)</a:t>
            </a:r>
            <a:r>
              <a:rPr lang="en-US" altLang="zh-CN" sz="1600" dirty="0" err="1" smtClean="0">
                <a:solidFill>
                  <a:schemeClr val="bg1"/>
                </a:solidFill>
              </a:rPr>
              <a:t>session.get</a:t>
            </a:r>
            <a:r>
              <a:rPr lang="en-US" altLang="zh-CN" sz="1600" dirty="0" smtClean="0">
                <a:solidFill>
                  <a:schemeClr val="bg1"/>
                </a:solidFill>
              </a:rPr>
              <a:t>(</a:t>
            </a:r>
            <a:r>
              <a:rPr lang="en-US" altLang="zh-CN" sz="1600" dirty="0" err="1" smtClean="0">
                <a:solidFill>
                  <a:schemeClr val="bg1"/>
                </a:solidFill>
              </a:rPr>
              <a:t>Student.</a:t>
            </a:r>
            <a:r>
              <a:rPr lang="en-US" altLang="zh-CN" sz="1600" b="1" dirty="0" err="1" smtClean="0">
                <a:solidFill>
                  <a:schemeClr val="bg1"/>
                </a:solidFill>
              </a:rPr>
              <a:t>class</a:t>
            </a:r>
            <a:r>
              <a:rPr lang="en-US" altLang="zh-CN" sz="1600" b="1" dirty="0" smtClean="0">
                <a:solidFill>
                  <a:schemeClr val="bg1"/>
                </a:solidFill>
              </a:rPr>
              <a:t>, 1);</a:t>
            </a:r>
            <a:endParaRPr lang="zh-CN" altLang="en-US" sz="1600" dirty="0" smtClean="0">
              <a:solidFill>
                <a:schemeClr val="bg1"/>
              </a:solidFill>
            </a:endParaRPr>
          </a:p>
          <a:p>
            <a:r>
              <a:rPr lang="en-US" altLang="zh-CN" sz="1600" dirty="0" err="1" smtClean="0">
                <a:solidFill>
                  <a:schemeClr val="bg1"/>
                </a:solidFill>
              </a:rPr>
              <a:t>stu.getRooms</a:t>
            </a:r>
            <a:r>
              <a:rPr lang="en-US" altLang="zh-CN" sz="1600" dirty="0" smtClean="0">
                <a:solidFill>
                  <a:schemeClr val="bg1"/>
                </a:solidFill>
              </a:rPr>
              <a:t>().remove(room);</a:t>
            </a:r>
            <a:endParaRPr lang="zh-CN" altLang="en-US" sz="1600" dirty="0" smtClean="0">
              <a:solidFill>
                <a:schemeClr val="bg1"/>
              </a:solidFill>
            </a:endParaRPr>
          </a:p>
          <a:p>
            <a:r>
              <a:rPr lang="en-US" altLang="zh-CN" sz="1600" dirty="0" err="1" smtClean="0">
                <a:solidFill>
                  <a:schemeClr val="bg1"/>
                </a:solidFill>
              </a:rPr>
              <a:t>session.update</a:t>
            </a:r>
            <a:r>
              <a:rPr lang="en-US" altLang="zh-CN" sz="1600" dirty="0" smtClean="0">
                <a:solidFill>
                  <a:schemeClr val="bg1"/>
                </a:solidFill>
              </a:rPr>
              <a:t>(</a:t>
            </a:r>
            <a:r>
              <a:rPr lang="en-US" altLang="zh-CN" sz="1600" dirty="0" err="1" smtClean="0">
                <a:solidFill>
                  <a:schemeClr val="bg1"/>
                </a:solidFill>
              </a:rPr>
              <a:t>stu</a:t>
            </a:r>
            <a:r>
              <a:rPr lang="en-US" altLang="zh-CN" sz="1600" dirty="0" smtClean="0">
                <a:solidFill>
                  <a:schemeClr val="bg1"/>
                </a:solidFill>
              </a:rPr>
              <a:t>);</a:t>
            </a:r>
            <a:endParaRPr lang="zh-CN" altLang="en-US" sz="1600" dirty="0">
              <a:solidFill>
                <a:schemeClr val="bg1"/>
              </a:solidFill>
            </a:endParaRPr>
          </a:p>
        </p:txBody>
      </p:sp>
      <p:sp>
        <p:nvSpPr>
          <p:cNvPr id="6" name="圆角矩形 5"/>
          <p:cNvSpPr/>
          <p:nvPr/>
        </p:nvSpPr>
        <p:spPr>
          <a:xfrm>
            <a:off x="1285852" y="4929198"/>
            <a:ext cx="6357982" cy="64294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solidFill>
                  <a:schemeClr val="bg1"/>
                </a:solidFill>
              </a:rPr>
              <a:t>Hibernate: update room set </a:t>
            </a:r>
            <a:r>
              <a:rPr lang="en-US" altLang="zh-CN" sz="1600" dirty="0" err="1" smtClean="0">
                <a:solidFill>
                  <a:schemeClr val="bg1"/>
                </a:solidFill>
              </a:rPr>
              <a:t>stuId</a:t>
            </a:r>
            <a:r>
              <a:rPr lang="en-US" altLang="zh-CN" sz="1600" dirty="0" smtClean="0">
                <a:solidFill>
                  <a:schemeClr val="bg1"/>
                </a:solidFill>
              </a:rPr>
              <a:t>=null where </a:t>
            </a:r>
            <a:r>
              <a:rPr lang="en-US" altLang="zh-CN" sz="1600" dirty="0" err="1" smtClean="0">
                <a:solidFill>
                  <a:schemeClr val="bg1"/>
                </a:solidFill>
              </a:rPr>
              <a:t>stuId</a:t>
            </a:r>
            <a:r>
              <a:rPr lang="en-US" altLang="zh-CN" sz="1600" dirty="0" smtClean="0">
                <a:solidFill>
                  <a:schemeClr val="bg1"/>
                </a:solidFill>
              </a:rPr>
              <a:t>=? and </a:t>
            </a:r>
            <a:r>
              <a:rPr lang="en-US" altLang="zh-CN" sz="1600" dirty="0" err="1" smtClean="0">
                <a:solidFill>
                  <a:schemeClr val="bg1"/>
                </a:solidFill>
              </a:rPr>
              <a:t>roomId</a:t>
            </a:r>
            <a:r>
              <a:rPr lang="en-US" altLang="zh-CN" sz="1600" dirty="0" smtClean="0">
                <a:solidFill>
                  <a:schemeClr val="bg1"/>
                </a:solidFill>
              </a:rPr>
              <a:t>=?</a:t>
            </a:r>
            <a:endParaRPr lang="zh-CN" altLang="en-US" sz="1600" dirty="0" smtClean="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a:t>
            </a:r>
            <a:r>
              <a:rPr lang="zh-CN" altLang="en-US" dirty="0" smtClean="0"/>
              <a:t>控制反转</a:t>
            </a:r>
            <a:endParaRPr lang="zh-CN" altLang="en-US" dirty="0"/>
          </a:p>
        </p:txBody>
      </p:sp>
      <p:sp>
        <p:nvSpPr>
          <p:cNvPr id="3" name="内容占位符 2"/>
          <p:cNvSpPr>
            <a:spLocks noGrp="1"/>
          </p:cNvSpPr>
          <p:nvPr>
            <p:ph idx="1"/>
          </p:nvPr>
        </p:nvSpPr>
        <p:spPr/>
        <p:txBody>
          <a:bodyPr/>
          <a:lstStyle/>
          <a:p>
            <a:r>
              <a:rPr lang="zh-CN" altLang="en-US" dirty="0" smtClean="0"/>
              <a:t>很多时候表外键都是</a:t>
            </a:r>
            <a:r>
              <a:rPr lang="en-US" altLang="zh-CN" dirty="0" smtClean="0"/>
              <a:t>not null</a:t>
            </a:r>
            <a:r>
              <a:rPr lang="zh-CN" altLang="en-US" dirty="0" smtClean="0"/>
              <a:t>，这时候如果更新外键为</a:t>
            </a:r>
            <a:r>
              <a:rPr lang="en-US" altLang="zh-CN" dirty="0" smtClean="0"/>
              <a:t>null</a:t>
            </a:r>
            <a:r>
              <a:rPr lang="zh-CN" altLang="en-US" dirty="0" smtClean="0"/>
              <a:t>就会引发异常。通过</a:t>
            </a:r>
            <a:r>
              <a:rPr lang="en-US" altLang="zh-CN" dirty="0" smtClean="0"/>
              <a:t>inverse</a:t>
            </a:r>
            <a:r>
              <a:rPr lang="zh-CN" altLang="en-US" dirty="0" smtClean="0"/>
              <a:t>的设定可以解决这个问题</a:t>
            </a:r>
            <a:endParaRPr lang="en-US" altLang="zh-CN" dirty="0" smtClean="0"/>
          </a:p>
          <a:p>
            <a:endParaRPr lang="en-US" altLang="zh-CN" dirty="0" smtClean="0"/>
          </a:p>
          <a:p>
            <a:r>
              <a:rPr lang="en-US" altLang="zh-CN" dirty="0" smtClean="0"/>
              <a:t>inverse</a:t>
            </a:r>
            <a:r>
              <a:rPr lang="zh-CN" altLang="en-US" dirty="0" smtClean="0"/>
              <a:t>即反转，默认情况下当前表拥有自身的控制权，</a:t>
            </a:r>
            <a:r>
              <a:rPr lang="en-US" altLang="zh-CN" dirty="0" smtClean="0"/>
              <a:t>inverse</a:t>
            </a:r>
            <a:r>
              <a:rPr lang="zh-CN" altLang="en-US" dirty="0" smtClean="0"/>
              <a:t>一旦设为</a:t>
            </a:r>
            <a:r>
              <a:rPr lang="en-US" altLang="zh-CN" dirty="0" smtClean="0"/>
              <a:t>true</a:t>
            </a:r>
            <a:r>
              <a:rPr lang="zh-CN" altLang="en-US" dirty="0" smtClean="0"/>
              <a:t>即表示控制权转下关联的表，只能通过关联表才能操纵这部分数据，</a:t>
            </a:r>
            <a:r>
              <a:rPr lang="en-US" altLang="zh-CN" dirty="0" smtClean="0"/>
              <a:t>inverse</a:t>
            </a:r>
            <a:r>
              <a:rPr lang="zh-CN" altLang="en-US" dirty="0" smtClean="0"/>
              <a:t>只能在集合中使用</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a:t>
            </a:r>
            <a:r>
              <a:rPr lang="zh-CN" altLang="en-US" dirty="0" smtClean="0"/>
              <a:t>控制反转</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inverse</a:t>
            </a:r>
            <a:r>
              <a:rPr lang="zh-CN" altLang="en-US" dirty="0" smtClean="0"/>
              <a:t>实现房间的交换，将</a:t>
            </a:r>
            <a:r>
              <a:rPr lang="en-US" altLang="zh-CN" dirty="0" smtClean="0"/>
              <a:t>room</a:t>
            </a:r>
            <a:r>
              <a:rPr lang="zh-CN" altLang="en-US" dirty="0" smtClean="0"/>
              <a:t>从</a:t>
            </a:r>
            <a:r>
              <a:rPr lang="en-US" altLang="zh-CN" dirty="0" smtClean="0"/>
              <a:t>stu1</a:t>
            </a:r>
            <a:r>
              <a:rPr lang="zh-CN" altLang="en-US" dirty="0" smtClean="0"/>
              <a:t>交换至</a:t>
            </a:r>
            <a:r>
              <a:rPr lang="en-US" altLang="zh-CN" dirty="0" smtClean="0"/>
              <a:t>stu2</a:t>
            </a:r>
            <a:endParaRPr lang="zh-CN" altLang="en-US" dirty="0"/>
          </a:p>
        </p:txBody>
      </p:sp>
      <p:sp>
        <p:nvSpPr>
          <p:cNvPr id="4" name="圆角矩形 3"/>
          <p:cNvSpPr/>
          <p:nvPr/>
        </p:nvSpPr>
        <p:spPr>
          <a:xfrm>
            <a:off x="1142976" y="2786058"/>
            <a:ext cx="7072362" cy="250033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714480" y="2928934"/>
            <a:ext cx="6072230" cy="2062103"/>
          </a:xfrm>
          <a:prstGeom prst="rect">
            <a:avLst/>
          </a:prstGeom>
          <a:solidFill>
            <a:schemeClr val="accent1"/>
          </a:solidFill>
        </p:spPr>
        <p:txBody>
          <a:bodyPr wrap="square" rtlCol="0">
            <a:spAutoFit/>
          </a:bodyPr>
          <a:lstStyle/>
          <a:p>
            <a:r>
              <a:rPr lang="en-US" altLang="zh-CN" sz="1600" dirty="0" smtClean="0">
                <a:solidFill>
                  <a:schemeClr val="bg1"/>
                </a:solidFill>
              </a:rPr>
              <a:t>Student stu1=(Student)</a:t>
            </a:r>
            <a:r>
              <a:rPr lang="en-US" altLang="zh-CN" sz="1600" dirty="0" err="1" smtClean="0">
                <a:solidFill>
                  <a:schemeClr val="bg1"/>
                </a:solidFill>
              </a:rPr>
              <a:t>session.get</a:t>
            </a:r>
            <a:r>
              <a:rPr lang="en-US" altLang="zh-CN" sz="1600" dirty="0" smtClean="0">
                <a:solidFill>
                  <a:schemeClr val="bg1"/>
                </a:solidFill>
              </a:rPr>
              <a:t>(Student.class,1);</a:t>
            </a:r>
          </a:p>
          <a:p>
            <a:r>
              <a:rPr lang="en-US" altLang="zh-CN" sz="1600" dirty="0" smtClean="0">
                <a:solidFill>
                  <a:schemeClr val="bg1"/>
                </a:solidFill>
              </a:rPr>
              <a:t>Student stu2=(Student)</a:t>
            </a:r>
            <a:r>
              <a:rPr lang="en-US" altLang="zh-CN" sz="1600" dirty="0" err="1" smtClean="0">
                <a:solidFill>
                  <a:schemeClr val="bg1"/>
                </a:solidFill>
              </a:rPr>
              <a:t>session.get</a:t>
            </a:r>
            <a:r>
              <a:rPr lang="en-US" altLang="zh-CN" sz="1600" dirty="0" smtClean="0">
                <a:solidFill>
                  <a:schemeClr val="bg1"/>
                </a:solidFill>
              </a:rPr>
              <a:t>(Student.class,2);</a:t>
            </a:r>
          </a:p>
          <a:p>
            <a:endParaRPr lang="en-US" altLang="zh-CN" sz="1600" dirty="0" smtClean="0">
              <a:solidFill>
                <a:schemeClr val="bg1"/>
              </a:solidFill>
            </a:endParaRPr>
          </a:p>
          <a:p>
            <a:r>
              <a:rPr lang="en-US" altLang="zh-CN" sz="1600" dirty="0" smtClean="0">
                <a:solidFill>
                  <a:schemeClr val="bg1"/>
                </a:solidFill>
              </a:rPr>
              <a:t>Room </a:t>
            </a:r>
            <a:r>
              <a:rPr lang="en-US" altLang="zh-CN" sz="1600" dirty="0" err="1" smtClean="0">
                <a:solidFill>
                  <a:schemeClr val="bg1"/>
                </a:solidFill>
              </a:rPr>
              <a:t>room</a:t>
            </a:r>
            <a:r>
              <a:rPr lang="en-US" altLang="zh-CN" sz="1600" dirty="0" smtClean="0">
                <a:solidFill>
                  <a:schemeClr val="bg1"/>
                </a:solidFill>
              </a:rPr>
              <a:t>=(Room)</a:t>
            </a:r>
            <a:r>
              <a:rPr lang="en-US" altLang="zh-CN" sz="1600" dirty="0" err="1" smtClean="0">
                <a:solidFill>
                  <a:schemeClr val="bg1"/>
                </a:solidFill>
              </a:rPr>
              <a:t>session.get</a:t>
            </a:r>
            <a:r>
              <a:rPr lang="en-US" altLang="zh-CN" sz="1600" dirty="0" smtClean="0">
                <a:solidFill>
                  <a:schemeClr val="bg1"/>
                </a:solidFill>
              </a:rPr>
              <a:t>(Room.class,1);</a:t>
            </a:r>
          </a:p>
          <a:p>
            <a:r>
              <a:rPr lang="en-US" altLang="zh-CN" sz="1600" dirty="0" smtClean="0">
                <a:solidFill>
                  <a:schemeClr val="bg1"/>
                </a:solidFill>
              </a:rPr>
              <a:t>//</a:t>
            </a:r>
            <a:r>
              <a:rPr lang="zh-CN" altLang="en-US" sz="1600" dirty="0" smtClean="0">
                <a:solidFill>
                  <a:schemeClr val="bg1"/>
                </a:solidFill>
              </a:rPr>
              <a:t>此时控制权转移至</a:t>
            </a:r>
            <a:r>
              <a:rPr lang="en-US" altLang="zh-CN" sz="1600" dirty="0" smtClean="0">
                <a:solidFill>
                  <a:schemeClr val="bg1"/>
                </a:solidFill>
              </a:rPr>
              <a:t>Room</a:t>
            </a:r>
            <a:r>
              <a:rPr lang="zh-CN" altLang="en-US" sz="1600" dirty="0" smtClean="0">
                <a:solidFill>
                  <a:schemeClr val="bg1"/>
                </a:solidFill>
              </a:rPr>
              <a:t>对象，由</a:t>
            </a:r>
            <a:r>
              <a:rPr lang="en-US" altLang="zh-CN" sz="1600" dirty="0" smtClean="0">
                <a:solidFill>
                  <a:schemeClr val="bg1"/>
                </a:solidFill>
              </a:rPr>
              <a:t>Room</a:t>
            </a:r>
            <a:r>
              <a:rPr lang="zh-CN" altLang="en-US" sz="1600" dirty="0" smtClean="0">
                <a:solidFill>
                  <a:schemeClr val="bg1"/>
                </a:solidFill>
              </a:rPr>
              <a:t>实现数据更改</a:t>
            </a:r>
            <a:endParaRPr lang="en-US" altLang="zh-CN" sz="1600" dirty="0" smtClean="0">
              <a:solidFill>
                <a:schemeClr val="bg1"/>
              </a:solidFill>
            </a:endParaRPr>
          </a:p>
          <a:p>
            <a:endParaRPr lang="en-US" altLang="zh-CN" sz="1600" dirty="0" smtClean="0">
              <a:solidFill>
                <a:schemeClr val="bg1"/>
              </a:solidFill>
            </a:endParaRPr>
          </a:p>
          <a:p>
            <a:r>
              <a:rPr lang="en-US" altLang="zh-CN" sz="1600" dirty="0" err="1" smtClean="0">
                <a:solidFill>
                  <a:schemeClr val="bg1"/>
                </a:solidFill>
              </a:rPr>
              <a:t>room.setStu</a:t>
            </a:r>
            <a:r>
              <a:rPr lang="en-US" altLang="zh-CN" sz="1600" dirty="0" smtClean="0">
                <a:solidFill>
                  <a:schemeClr val="bg1"/>
                </a:solidFill>
              </a:rPr>
              <a:t>(stu2</a:t>
            </a:r>
            <a:r>
              <a:rPr lang="en-US" altLang="zh-CN" sz="1600" dirty="0" smtClean="0">
                <a:solidFill>
                  <a:schemeClr val="bg1"/>
                </a:solidFill>
              </a:rPr>
              <a:t>);</a:t>
            </a:r>
            <a:endParaRPr lang="en-US" altLang="zh-CN" sz="1600" dirty="0" smtClean="0">
              <a:solidFill>
                <a:schemeClr val="bg1"/>
              </a:solidFill>
            </a:endParaRPr>
          </a:p>
          <a:p>
            <a:r>
              <a:rPr lang="en-US" altLang="zh-CN" sz="1600" dirty="0" err="1" smtClean="0">
                <a:solidFill>
                  <a:schemeClr val="bg1"/>
                </a:solidFill>
              </a:rPr>
              <a:t>transaction.commit</a:t>
            </a:r>
            <a:r>
              <a:rPr lang="en-US" altLang="zh-CN" sz="1600" dirty="0" smtClean="0">
                <a:solidFill>
                  <a:schemeClr val="bg1"/>
                </a:solidFill>
              </a:rPr>
              <a:t>();</a:t>
            </a:r>
            <a:endParaRPr lang="en-US"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cascade</a:t>
            </a:r>
            <a:r>
              <a:rPr lang="zh-CN" altLang="en-US" dirty="0" smtClean="0"/>
              <a:t>级联</a:t>
            </a:r>
            <a:endParaRPr lang="zh-CN" altLang="en-US" dirty="0"/>
          </a:p>
        </p:txBody>
      </p:sp>
      <p:sp>
        <p:nvSpPr>
          <p:cNvPr id="3" name="内容占位符 2"/>
          <p:cNvSpPr>
            <a:spLocks noGrp="1"/>
          </p:cNvSpPr>
          <p:nvPr>
            <p:ph idx="1"/>
          </p:nvPr>
        </p:nvSpPr>
        <p:spPr/>
        <p:txBody>
          <a:bodyPr/>
          <a:lstStyle/>
          <a:p>
            <a:r>
              <a:rPr lang="zh-CN" altLang="en-US" dirty="0" smtClean="0"/>
              <a:t>当实现下面的语句是怎样的效果</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在</a:t>
            </a:r>
            <a:r>
              <a:rPr lang="en-US" altLang="zh-CN" dirty="0" smtClean="0"/>
              <a:t>Room</a:t>
            </a:r>
            <a:r>
              <a:rPr lang="zh-CN" altLang="en-US" dirty="0" smtClean="0"/>
              <a:t>表中有外键关联，因此删除失败！</a:t>
            </a:r>
            <a:endParaRPr lang="en-US" altLang="zh-CN" dirty="0" smtClean="0"/>
          </a:p>
          <a:p>
            <a:r>
              <a:rPr lang="zh-CN" altLang="en-US" dirty="0" smtClean="0"/>
              <a:t>在实际操作中如果想删除主表数据应该如何解决？</a:t>
            </a:r>
            <a:endParaRPr lang="zh-CN" altLang="en-US" dirty="0"/>
          </a:p>
        </p:txBody>
      </p:sp>
      <p:sp>
        <p:nvSpPr>
          <p:cNvPr id="4" name="圆角矩形 3"/>
          <p:cNvSpPr/>
          <p:nvPr/>
        </p:nvSpPr>
        <p:spPr>
          <a:xfrm>
            <a:off x="1571604" y="2786058"/>
            <a:ext cx="6072230" cy="1143008"/>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6" name="TextBox 5"/>
          <p:cNvSpPr txBox="1"/>
          <p:nvPr/>
        </p:nvSpPr>
        <p:spPr>
          <a:xfrm>
            <a:off x="2143108" y="2928934"/>
            <a:ext cx="5286412" cy="830997"/>
          </a:xfrm>
          <a:prstGeom prst="rect">
            <a:avLst/>
          </a:prstGeom>
          <a:solidFill>
            <a:schemeClr val="accent1"/>
          </a:solidFill>
        </p:spPr>
        <p:txBody>
          <a:bodyPr wrap="square" rtlCol="0">
            <a:spAutoFit/>
          </a:bodyPr>
          <a:lstStyle/>
          <a:p>
            <a:r>
              <a:rPr lang="en-US" altLang="zh-CN" sz="1600" dirty="0" smtClean="0">
                <a:solidFill>
                  <a:schemeClr val="bg1"/>
                </a:solidFill>
              </a:rPr>
              <a:t>Student </a:t>
            </a:r>
            <a:r>
              <a:rPr lang="en-US" altLang="zh-CN" sz="1600" dirty="0" err="1" smtClean="0">
                <a:solidFill>
                  <a:schemeClr val="bg1"/>
                </a:solidFill>
              </a:rPr>
              <a:t>stu</a:t>
            </a:r>
            <a:r>
              <a:rPr lang="en-US" altLang="zh-CN" sz="1600" dirty="0" smtClean="0">
                <a:solidFill>
                  <a:schemeClr val="bg1"/>
                </a:solidFill>
              </a:rPr>
              <a:t>=(Student)</a:t>
            </a:r>
            <a:r>
              <a:rPr lang="en-US" altLang="zh-CN" sz="1600" dirty="0" err="1" smtClean="0">
                <a:solidFill>
                  <a:schemeClr val="bg1"/>
                </a:solidFill>
              </a:rPr>
              <a:t>session.get</a:t>
            </a:r>
            <a:r>
              <a:rPr lang="en-US" altLang="zh-CN" sz="1600" dirty="0" smtClean="0">
                <a:solidFill>
                  <a:schemeClr val="bg1"/>
                </a:solidFill>
              </a:rPr>
              <a:t>(Student.class,1);</a:t>
            </a:r>
          </a:p>
          <a:p>
            <a:endParaRPr lang="en-US" altLang="zh-CN" sz="1600" dirty="0" smtClean="0">
              <a:solidFill>
                <a:schemeClr val="bg1"/>
              </a:solidFill>
            </a:endParaRPr>
          </a:p>
          <a:p>
            <a:r>
              <a:rPr lang="en-US" altLang="zh-CN" sz="1600" dirty="0" err="1" smtClean="0">
                <a:solidFill>
                  <a:schemeClr val="bg1"/>
                </a:solidFill>
              </a:rPr>
              <a:t>session.delete</a:t>
            </a:r>
            <a:r>
              <a:rPr lang="en-US" altLang="zh-CN" sz="1600" dirty="0" smtClean="0">
                <a:solidFill>
                  <a:schemeClr val="bg1"/>
                </a:solidFill>
              </a:rPr>
              <a:t>(</a:t>
            </a:r>
            <a:r>
              <a:rPr lang="en-US" altLang="zh-CN" sz="1600" dirty="0" err="1" smtClean="0">
                <a:solidFill>
                  <a:schemeClr val="bg1"/>
                </a:solidFill>
              </a:rPr>
              <a:t>stu</a:t>
            </a:r>
            <a:r>
              <a:rPr lang="en-US" altLang="zh-CN" sz="1600" dirty="0" smtClean="0">
                <a:solidFill>
                  <a:schemeClr val="bg1"/>
                </a:solidFill>
              </a:rPr>
              <a: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cascade</a:t>
            </a:r>
            <a:r>
              <a:rPr lang="zh-CN" altLang="en-US" dirty="0" smtClean="0"/>
              <a:t>级联</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cascade</a:t>
            </a:r>
            <a:r>
              <a:rPr lang="zh-CN" altLang="en-US" dirty="0" smtClean="0"/>
              <a:t>可以实现级联删除</a:t>
            </a:r>
            <a:endParaRPr lang="en-US" altLang="zh-CN" dirty="0" smtClean="0"/>
          </a:p>
          <a:p>
            <a:r>
              <a:rPr lang="en-US" altLang="zh-CN" dirty="0" smtClean="0"/>
              <a:t>cascade</a:t>
            </a:r>
            <a:r>
              <a:rPr lang="zh-CN" altLang="en-US" dirty="0" smtClean="0"/>
              <a:t>的值</a:t>
            </a:r>
            <a:endParaRPr lang="en-US" altLang="zh-CN" dirty="0" smtClean="0"/>
          </a:p>
          <a:p>
            <a:pPr lvl="1"/>
            <a:r>
              <a:rPr lang="en-US" altLang="zh-CN" dirty="0" smtClean="0"/>
              <a:t>all  </a:t>
            </a:r>
            <a:r>
              <a:rPr lang="zh-CN" altLang="en-US" dirty="0" smtClean="0"/>
              <a:t>所有操作都使用级联</a:t>
            </a:r>
            <a:endParaRPr lang="en-US" altLang="zh-CN" dirty="0" smtClean="0"/>
          </a:p>
          <a:p>
            <a:pPr lvl="1"/>
            <a:r>
              <a:rPr lang="en-US" altLang="zh-CN" dirty="0" smtClean="0"/>
              <a:t>none  </a:t>
            </a:r>
            <a:r>
              <a:rPr lang="zh-CN" altLang="en-US" dirty="0" smtClean="0"/>
              <a:t>不实现级联 默认值</a:t>
            </a:r>
            <a:endParaRPr lang="en-US" altLang="zh-CN" dirty="0" smtClean="0"/>
          </a:p>
          <a:p>
            <a:pPr lvl="1"/>
            <a:r>
              <a:rPr lang="en-US" altLang="zh-CN" dirty="0" smtClean="0"/>
              <a:t>save-update  </a:t>
            </a:r>
            <a:r>
              <a:rPr lang="zh-CN" altLang="en-US" dirty="0" smtClean="0"/>
              <a:t>在新增和更新时使用级联</a:t>
            </a:r>
            <a:endParaRPr lang="en-US" altLang="zh-CN" dirty="0" smtClean="0"/>
          </a:p>
          <a:p>
            <a:pPr lvl="1"/>
            <a:r>
              <a:rPr lang="en-US" altLang="zh-CN" dirty="0" smtClean="0"/>
              <a:t>delete  </a:t>
            </a:r>
            <a:r>
              <a:rPr lang="zh-CN" altLang="en-US" dirty="0" smtClean="0"/>
              <a:t>在删除时使用级联</a:t>
            </a:r>
          </a:p>
          <a:p>
            <a:pPr>
              <a:buNone/>
            </a:pPr>
            <a:endParaRPr lang="en-US" altLang="zh-CN" dirty="0" smtClean="0"/>
          </a:p>
          <a:p>
            <a:r>
              <a:rPr lang="zh-CN" altLang="en-US" dirty="0" smtClean="0"/>
              <a:t>可以使用逗号同时使用多个</a:t>
            </a:r>
            <a:r>
              <a:rPr lang="en-US" altLang="zh-CN" dirty="0" smtClean="0"/>
              <a:t>cascade</a:t>
            </a:r>
            <a:r>
              <a:rPr lang="zh-CN" altLang="en-US" dirty="0" smtClean="0"/>
              <a:t>值</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一对一关联</a:t>
            </a:r>
            <a:endParaRPr lang="zh-CN" altLang="en-US" dirty="0"/>
          </a:p>
        </p:txBody>
      </p:sp>
      <p:sp>
        <p:nvSpPr>
          <p:cNvPr id="3" name="内容占位符 2"/>
          <p:cNvSpPr>
            <a:spLocks noGrp="1"/>
          </p:cNvSpPr>
          <p:nvPr>
            <p:ph idx="1"/>
          </p:nvPr>
        </p:nvSpPr>
        <p:spPr/>
        <p:txBody>
          <a:bodyPr/>
          <a:lstStyle/>
          <a:p>
            <a:r>
              <a:rPr lang="zh-CN" altLang="en-US" dirty="0" smtClean="0"/>
              <a:t>当描述用户和身份证两个对象时，一个用户对应一张身份证，一张身份证只能对应一个用户，此时两表的关系就是一对一关系</a:t>
            </a:r>
            <a:endParaRPr lang="en-US" altLang="zh-CN" dirty="0" smtClean="0"/>
          </a:p>
          <a:p>
            <a:endParaRPr lang="en-US" altLang="zh-CN" dirty="0" smtClean="0"/>
          </a:p>
          <a:p>
            <a:r>
              <a:rPr lang="zh-CN" altLang="en-US" dirty="0" smtClean="0"/>
              <a:t>数据表</a:t>
            </a:r>
            <a:r>
              <a:rPr lang="en-US" altLang="zh-CN" dirty="0" smtClean="0"/>
              <a:t>Users</a:t>
            </a:r>
            <a:r>
              <a:rPr lang="zh-CN" altLang="en-US" dirty="0" smtClean="0"/>
              <a:t>和</a:t>
            </a:r>
            <a:r>
              <a:rPr lang="en-US" altLang="zh-CN" dirty="0" smtClean="0"/>
              <a:t>Card</a:t>
            </a:r>
            <a:r>
              <a:rPr lang="zh-CN" altLang="en-US" dirty="0" smtClean="0"/>
              <a:t>表</a:t>
            </a:r>
            <a:endParaRPr lang="zh-CN" altLang="en-US" dirty="0"/>
          </a:p>
        </p:txBody>
      </p:sp>
      <p:graphicFrame>
        <p:nvGraphicFramePr>
          <p:cNvPr id="4" name="表格 3"/>
          <p:cNvGraphicFramePr>
            <a:graphicFrameLocks noGrp="1"/>
          </p:cNvGraphicFramePr>
          <p:nvPr/>
        </p:nvGraphicFramePr>
        <p:xfrm>
          <a:off x="1000100" y="4357694"/>
          <a:ext cx="1857388" cy="1112520"/>
        </p:xfrm>
        <a:graphic>
          <a:graphicData uri="http://schemas.openxmlformats.org/drawingml/2006/table">
            <a:tbl>
              <a:tblPr firstRow="1" bandRow="1">
                <a:tableStyleId>{5C22544A-7EE6-4342-B048-85BDC9FD1C3A}</a:tableStyleId>
              </a:tblPr>
              <a:tblGrid>
                <a:gridCol w="1857388"/>
              </a:tblGrid>
              <a:tr h="370840">
                <a:tc>
                  <a:txBody>
                    <a:bodyPr/>
                    <a:lstStyle/>
                    <a:p>
                      <a:r>
                        <a:rPr lang="zh-CN" altLang="en-US" dirty="0" smtClean="0"/>
                        <a:t>列名</a:t>
                      </a:r>
                      <a:endParaRPr lang="zh-CN" altLang="en-US" dirty="0"/>
                    </a:p>
                  </a:txBody>
                  <a:tcPr/>
                </a:tc>
              </a:tr>
              <a:tr h="370840">
                <a:tc>
                  <a:txBody>
                    <a:bodyPr/>
                    <a:lstStyle/>
                    <a:p>
                      <a:r>
                        <a:rPr lang="en-US" altLang="zh-CN" dirty="0" err="1" smtClean="0"/>
                        <a:t>userId</a:t>
                      </a:r>
                      <a:endParaRPr lang="zh-CN" altLang="en-US" dirty="0"/>
                    </a:p>
                  </a:txBody>
                  <a:tcPr/>
                </a:tc>
              </a:tr>
              <a:tr h="370840">
                <a:tc>
                  <a:txBody>
                    <a:bodyPr/>
                    <a:lstStyle/>
                    <a:p>
                      <a:r>
                        <a:rPr lang="en-US" altLang="zh-CN" dirty="0" err="1" smtClean="0"/>
                        <a:t>userName</a:t>
                      </a:r>
                      <a:endParaRPr lang="zh-CN" altLang="en-US" dirty="0"/>
                    </a:p>
                  </a:txBody>
                  <a:tcPr/>
                </a:tc>
              </a:tr>
            </a:tbl>
          </a:graphicData>
        </a:graphic>
      </p:graphicFrame>
      <p:graphicFrame>
        <p:nvGraphicFramePr>
          <p:cNvPr id="6" name="表格 5"/>
          <p:cNvGraphicFramePr>
            <a:graphicFrameLocks noGrp="1"/>
          </p:cNvGraphicFramePr>
          <p:nvPr/>
        </p:nvGraphicFramePr>
        <p:xfrm>
          <a:off x="4214810" y="4357694"/>
          <a:ext cx="1857388" cy="1483360"/>
        </p:xfrm>
        <a:graphic>
          <a:graphicData uri="http://schemas.openxmlformats.org/drawingml/2006/table">
            <a:tbl>
              <a:tblPr firstRow="1" bandRow="1">
                <a:tableStyleId>{5C22544A-7EE6-4342-B048-85BDC9FD1C3A}</a:tableStyleId>
              </a:tblPr>
              <a:tblGrid>
                <a:gridCol w="1857388"/>
              </a:tblGrid>
              <a:tr h="370840">
                <a:tc>
                  <a:txBody>
                    <a:bodyPr/>
                    <a:lstStyle/>
                    <a:p>
                      <a:r>
                        <a:rPr lang="zh-CN" altLang="en-US" dirty="0" smtClean="0"/>
                        <a:t>列名</a:t>
                      </a:r>
                      <a:endParaRPr lang="zh-CN" altLang="en-US" dirty="0"/>
                    </a:p>
                  </a:txBody>
                  <a:tcPr/>
                </a:tc>
              </a:tr>
              <a:tr h="370840">
                <a:tc>
                  <a:txBody>
                    <a:bodyPr/>
                    <a:lstStyle/>
                    <a:p>
                      <a:r>
                        <a:rPr lang="en-US" altLang="zh-CN" dirty="0" err="1" smtClean="0"/>
                        <a:t>cardId</a:t>
                      </a:r>
                      <a:endParaRPr lang="zh-CN" altLang="en-US" dirty="0"/>
                    </a:p>
                  </a:txBody>
                  <a:tcPr/>
                </a:tc>
              </a:tr>
              <a:tr h="370840">
                <a:tc>
                  <a:txBody>
                    <a:bodyPr/>
                    <a:lstStyle/>
                    <a:p>
                      <a:r>
                        <a:rPr lang="en-US" altLang="zh-CN" dirty="0" err="1" smtClean="0"/>
                        <a:t>cardNo</a:t>
                      </a:r>
                      <a:endParaRPr lang="zh-CN" altLang="en-US" dirty="0"/>
                    </a:p>
                  </a:txBody>
                  <a:tcPr/>
                </a:tc>
              </a:tr>
              <a:tr h="370840">
                <a:tc>
                  <a:txBody>
                    <a:bodyPr/>
                    <a:lstStyle/>
                    <a:p>
                      <a:r>
                        <a:rPr lang="en-US" altLang="zh-CN" dirty="0" err="1" smtClean="0"/>
                        <a:t>userId</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一对一关联</a:t>
            </a:r>
            <a:endParaRPr lang="zh-CN" altLang="en-US" dirty="0"/>
          </a:p>
        </p:txBody>
      </p:sp>
      <p:sp>
        <p:nvSpPr>
          <p:cNvPr id="3" name="内容占位符 2"/>
          <p:cNvSpPr>
            <a:spLocks noGrp="1"/>
          </p:cNvSpPr>
          <p:nvPr>
            <p:ph idx="1"/>
          </p:nvPr>
        </p:nvSpPr>
        <p:spPr/>
        <p:txBody>
          <a:bodyPr/>
          <a:lstStyle/>
          <a:p>
            <a:r>
              <a:rPr lang="en-US" altLang="zh-CN" dirty="0" smtClean="0"/>
              <a:t>Users</a:t>
            </a:r>
            <a:r>
              <a:rPr lang="zh-CN" altLang="en-US" dirty="0" smtClean="0"/>
              <a:t>表和</a:t>
            </a:r>
            <a:r>
              <a:rPr lang="en-US" altLang="zh-CN" dirty="0" smtClean="0"/>
              <a:t>Card</a:t>
            </a:r>
            <a:r>
              <a:rPr lang="zh-CN" altLang="en-US" dirty="0" smtClean="0"/>
              <a:t>表在</a:t>
            </a:r>
            <a:r>
              <a:rPr lang="en-US" altLang="zh-CN" dirty="0" smtClean="0"/>
              <a:t>JAVA</a:t>
            </a:r>
            <a:r>
              <a:rPr lang="zh-CN" altLang="en-US" dirty="0" smtClean="0"/>
              <a:t>对象中</a:t>
            </a:r>
            <a:endParaRPr lang="zh-CN" altLang="en-US" dirty="0"/>
          </a:p>
        </p:txBody>
      </p:sp>
      <p:sp>
        <p:nvSpPr>
          <p:cNvPr id="4" name="圆角矩形 3"/>
          <p:cNvSpPr/>
          <p:nvPr/>
        </p:nvSpPr>
        <p:spPr>
          <a:xfrm>
            <a:off x="785786" y="2571744"/>
            <a:ext cx="3214710" cy="2357454"/>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142976" y="3071810"/>
            <a:ext cx="2857520" cy="1323439"/>
          </a:xfrm>
          <a:prstGeom prst="rect">
            <a:avLst/>
          </a:prstGeom>
          <a:solidFill>
            <a:schemeClr val="accent1"/>
          </a:solidFill>
        </p:spPr>
        <p:txBody>
          <a:bodyPr wrap="square" rtlCol="0">
            <a:spAutoFit/>
          </a:bodyPr>
          <a:lstStyle/>
          <a:p>
            <a:r>
              <a:rPr lang="en-US" altLang="zh-CN" sz="1600" dirty="0" smtClean="0">
                <a:solidFill>
                  <a:schemeClr val="bg1"/>
                </a:solidFill>
              </a:rPr>
              <a:t>public class </a:t>
            </a:r>
            <a:r>
              <a:rPr lang="en-US" altLang="zh-CN" sz="1600" dirty="0" smtClean="0">
                <a:solidFill>
                  <a:schemeClr val="bg1"/>
                </a:solidFill>
              </a:rPr>
              <a:t>User{</a:t>
            </a:r>
            <a:endParaRPr lang="en-US" altLang="zh-CN" sz="1600" dirty="0" smtClean="0">
              <a:solidFill>
                <a:schemeClr val="bg1"/>
              </a:solidFill>
            </a:endParaRPr>
          </a:p>
          <a:p>
            <a:r>
              <a:rPr lang="en-US" altLang="zh-CN" sz="1600" dirty="0" smtClean="0">
                <a:solidFill>
                  <a:schemeClr val="bg1"/>
                </a:solidFill>
              </a:rPr>
              <a:t>   private Integer </a:t>
            </a:r>
            <a:r>
              <a:rPr lang="en-US" altLang="zh-CN" sz="1600" dirty="0" err="1" smtClean="0">
                <a:solidFill>
                  <a:schemeClr val="bg1"/>
                </a:solidFill>
              </a:rPr>
              <a:t>userId</a:t>
            </a:r>
            <a:r>
              <a:rPr lang="en-US" altLang="zh-CN" sz="1600" dirty="0" smtClean="0">
                <a:solidFill>
                  <a:schemeClr val="bg1"/>
                </a:solidFill>
              </a:rPr>
              <a:t>;</a:t>
            </a:r>
          </a:p>
          <a:p>
            <a:r>
              <a:rPr lang="en-US" altLang="zh-CN" sz="1600" dirty="0" smtClean="0">
                <a:solidFill>
                  <a:schemeClr val="bg1"/>
                </a:solidFill>
              </a:rPr>
              <a:t>   private String </a:t>
            </a:r>
            <a:r>
              <a:rPr lang="en-US" altLang="zh-CN" sz="1600" dirty="0" err="1" smtClean="0">
                <a:solidFill>
                  <a:schemeClr val="bg1"/>
                </a:solidFill>
              </a:rPr>
              <a:t>userName</a:t>
            </a:r>
            <a:r>
              <a:rPr lang="en-US" altLang="zh-CN" sz="1600" dirty="0" smtClean="0">
                <a:solidFill>
                  <a:schemeClr val="bg1"/>
                </a:solidFill>
              </a:rPr>
              <a:t>;</a:t>
            </a:r>
          </a:p>
          <a:p>
            <a:r>
              <a:rPr lang="en-US" altLang="zh-CN" sz="1600" dirty="0" smtClean="0">
                <a:solidFill>
                  <a:schemeClr val="bg1"/>
                </a:solidFill>
              </a:rPr>
              <a:t>   private Card </a:t>
            </a:r>
            <a:r>
              <a:rPr lang="en-US" altLang="zh-CN" sz="1600" dirty="0" err="1" smtClean="0">
                <a:solidFill>
                  <a:schemeClr val="bg1"/>
                </a:solidFill>
              </a:rPr>
              <a:t>card</a:t>
            </a:r>
            <a:r>
              <a:rPr lang="en-US" altLang="zh-CN" sz="1600" dirty="0" smtClean="0">
                <a:solidFill>
                  <a:schemeClr val="bg1"/>
                </a:solidFill>
              </a:rPr>
              <a:t>;</a:t>
            </a:r>
          </a:p>
          <a:p>
            <a:r>
              <a:rPr lang="en-US" altLang="zh-CN" sz="1600" dirty="0" smtClean="0">
                <a:solidFill>
                  <a:schemeClr val="bg1"/>
                </a:solidFill>
              </a:rPr>
              <a:t>}</a:t>
            </a:r>
          </a:p>
        </p:txBody>
      </p:sp>
      <p:sp>
        <p:nvSpPr>
          <p:cNvPr id="6" name="圆角矩形 5"/>
          <p:cNvSpPr/>
          <p:nvPr/>
        </p:nvSpPr>
        <p:spPr>
          <a:xfrm>
            <a:off x="4643438" y="2571744"/>
            <a:ext cx="3143272" cy="2357454"/>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7" name="TextBox 6"/>
          <p:cNvSpPr txBox="1"/>
          <p:nvPr/>
        </p:nvSpPr>
        <p:spPr>
          <a:xfrm>
            <a:off x="4929190" y="2928934"/>
            <a:ext cx="2643206" cy="1323439"/>
          </a:xfrm>
          <a:prstGeom prst="rect">
            <a:avLst/>
          </a:prstGeom>
          <a:solidFill>
            <a:schemeClr val="accent1"/>
          </a:solidFill>
        </p:spPr>
        <p:txBody>
          <a:bodyPr wrap="square" rtlCol="0">
            <a:spAutoFit/>
          </a:bodyPr>
          <a:lstStyle/>
          <a:p>
            <a:r>
              <a:rPr lang="en-US" altLang="zh-CN" sz="1600" dirty="0" smtClean="0">
                <a:solidFill>
                  <a:schemeClr val="bg1"/>
                </a:solidFill>
              </a:rPr>
              <a:t>public class </a:t>
            </a:r>
            <a:r>
              <a:rPr lang="en-US" altLang="zh-CN" sz="1600" dirty="0" smtClean="0">
                <a:solidFill>
                  <a:schemeClr val="bg1"/>
                </a:solidFill>
              </a:rPr>
              <a:t>Card{</a:t>
            </a:r>
            <a:endParaRPr lang="en-US" altLang="zh-CN" sz="1600" dirty="0" smtClean="0">
              <a:solidFill>
                <a:schemeClr val="bg1"/>
              </a:solidFill>
            </a:endParaRPr>
          </a:p>
          <a:p>
            <a:r>
              <a:rPr lang="en-US" altLang="zh-CN" sz="1600" dirty="0" smtClean="0">
                <a:solidFill>
                  <a:schemeClr val="bg1"/>
                </a:solidFill>
              </a:rPr>
              <a:t>    private  Integer </a:t>
            </a:r>
            <a:r>
              <a:rPr lang="en-US" altLang="zh-CN" sz="1600" dirty="0" err="1" smtClean="0">
                <a:solidFill>
                  <a:schemeClr val="bg1"/>
                </a:solidFill>
              </a:rPr>
              <a:t>cardId</a:t>
            </a:r>
            <a:r>
              <a:rPr lang="en-US" altLang="zh-CN" sz="1600" dirty="0" smtClean="0">
                <a:solidFill>
                  <a:schemeClr val="bg1"/>
                </a:solidFill>
              </a:rPr>
              <a:t>;</a:t>
            </a:r>
          </a:p>
          <a:p>
            <a:r>
              <a:rPr lang="en-US" altLang="zh-CN" sz="1600" dirty="0" smtClean="0">
                <a:solidFill>
                  <a:schemeClr val="bg1"/>
                </a:solidFill>
              </a:rPr>
              <a:t>    private String </a:t>
            </a:r>
            <a:r>
              <a:rPr lang="en-US" altLang="zh-CN" sz="1600" dirty="0" err="1" smtClean="0">
                <a:solidFill>
                  <a:schemeClr val="bg1"/>
                </a:solidFill>
              </a:rPr>
              <a:t>cardName</a:t>
            </a:r>
            <a:r>
              <a:rPr lang="en-US" altLang="zh-CN" sz="1600" dirty="0" smtClean="0">
                <a:solidFill>
                  <a:schemeClr val="bg1"/>
                </a:solidFill>
              </a:rPr>
              <a:t>;</a:t>
            </a:r>
          </a:p>
          <a:p>
            <a:r>
              <a:rPr lang="en-US" altLang="zh-CN" sz="1600" dirty="0" smtClean="0">
                <a:solidFill>
                  <a:schemeClr val="bg1"/>
                </a:solidFill>
              </a:rPr>
              <a:t>    private  User </a:t>
            </a:r>
            <a:r>
              <a:rPr lang="en-US" altLang="zh-CN" sz="1600" dirty="0" err="1" smtClean="0">
                <a:solidFill>
                  <a:schemeClr val="bg1"/>
                </a:solidFill>
              </a:rPr>
              <a:t>user</a:t>
            </a:r>
            <a:r>
              <a:rPr lang="en-US" altLang="zh-CN" sz="1600" dirty="0" smtClean="0">
                <a:solidFill>
                  <a:schemeClr val="bg1"/>
                </a:solidFill>
              </a:rPr>
              <a:t>;</a:t>
            </a:r>
          </a:p>
          <a:p>
            <a:r>
              <a:rPr lang="en-US" altLang="zh-CN" sz="1600" dirty="0" smtClean="0">
                <a:solidFill>
                  <a:schemeClr val="bg1"/>
                </a:solidFill>
              </a:rPr>
              <a: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一对一关联</a:t>
            </a:r>
            <a:endParaRPr lang="zh-CN" altLang="en-US" dirty="0"/>
          </a:p>
        </p:txBody>
      </p:sp>
      <p:sp>
        <p:nvSpPr>
          <p:cNvPr id="3" name="内容占位符 2"/>
          <p:cNvSpPr>
            <a:spLocks noGrp="1"/>
          </p:cNvSpPr>
          <p:nvPr>
            <p:ph idx="1"/>
          </p:nvPr>
        </p:nvSpPr>
        <p:spPr/>
        <p:txBody>
          <a:bodyPr/>
          <a:lstStyle/>
          <a:p>
            <a:r>
              <a:rPr lang="zh-CN" altLang="en-US" dirty="0" smtClean="0"/>
              <a:t>一对一在配置文件中的映射</a:t>
            </a:r>
            <a:endParaRPr lang="en-US" altLang="zh-CN" dirty="0" smtClean="0"/>
          </a:p>
          <a:p>
            <a:r>
              <a:rPr lang="en-US" altLang="zh-CN" dirty="0" err="1" smtClean="0"/>
              <a:t>Card.hbm.xml</a:t>
            </a:r>
            <a:endParaRPr lang="zh-CN" altLang="en-US" dirty="0"/>
          </a:p>
        </p:txBody>
      </p:sp>
      <p:sp>
        <p:nvSpPr>
          <p:cNvPr id="4" name="圆角矩形 3"/>
          <p:cNvSpPr/>
          <p:nvPr/>
        </p:nvSpPr>
        <p:spPr>
          <a:xfrm>
            <a:off x="1428728" y="2571744"/>
            <a:ext cx="6286544" cy="428625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857356" y="2786058"/>
            <a:ext cx="5357850" cy="4071942"/>
          </a:xfrm>
          <a:prstGeom prst="rect">
            <a:avLst/>
          </a:prstGeom>
          <a:solidFill>
            <a:schemeClr val="accent1"/>
          </a:solid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“Card" table=“card"&gt;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cardId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cardId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cardId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a:t>
            </a:r>
            <a:r>
              <a:rPr lang="en-US" altLang="zh-CN" sz="1600" i="1" dirty="0" err="1" smtClean="0">
                <a:solidFill>
                  <a:schemeClr val="bg1"/>
                </a:solidFill>
              </a:rPr>
              <a:t>cardNo</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 </a:t>
            </a:r>
            <a:r>
              <a:rPr lang="en-US" altLang="zh-CN" sz="1600" i="1" dirty="0" err="1" smtClean="0">
                <a:solidFill>
                  <a:schemeClr val="bg1"/>
                </a:solidFill>
              </a:rPr>
              <a:t>cardNo</a:t>
            </a:r>
            <a:r>
              <a:rPr lang="en-US" altLang="zh-CN" sz="1600" i="1" dirty="0" smtClean="0">
                <a:solidFill>
                  <a:schemeClr val="bg1"/>
                </a:solidFill>
              </a:rPr>
              <a:t> "&gt;&lt;/column&gt;</a:t>
            </a:r>
          </a:p>
          <a:p>
            <a:r>
              <a:rPr lang="en-US" altLang="zh-CN" sz="1600" dirty="0" smtClean="0">
                <a:solidFill>
                  <a:schemeClr val="bg1"/>
                </a:solidFill>
              </a:rPr>
              <a:t>&lt;/property&gt;</a:t>
            </a:r>
          </a:p>
          <a:p>
            <a:r>
              <a:rPr lang="en-US" altLang="zh-CN" sz="1600" dirty="0" smtClean="0">
                <a:solidFill>
                  <a:schemeClr val="bg1"/>
                </a:solidFill>
              </a:rPr>
              <a:t>&lt;many-to-one name=</a:t>
            </a:r>
            <a:r>
              <a:rPr lang="en-US" altLang="zh-CN" sz="1600" i="1" dirty="0" smtClean="0">
                <a:solidFill>
                  <a:schemeClr val="bg1"/>
                </a:solidFill>
              </a:rPr>
              <a:t>“user”&gt;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userId</a:t>
            </a:r>
            <a:r>
              <a:rPr lang="en-US" altLang="zh-CN" sz="1600" i="1" dirty="0" smtClean="0">
                <a:solidFill>
                  <a:schemeClr val="bg1"/>
                </a:solidFill>
              </a:rPr>
              <a:t>"&gt;&lt;/column&gt;</a:t>
            </a:r>
          </a:p>
          <a:p>
            <a:r>
              <a:rPr lang="en-US" altLang="zh-CN" sz="1600" dirty="0" smtClean="0">
                <a:solidFill>
                  <a:schemeClr val="bg1"/>
                </a:solidFill>
              </a:rPr>
              <a:t>&lt;/many-to-one&gt;</a:t>
            </a:r>
          </a:p>
          <a:p>
            <a:r>
              <a:rPr lang="en-US" altLang="zh-CN" sz="1600" dirty="0" smtClean="0">
                <a:solidFill>
                  <a:schemeClr val="bg1"/>
                </a:solidFill>
              </a:rPr>
              <a:t>&lt;/class&gt;</a:t>
            </a:r>
          </a:p>
          <a:p>
            <a:r>
              <a:rPr lang="en-US" altLang="zh-CN" sz="1600" dirty="0" smtClean="0">
                <a:solidFill>
                  <a:schemeClr val="bg1"/>
                </a:solidFill>
              </a:rPr>
              <a:t>&lt;/hibernate-mapping&gt;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掌握单边一对多数据关联</a:t>
            </a:r>
            <a:endParaRPr lang="en-US" altLang="zh-CN" dirty="0" smtClean="0"/>
          </a:p>
          <a:p>
            <a:r>
              <a:rPr lang="zh-CN" altLang="en-US" dirty="0" smtClean="0"/>
              <a:t>掌握单边多对一数据关联</a:t>
            </a:r>
            <a:endParaRPr lang="en-US" altLang="zh-CN" dirty="0" smtClean="0"/>
          </a:p>
          <a:p>
            <a:r>
              <a:rPr lang="zh-CN" altLang="en-US" dirty="0" smtClean="0"/>
              <a:t>掌握双边的多对一数据关联</a:t>
            </a:r>
            <a:endParaRPr lang="en-US" altLang="zh-CN" dirty="0" smtClean="0"/>
          </a:p>
          <a:p>
            <a:r>
              <a:rPr lang="zh-CN" altLang="en-US" dirty="0" smtClean="0"/>
              <a:t>掌握一对一的关联</a:t>
            </a:r>
            <a:endParaRPr lang="en-US" altLang="zh-CN" dirty="0" smtClean="0"/>
          </a:p>
          <a:p>
            <a:r>
              <a:rPr lang="zh-CN" altLang="en-US" dirty="0" smtClean="0"/>
              <a:t>掌握多对多的关联</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一对一关联</a:t>
            </a:r>
            <a:endParaRPr lang="zh-CN" altLang="en-US" dirty="0"/>
          </a:p>
        </p:txBody>
      </p:sp>
      <p:sp>
        <p:nvSpPr>
          <p:cNvPr id="3" name="内容占位符 2"/>
          <p:cNvSpPr>
            <a:spLocks noGrp="1"/>
          </p:cNvSpPr>
          <p:nvPr>
            <p:ph idx="1"/>
          </p:nvPr>
        </p:nvSpPr>
        <p:spPr/>
        <p:txBody>
          <a:bodyPr/>
          <a:lstStyle/>
          <a:p>
            <a:r>
              <a:rPr lang="en-US" altLang="zh-CN" dirty="0" err="1" smtClean="0"/>
              <a:t>User.hbm.xml</a:t>
            </a:r>
            <a:endParaRPr lang="zh-CN" altLang="en-US" dirty="0"/>
          </a:p>
        </p:txBody>
      </p:sp>
      <p:sp>
        <p:nvSpPr>
          <p:cNvPr id="4" name="圆角矩形 3"/>
          <p:cNvSpPr/>
          <p:nvPr/>
        </p:nvSpPr>
        <p:spPr>
          <a:xfrm>
            <a:off x="1071538" y="2428868"/>
            <a:ext cx="7000924" cy="407196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6" name="TextBox 5"/>
          <p:cNvSpPr txBox="1"/>
          <p:nvPr/>
        </p:nvSpPr>
        <p:spPr>
          <a:xfrm>
            <a:off x="1571604" y="2714620"/>
            <a:ext cx="6072230" cy="3785652"/>
          </a:xfrm>
          <a:prstGeom prst="rect">
            <a:avLst/>
          </a:prstGeom>
          <a:no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“User" table=“users"&gt;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userId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userId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userId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a:t>
            </a:r>
            <a:r>
              <a:rPr lang="en-US" altLang="zh-CN" sz="1600" i="1" dirty="0" err="1" smtClean="0">
                <a:solidFill>
                  <a:schemeClr val="bg1"/>
                </a:solidFill>
              </a:rPr>
              <a:t>userName</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userName</a:t>
            </a:r>
            <a:r>
              <a:rPr lang="en-US" altLang="zh-CN" sz="1600" i="1" dirty="0" smtClean="0">
                <a:solidFill>
                  <a:schemeClr val="bg1"/>
                </a:solidFill>
              </a:rPr>
              <a:t>"&gt;&lt;/column&gt;</a:t>
            </a:r>
          </a:p>
          <a:p>
            <a:r>
              <a:rPr lang="en-US" altLang="zh-CN" sz="1600" dirty="0" smtClean="0">
                <a:solidFill>
                  <a:schemeClr val="bg1"/>
                </a:solidFill>
              </a:rPr>
              <a:t>&lt;/property&gt;</a:t>
            </a:r>
          </a:p>
          <a:p>
            <a:r>
              <a:rPr lang="en-US" altLang="zh-CN" sz="1600" dirty="0" smtClean="0">
                <a:solidFill>
                  <a:schemeClr val="bg1"/>
                </a:solidFill>
              </a:rPr>
              <a:t>&lt;one-to-one name=</a:t>
            </a:r>
            <a:r>
              <a:rPr lang="en-US" altLang="zh-CN" sz="1600" i="1" dirty="0" smtClean="0">
                <a:solidFill>
                  <a:schemeClr val="bg1"/>
                </a:solidFill>
              </a:rPr>
              <a:t>“card" constrained="true" class=“Card" property-ref=“user"&gt;&lt;/one-to-one&gt;</a:t>
            </a:r>
          </a:p>
          <a:p>
            <a:r>
              <a:rPr lang="en-US" altLang="zh-CN" sz="1600" dirty="0" smtClean="0">
                <a:solidFill>
                  <a:schemeClr val="bg1"/>
                </a:solidFill>
              </a:rPr>
              <a:t>&lt;/class&gt;</a:t>
            </a:r>
          </a:p>
          <a:p>
            <a:r>
              <a:rPr lang="en-US" altLang="zh-CN" sz="1600" dirty="0" smtClean="0">
                <a:solidFill>
                  <a:schemeClr val="bg1"/>
                </a:solidFill>
              </a:rPr>
              <a:t>&lt;/hibernate-mapping&gt;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一对一关联</a:t>
            </a:r>
            <a:endParaRPr lang="zh-CN" altLang="en-US" dirty="0"/>
          </a:p>
        </p:txBody>
      </p:sp>
      <p:sp>
        <p:nvSpPr>
          <p:cNvPr id="3" name="内容占位符 2"/>
          <p:cNvSpPr>
            <a:spLocks noGrp="1"/>
          </p:cNvSpPr>
          <p:nvPr>
            <p:ph idx="1"/>
          </p:nvPr>
        </p:nvSpPr>
        <p:spPr/>
        <p:txBody>
          <a:bodyPr/>
          <a:lstStyle/>
          <a:p>
            <a:r>
              <a:rPr lang="en-US" altLang="zh-CN" dirty="0" smtClean="0"/>
              <a:t>one-to-one</a:t>
            </a:r>
          </a:p>
          <a:p>
            <a:pPr lvl="1"/>
            <a:r>
              <a:rPr lang="en-US" altLang="zh-CN" dirty="0" smtClean="0"/>
              <a:t>name </a:t>
            </a:r>
            <a:r>
              <a:rPr lang="zh-CN" altLang="en-US" dirty="0" smtClean="0"/>
              <a:t>表示在</a:t>
            </a:r>
            <a:r>
              <a:rPr lang="en-US" altLang="zh-CN" dirty="0" smtClean="0"/>
              <a:t>JAVA</a:t>
            </a:r>
            <a:r>
              <a:rPr lang="zh-CN" altLang="en-US" dirty="0" smtClean="0"/>
              <a:t>对象中的属性名</a:t>
            </a:r>
            <a:endParaRPr lang="en-US" altLang="zh-CN" dirty="0" smtClean="0"/>
          </a:p>
          <a:p>
            <a:pPr lvl="1"/>
            <a:r>
              <a:rPr lang="en-US" altLang="zh-CN" dirty="0" smtClean="0"/>
              <a:t>constrained  </a:t>
            </a:r>
            <a:r>
              <a:rPr lang="zh-CN" altLang="en-US" dirty="0" smtClean="0"/>
              <a:t>表示是否存在主外键关联</a:t>
            </a:r>
            <a:endParaRPr lang="en-US" altLang="zh-CN" dirty="0" smtClean="0"/>
          </a:p>
          <a:p>
            <a:pPr lvl="1"/>
            <a:r>
              <a:rPr lang="en-US" altLang="zh-CN" dirty="0" smtClean="0"/>
              <a:t>class  </a:t>
            </a:r>
            <a:r>
              <a:rPr lang="zh-CN" altLang="en-US" dirty="0" smtClean="0"/>
              <a:t>表示</a:t>
            </a:r>
            <a:r>
              <a:rPr lang="en-US" altLang="zh-CN" dirty="0" smtClean="0"/>
              <a:t>name</a:t>
            </a:r>
            <a:r>
              <a:rPr lang="zh-CN" altLang="en-US" dirty="0" smtClean="0"/>
              <a:t>中属性对应的</a:t>
            </a:r>
            <a:r>
              <a:rPr lang="en-US" altLang="zh-CN" dirty="0" smtClean="0"/>
              <a:t>JAVA</a:t>
            </a:r>
            <a:r>
              <a:rPr lang="zh-CN" altLang="en-US" dirty="0" smtClean="0"/>
              <a:t>对象类型</a:t>
            </a:r>
            <a:endParaRPr lang="en-US" altLang="zh-CN" dirty="0" smtClean="0"/>
          </a:p>
          <a:p>
            <a:pPr lvl="1"/>
            <a:r>
              <a:rPr lang="en-US" altLang="zh-CN" dirty="0" smtClean="0"/>
              <a:t>property-ref </a:t>
            </a:r>
            <a:r>
              <a:rPr lang="zh-CN" altLang="en-US" dirty="0" smtClean="0"/>
              <a:t>表示该属性在另一张表中映射对象的属性名</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多对多关联</a:t>
            </a:r>
            <a:endParaRPr lang="zh-CN" altLang="en-US" dirty="0"/>
          </a:p>
        </p:txBody>
      </p:sp>
      <p:sp>
        <p:nvSpPr>
          <p:cNvPr id="3" name="内容占位符 2"/>
          <p:cNvSpPr>
            <a:spLocks noGrp="1"/>
          </p:cNvSpPr>
          <p:nvPr>
            <p:ph idx="1"/>
          </p:nvPr>
        </p:nvSpPr>
        <p:spPr/>
        <p:txBody>
          <a:bodyPr/>
          <a:lstStyle/>
          <a:p>
            <a:r>
              <a:rPr lang="zh-CN" altLang="en-US" dirty="0" smtClean="0"/>
              <a:t>如果数据表中只是描述对象的详细信息，而两表的关系需要通过第三张表来关联的，这就是多对多的关联，比如之前的</a:t>
            </a:r>
            <a:r>
              <a:rPr lang="en-US" altLang="zh-CN" dirty="0" smtClean="0"/>
              <a:t>Student</a:t>
            </a:r>
            <a:r>
              <a:rPr lang="zh-CN" altLang="en-US" dirty="0" smtClean="0"/>
              <a:t>和</a:t>
            </a:r>
            <a:r>
              <a:rPr lang="en-US" altLang="zh-CN" dirty="0" smtClean="0"/>
              <a:t>Room</a:t>
            </a:r>
            <a:r>
              <a:rPr lang="zh-CN" altLang="en-US" dirty="0" smtClean="0"/>
              <a:t>表，如果学生可以同时拥有多个房间，房间也可以同时被多个学生所拥有，这就是多对多关联</a:t>
            </a:r>
            <a:endParaRPr lang="zh-CN" altLang="en-US" dirty="0"/>
          </a:p>
        </p:txBody>
      </p:sp>
      <p:graphicFrame>
        <p:nvGraphicFramePr>
          <p:cNvPr id="4" name="表格 3"/>
          <p:cNvGraphicFramePr>
            <a:graphicFrameLocks noGrp="1"/>
          </p:cNvGraphicFramePr>
          <p:nvPr/>
        </p:nvGraphicFramePr>
        <p:xfrm>
          <a:off x="1785918" y="3571876"/>
          <a:ext cx="1857388" cy="1357321"/>
        </p:xfrm>
        <a:graphic>
          <a:graphicData uri="http://schemas.openxmlformats.org/drawingml/2006/table">
            <a:tbl>
              <a:tblPr firstRow="1" bandRow="1">
                <a:tableStyleId>{5C22544A-7EE6-4342-B048-85BDC9FD1C3A}</a:tableStyleId>
              </a:tblPr>
              <a:tblGrid>
                <a:gridCol w="1857388"/>
              </a:tblGrid>
              <a:tr h="390711">
                <a:tc>
                  <a:txBody>
                    <a:bodyPr/>
                    <a:lstStyle/>
                    <a:p>
                      <a:r>
                        <a:rPr lang="zh-CN" altLang="en-US" dirty="0" smtClean="0"/>
                        <a:t>列名</a:t>
                      </a:r>
                      <a:endParaRPr lang="zh-CN" altLang="en-US" dirty="0"/>
                    </a:p>
                  </a:txBody>
                  <a:tcPr/>
                </a:tc>
              </a:tr>
              <a:tr h="483305">
                <a:tc>
                  <a:txBody>
                    <a:bodyPr/>
                    <a:lstStyle/>
                    <a:p>
                      <a:r>
                        <a:rPr lang="en-US" altLang="zh-CN" dirty="0" err="1" smtClean="0"/>
                        <a:t>stuId</a:t>
                      </a:r>
                      <a:endParaRPr lang="zh-CN" altLang="en-US" dirty="0"/>
                    </a:p>
                  </a:txBody>
                  <a:tcPr/>
                </a:tc>
              </a:tr>
              <a:tr h="483305">
                <a:tc>
                  <a:txBody>
                    <a:bodyPr/>
                    <a:lstStyle/>
                    <a:p>
                      <a:r>
                        <a:rPr lang="en-US" altLang="zh-CN" dirty="0" err="1" smtClean="0"/>
                        <a:t>stuName</a:t>
                      </a:r>
                      <a:endParaRPr lang="zh-CN" altLang="en-US" dirty="0"/>
                    </a:p>
                  </a:txBody>
                  <a:tcPr/>
                </a:tc>
              </a:tr>
            </a:tbl>
          </a:graphicData>
        </a:graphic>
      </p:graphicFrame>
      <p:graphicFrame>
        <p:nvGraphicFramePr>
          <p:cNvPr id="5" name="表格 4"/>
          <p:cNvGraphicFramePr>
            <a:graphicFrameLocks noGrp="1"/>
          </p:cNvGraphicFramePr>
          <p:nvPr/>
        </p:nvGraphicFramePr>
        <p:xfrm>
          <a:off x="5357818" y="3500438"/>
          <a:ext cx="1857388" cy="1357321"/>
        </p:xfrm>
        <a:graphic>
          <a:graphicData uri="http://schemas.openxmlformats.org/drawingml/2006/table">
            <a:tbl>
              <a:tblPr firstRow="1" bandRow="1">
                <a:tableStyleId>{5C22544A-7EE6-4342-B048-85BDC9FD1C3A}</a:tableStyleId>
              </a:tblPr>
              <a:tblGrid>
                <a:gridCol w="1857388"/>
              </a:tblGrid>
              <a:tr h="390711">
                <a:tc>
                  <a:txBody>
                    <a:bodyPr/>
                    <a:lstStyle/>
                    <a:p>
                      <a:r>
                        <a:rPr lang="zh-CN" altLang="en-US" dirty="0" smtClean="0"/>
                        <a:t>列名</a:t>
                      </a:r>
                      <a:endParaRPr lang="zh-CN" altLang="en-US" dirty="0"/>
                    </a:p>
                  </a:txBody>
                  <a:tcPr/>
                </a:tc>
              </a:tr>
              <a:tr h="483305">
                <a:tc>
                  <a:txBody>
                    <a:bodyPr/>
                    <a:lstStyle/>
                    <a:p>
                      <a:r>
                        <a:rPr lang="en-US" altLang="zh-CN" dirty="0" err="1" smtClean="0"/>
                        <a:t>roomId</a:t>
                      </a:r>
                      <a:endParaRPr lang="zh-CN" altLang="en-US" dirty="0"/>
                    </a:p>
                  </a:txBody>
                  <a:tcPr/>
                </a:tc>
              </a:tr>
              <a:tr h="483305">
                <a:tc>
                  <a:txBody>
                    <a:bodyPr/>
                    <a:lstStyle/>
                    <a:p>
                      <a:r>
                        <a:rPr lang="en-US" altLang="zh-CN" dirty="0" err="1" smtClean="0"/>
                        <a:t>roomName</a:t>
                      </a:r>
                      <a:endParaRPr lang="zh-CN" altLang="en-US" dirty="0"/>
                    </a:p>
                  </a:txBody>
                  <a:tcPr/>
                </a:tc>
              </a:tr>
            </a:tbl>
          </a:graphicData>
        </a:graphic>
      </p:graphicFrame>
      <p:graphicFrame>
        <p:nvGraphicFramePr>
          <p:cNvPr id="7" name="表格 6"/>
          <p:cNvGraphicFramePr>
            <a:graphicFrameLocks noGrp="1"/>
          </p:cNvGraphicFramePr>
          <p:nvPr/>
        </p:nvGraphicFramePr>
        <p:xfrm>
          <a:off x="3500430" y="5000636"/>
          <a:ext cx="1904992" cy="1483360"/>
        </p:xfrm>
        <a:graphic>
          <a:graphicData uri="http://schemas.openxmlformats.org/drawingml/2006/table">
            <a:tbl>
              <a:tblPr firstRow="1" bandRow="1">
                <a:tableStyleId>{5C22544A-7EE6-4342-B048-85BDC9FD1C3A}</a:tableStyleId>
              </a:tblPr>
              <a:tblGrid>
                <a:gridCol w="1904992"/>
              </a:tblGrid>
              <a:tr h="370840">
                <a:tc>
                  <a:txBody>
                    <a:bodyPr/>
                    <a:lstStyle/>
                    <a:p>
                      <a:r>
                        <a:rPr lang="zh-CN" altLang="en-US" dirty="0" smtClean="0"/>
                        <a:t>列名</a:t>
                      </a:r>
                      <a:endParaRPr lang="zh-CN" altLang="en-US" dirty="0"/>
                    </a:p>
                  </a:txBody>
                  <a:tcPr/>
                </a:tc>
              </a:tr>
              <a:tr h="370840">
                <a:tc>
                  <a:txBody>
                    <a:bodyPr/>
                    <a:lstStyle/>
                    <a:p>
                      <a:r>
                        <a:rPr lang="en-US" altLang="zh-CN" dirty="0" err="1" smtClean="0"/>
                        <a:t>relationId</a:t>
                      </a:r>
                      <a:endParaRPr lang="zh-CN" altLang="en-US" dirty="0"/>
                    </a:p>
                  </a:txBody>
                  <a:tcPr/>
                </a:tc>
              </a:tr>
              <a:tr h="370840">
                <a:tc>
                  <a:txBody>
                    <a:bodyPr/>
                    <a:lstStyle/>
                    <a:p>
                      <a:r>
                        <a:rPr lang="en-US" altLang="zh-CN" dirty="0" err="1" smtClean="0"/>
                        <a:t>stuId</a:t>
                      </a:r>
                      <a:endParaRPr lang="zh-CN" altLang="en-US" dirty="0"/>
                    </a:p>
                  </a:txBody>
                  <a:tcPr/>
                </a:tc>
              </a:tr>
              <a:tr h="370840">
                <a:tc>
                  <a:txBody>
                    <a:bodyPr/>
                    <a:lstStyle/>
                    <a:p>
                      <a:r>
                        <a:rPr lang="en-US" altLang="zh-CN" dirty="0" err="1" smtClean="0"/>
                        <a:t>roomId</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多对多关联的配置</a:t>
            </a:r>
            <a:endParaRPr lang="zh-CN" altLang="en-US" dirty="0"/>
          </a:p>
        </p:txBody>
      </p:sp>
      <p:sp>
        <p:nvSpPr>
          <p:cNvPr id="3" name="内容占位符 2"/>
          <p:cNvSpPr>
            <a:spLocks noGrp="1"/>
          </p:cNvSpPr>
          <p:nvPr>
            <p:ph idx="1"/>
          </p:nvPr>
        </p:nvSpPr>
        <p:spPr/>
        <p:txBody>
          <a:bodyPr/>
          <a:lstStyle/>
          <a:p>
            <a:r>
              <a:rPr lang="en-US" altLang="zh-CN" dirty="0" err="1" smtClean="0"/>
              <a:t>Student.hbm.xml</a:t>
            </a:r>
            <a:endParaRPr lang="zh-CN" altLang="en-US" dirty="0"/>
          </a:p>
        </p:txBody>
      </p:sp>
      <p:sp>
        <p:nvSpPr>
          <p:cNvPr id="4" name="圆角矩形 3"/>
          <p:cNvSpPr/>
          <p:nvPr/>
        </p:nvSpPr>
        <p:spPr>
          <a:xfrm>
            <a:off x="1142976" y="2143116"/>
            <a:ext cx="6572296" cy="4714884"/>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dirty="0" smtClean="0">
              <a:solidFill>
                <a:schemeClr val="bg1"/>
              </a:solidFill>
            </a:endParaRPr>
          </a:p>
        </p:txBody>
      </p:sp>
      <p:sp>
        <p:nvSpPr>
          <p:cNvPr id="5" name="TextBox 4"/>
          <p:cNvSpPr txBox="1"/>
          <p:nvPr/>
        </p:nvSpPr>
        <p:spPr>
          <a:xfrm>
            <a:off x="1643042" y="2333685"/>
            <a:ext cx="5715040" cy="4524315"/>
          </a:xfrm>
          <a:prstGeom prst="rect">
            <a:avLst/>
          </a:prstGeom>
          <a:solidFill>
            <a:schemeClr val="accent1"/>
          </a:solid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"Student" table="Student"&gt;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stuId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a:t>
            </a:r>
            <a:r>
              <a:rPr lang="en-US" altLang="zh-CN" sz="1600" i="1" dirty="0" err="1" smtClean="0">
                <a:solidFill>
                  <a:schemeClr val="bg1"/>
                </a:solidFill>
              </a:rPr>
              <a:t>stuName</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stuName</a:t>
            </a:r>
            <a:r>
              <a:rPr lang="en-US" altLang="zh-CN" sz="1600" i="1" dirty="0" smtClean="0">
                <a:solidFill>
                  <a:schemeClr val="bg1"/>
                </a:solidFill>
              </a:rPr>
              <a:t>"&gt;&lt;/column&gt;</a:t>
            </a:r>
          </a:p>
          <a:p>
            <a:r>
              <a:rPr lang="en-US" altLang="zh-CN" sz="1600" dirty="0" smtClean="0">
                <a:solidFill>
                  <a:schemeClr val="bg1"/>
                </a:solidFill>
              </a:rPr>
              <a:t>&lt;/property&gt;</a:t>
            </a:r>
          </a:p>
          <a:p>
            <a:r>
              <a:rPr lang="en-US" altLang="zh-CN" sz="1600" dirty="0" smtClean="0">
                <a:solidFill>
                  <a:schemeClr val="bg1"/>
                </a:solidFill>
              </a:rPr>
              <a:t>&lt;set name=</a:t>
            </a:r>
            <a:r>
              <a:rPr lang="en-US" altLang="zh-CN" sz="1600" i="1" dirty="0" smtClean="0">
                <a:solidFill>
                  <a:schemeClr val="bg1"/>
                </a:solidFill>
              </a:rPr>
              <a:t>"rooms" table="relations"&gt;</a:t>
            </a:r>
          </a:p>
          <a:p>
            <a:r>
              <a:rPr lang="en-US" altLang="zh-CN" sz="1600" dirty="0" smtClean="0">
                <a:solidFill>
                  <a:schemeClr val="bg1"/>
                </a:solidFill>
              </a:rPr>
              <a:t>&lt;key column=</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"&gt;&lt;/key&gt;</a:t>
            </a:r>
          </a:p>
          <a:p>
            <a:r>
              <a:rPr lang="en-US" altLang="zh-CN" sz="1600" dirty="0" smtClean="0">
                <a:solidFill>
                  <a:schemeClr val="bg1"/>
                </a:solidFill>
              </a:rPr>
              <a:t>&lt;many-to-many column=</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 class="Room"&gt;&lt;/many-to-many&gt;</a:t>
            </a:r>
          </a:p>
          <a:p>
            <a:r>
              <a:rPr lang="en-US" altLang="zh-CN" sz="1600" dirty="0" smtClean="0">
                <a:solidFill>
                  <a:schemeClr val="bg1"/>
                </a:solidFill>
              </a:rPr>
              <a:t>&lt;/set&gt;</a:t>
            </a:r>
          </a:p>
          <a:p>
            <a:r>
              <a:rPr lang="en-US" altLang="zh-CN" sz="1600" dirty="0" smtClean="0">
                <a:solidFill>
                  <a:schemeClr val="bg1"/>
                </a:solidFill>
              </a:rPr>
              <a:t>&lt;/class&gt;</a:t>
            </a:r>
          </a:p>
          <a:p>
            <a:r>
              <a:rPr lang="en-US" altLang="zh-CN" sz="1600" dirty="0" smtClean="0">
                <a:solidFill>
                  <a:schemeClr val="bg1"/>
                </a:solidFill>
              </a:rPr>
              <a:t>&lt;/hibernate-mapping&gt;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多对多关联的配置</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圆角矩形 4"/>
          <p:cNvSpPr/>
          <p:nvPr/>
        </p:nvSpPr>
        <p:spPr>
          <a:xfrm>
            <a:off x="1142976" y="2143116"/>
            <a:ext cx="6572296" cy="442915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p>
        </p:txBody>
      </p:sp>
      <p:sp>
        <p:nvSpPr>
          <p:cNvPr id="6" name="TextBox 5"/>
          <p:cNvSpPr txBox="1"/>
          <p:nvPr/>
        </p:nvSpPr>
        <p:spPr>
          <a:xfrm>
            <a:off x="1643042" y="2285992"/>
            <a:ext cx="5786478" cy="4278094"/>
          </a:xfrm>
          <a:prstGeom prst="rect">
            <a:avLst/>
          </a:prstGeom>
          <a:no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"Room" table="room"&gt;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roomId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"room"&gt;</a:t>
            </a:r>
          </a:p>
          <a:p>
            <a:r>
              <a:rPr lang="en-US" altLang="zh-CN" sz="1600" dirty="0" smtClean="0">
                <a:solidFill>
                  <a:schemeClr val="bg1"/>
                </a:solidFill>
              </a:rPr>
              <a:t>&lt;column name=</a:t>
            </a:r>
            <a:r>
              <a:rPr lang="en-US" altLang="zh-CN" sz="1600" i="1" dirty="0" smtClean="0">
                <a:solidFill>
                  <a:schemeClr val="bg1"/>
                </a:solidFill>
              </a:rPr>
              <a:t>"room"&gt;&lt;/column&gt;</a:t>
            </a:r>
          </a:p>
          <a:p>
            <a:r>
              <a:rPr lang="en-US" altLang="zh-CN" sz="1600" dirty="0" smtClean="0">
                <a:solidFill>
                  <a:schemeClr val="bg1"/>
                </a:solidFill>
              </a:rPr>
              <a:t>&lt;/property&gt;</a:t>
            </a:r>
          </a:p>
          <a:p>
            <a:r>
              <a:rPr lang="en-US" altLang="zh-CN" sz="1600" dirty="0" smtClean="0">
                <a:solidFill>
                  <a:schemeClr val="bg1"/>
                </a:solidFill>
              </a:rPr>
              <a:t>&lt;set name=</a:t>
            </a:r>
            <a:r>
              <a:rPr lang="en-US" altLang="zh-CN" sz="1600" i="1" dirty="0" smtClean="0">
                <a:solidFill>
                  <a:schemeClr val="bg1"/>
                </a:solidFill>
              </a:rPr>
              <a:t>"</a:t>
            </a:r>
            <a:r>
              <a:rPr lang="en-US" altLang="zh-CN" sz="1600" i="1" dirty="0" err="1" smtClean="0">
                <a:solidFill>
                  <a:schemeClr val="bg1"/>
                </a:solidFill>
              </a:rPr>
              <a:t>stus</a:t>
            </a:r>
            <a:r>
              <a:rPr lang="en-US" altLang="zh-CN" sz="1600" i="1" dirty="0" smtClean="0">
                <a:solidFill>
                  <a:schemeClr val="bg1"/>
                </a:solidFill>
              </a:rPr>
              <a:t>" table="relations"&gt;</a:t>
            </a:r>
          </a:p>
          <a:p>
            <a:r>
              <a:rPr lang="en-US" altLang="zh-CN" sz="1600" dirty="0" smtClean="0">
                <a:solidFill>
                  <a:schemeClr val="bg1"/>
                </a:solidFill>
              </a:rPr>
              <a:t>&lt;key column=</a:t>
            </a:r>
            <a:r>
              <a:rPr lang="en-US" altLang="zh-CN" sz="1600" i="1" dirty="0" smtClean="0">
                <a:solidFill>
                  <a:schemeClr val="bg1"/>
                </a:solidFill>
              </a:rPr>
              <a:t>"</a:t>
            </a:r>
            <a:r>
              <a:rPr lang="en-US" altLang="zh-CN" sz="1600" i="1" dirty="0" err="1" smtClean="0">
                <a:solidFill>
                  <a:schemeClr val="bg1"/>
                </a:solidFill>
              </a:rPr>
              <a:t>roomId</a:t>
            </a:r>
            <a:r>
              <a:rPr lang="en-US" altLang="zh-CN" sz="1600" i="1" dirty="0" smtClean="0">
                <a:solidFill>
                  <a:schemeClr val="bg1"/>
                </a:solidFill>
              </a:rPr>
              <a:t>"&gt;&lt;/key&gt;</a:t>
            </a:r>
          </a:p>
          <a:p>
            <a:r>
              <a:rPr lang="en-US" altLang="zh-CN" sz="1600" dirty="0" smtClean="0">
                <a:solidFill>
                  <a:schemeClr val="bg1"/>
                </a:solidFill>
              </a:rPr>
              <a:t>&lt;many-to-many column=</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 class="Student"&gt;&lt;/many-to-many&gt;</a:t>
            </a:r>
          </a:p>
          <a:p>
            <a:r>
              <a:rPr lang="en-US" altLang="zh-CN" sz="1600" dirty="0" smtClean="0">
                <a:solidFill>
                  <a:schemeClr val="bg1"/>
                </a:solidFill>
              </a:rPr>
              <a:t>&lt;/set&gt;</a:t>
            </a:r>
          </a:p>
          <a:p>
            <a:r>
              <a:rPr lang="en-US" altLang="zh-CN" sz="1600" dirty="0" smtClean="0">
                <a:solidFill>
                  <a:schemeClr val="bg1"/>
                </a:solidFill>
              </a:rPr>
              <a:t>&lt;/class&gt;</a:t>
            </a:r>
          </a:p>
          <a:p>
            <a:r>
              <a:rPr lang="en-US" altLang="zh-CN" sz="1600" dirty="0" smtClean="0">
                <a:solidFill>
                  <a:schemeClr val="bg1"/>
                </a:solidFill>
              </a:rPr>
              <a:t>&lt;/hibernate-mapping&gt;</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多对多关联的配置</a:t>
            </a:r>
            <a:endParaRPr lang="zh-CN" altLang="en-US" dirty="0"/>
          </a:p>
        </p:txBody>
      </p:sp>
      <p:sp>
        <p:nvSpPr>
          <p:cNvPr id="3" name="内容占位符 2"/>
          <p:cNvSpPr>
            <a:spLocks noGrp="1"/>
          </p:cNvSpPr>
          <p:nvPr>
            <p:ph idx="1"/>
          </p:nvPr>
        </p:nvSpPr>
        <p:spPr/>
        <p:txBody>
          <a:bodyPr/>
          <a:lstStyle/>
          <a:p>
            <a:r>
              <a:rPr lang="zh-CN" altLang="en-US" dirty="0" smtClean="0"/>
              <a:t>配置还是建立在</a:t>
            </a:r>
            <a:r>
              <a:rPr lang="en-US" altLang="zh-CN" dirty="0" smtClean="0"/>
              <a:t>Student</a:t>
            </a:r>
            <a:r>
              <a:rPr lang="zh-CN" altLang="en-US" dirty="0" smtClean="0"/>
              <a:t>和</a:t>
            </a:r>
            <a:r>
              <a:rPr lang="en-US" altLang="zh-CN" dirty="0" smtClean="0"/>
              <a:t>Room</a:t>
            </a:r>
            <a:r>
              <a:rPr lang="zh-CN" altLang="en-US" dirty="0" smtClean="0"/>
              <a:t>表上，并且两种表的</a:t>
            </a:r>
            <a:r>
              <a:rPr lang="en-US" altLang="zh-CN" dirty="0" smtClean="0"/>
              <a:t>JAVA</a:t>
            </a:r>
            <a:r>
              <a:rPr lang="zh-CN" altLang="en-US" dirty="0" smtClean="0"/>
              <a:t>映射对象中有应存在</a:t>
            </a:r>
            <a:r>
              <a:rPr lang="en-US" altLang="zh-CN" dirty="0" smtClean="0"/>
              <a:t>SET</a:t>
            </a:r>
            <a:r>
              <a:rPr lang="zh-CN" altLang="en-US" dirty="0" smtClean="0"/>
              <a:t>集合</a:t>
            </a:r>
            <a:endParaRPr lang="en-US" altLang="zh-CN" dirty="0" smtClean="0"/>
          </a:p>
          <a:p>
            <a:r>
              <a:rPr lang="en-US" altLang="zh-CN" dirty="0" smtClean="0"/>
              <a:t>SET</a:t>
            </a:r>
            <a:r>
              <a:rPr lang="zh-CN" altLang="en-US" dirty="0" smtClean="0"/>
              <a:t>标签中的</a:t>
            </a:r>
            <a:r>
              <a:rPr lang="en-US" altLang="zh-CN" dirty="0" smtClean="0"/>
              <a:t>table </a:t>
            </a:r>
            <a:r>
              <a:rPr lang="zh-CN" altLang="en-US" dirty="0" smtClean="0"/>
              <a:t>表示 在第三张表引用的表名</a:t>
            </a:r>
            <a:endParaRPr lang="en-US" altLang="zh-CN" dirty="0" smtClean="0"/>
          </a:p>
          <a:p>
            <a:r>
              <a:rPr lang="en-US" altLang="zh-CN" dirty="0" smtClean="0"/>
              <a:t>key  column</a:t>
            </a:r>
            <a:r>
              <a:rPr lang="zh-CN" altLang="en-US" dirty="0" smtClean="0"/>
              <a:t>表示当前表在第三张表中的列名</a:t>
            </a:r>
            <a:endParaRPr lang="en-US" altLang="zh-CN" dirty="0" smtClean="0"/>
          </a:p>
          <a:p>
            <a:r>
              <a:rPr lang="en-US" altLang="zh-CN" dirty="0" smtClean="0"/>
              <a:t>many-to-many column </a:t>
            </a:r>
            <a:r>
              <a:rPr lang="zh-CN" altLang="en-US" dirty="0" smtClean="0"/>
              <a:t>表示在</a:t>
            </a:r>
            <a:r>
              <a:rPr lang="en-US" altLang="zh-CN" dirty="0" smtClean="0"/>
              <a:t>set</a:t>
            </a:r>
            <a:r>
              <a:rPr lang="zh-CN" altLang="en-US" dirty="0" smtClean="0"/>
              <a:t>集合在当前表中对应的列名</a:t>
            </a:r>
            <a:endParaRPr lang="en-US" altLang="zh-CN" dirty="0" smtClean="0"/>
          </a:p>
          <a:p>
            <a:r>
              <a:rPr lang="en-US" altLang="zh-CN" dirty="0" smtClean="0"/>
              <a:t>class </a:t>
            </a:r>
            <a:r>
              <a:rPr lang="zh-CN" altLang="en-US" dirty="0" smtClean="0"/>
              <a:t>表示该列在</a:t>
            </a:r>
            <a:r>
              <a:rPr lang="en-US" altLang="zh-CN" dirty="0" smtClean="0"/>
              <a:t>JAVA</a:t>
            </a:r>
            <a:r>
              <a:rPr lang="zh-CN" altLang="en-US" dirty="0" smtClean="0"/>
              <a:t>对象中的对象名</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ORM</a:t>
            </a:r>
            <a:r>
              <a:rPr lang="zh-CN" altLang="en-US" dirty="0" smtClean="0"/>
              <a:t>映射</a:t>
            </a:r>
            <a:endParaRPr lang="zh-CN" altLang="en-US" dirty="0"/>
          </a:p>
        </p:txBody>
      </p:sp>
      <p:sp>
        <p:nvSpPr>
          <p:cNvPr id="3" name="内容占位符 2"/>
          <p:cNvSpPr>
            <a:spLocks noGrp="1"/>
          </p:cNvSpPr>
          <p:nvPr>
            <p:ph idx="1"/>
          </p:nvPr>
        </p:nvSpPr>
        <p:spPr/>
        <p:txBody>
          <a:bodyPr/>
          <a:lstStyle/>
          <a:p>
            <a:r>
              <a:rPr lang="en-US" altLang="zh-CN" dirty="0" smtClean="0"/>
              <a:t>hibernate</a:t>
            </a:r>
            <a:r>
              <a:rPr lang="zh-CN" altLang="en-US" dirty="0" smtClean="0"/>
              <a:t>作为一个</a:t>
            </a:r>
            <a:r>
              <a:rPr lang="en-US" altLang="zh-CN" dirty="0" smtClean="0"/>
              <a:t>ORM</a:t>
            </a:r>
            <a:r>
              <a:rPr lang="zh-CN" altLang="en-US" dirty="0" smtClean="0"/>
              <a:t>组件，对</a:t>
            </a:r>
            <a:r>
              <a:rPr lang="en-US" altLang="zh-CN" dirty="0" smtClean="0"/>
              <a:t>JAVA</a:t>
            </a:r>
            <a:r>
              <a:rPr lang="zh-CN" altLang="en-US" dirty="0" smtClean="0"/>
              <a:t>对象的映射可以说是在使用</a:t>
            </a:r>
            <a:r>
              <a:rPr lang="en-US" altLang="zh-CN" dirty="0" err="1" smtClean="0"/>
              <a:t>hibernat</a:t>
            </a:r>
            <a:r>
              <a:rPr lang="zh-CN" altLang="en-US" dirty="0" smtClean="0"/>
              <a:t>过程中的一个核心问题了，在上一章中我们已经学习了对象映射的基本方法，但这是远远不够的</a:t>
            </a:r>
            <a:endParaRPr lang="en-US" altLang="zh-CN" dirty="0" smtClean="0"/>
          </a:p>
          <a:p>
            <a:endParaRPr lang="en-US" altLang="zh-CN" dirty="0" smtClean="0"/>
          </a:p>
          <a:p>
            <a:endParaRPr lang="zh-CN" altLang="en-US" dirty="0"/>
          </a:p>
        </p:txBody>
      </p:sp>
      <p:sp>
        <p:nvSpPr>
          <p:cNvPr id="4" name="圆角矩形 3"/>
          <p:cNvSpPr/>
          <p:nvPr/>
        </p:nvSpPr>
        <p:spPr>
          <a:xfrm>
            <a:off x="2071670" y="3786190"/>
            <a:ext cx="5286412" cy="71438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smtClean="0">
                <a:solidFill>
                  <a:schemeClr val="bg1"/>
                </a:solidFill>
              </a:rPr>
              <a:t>到底是什么</a:t>
            </a:r>
            <a:r>
              <a:rPr lang="en-US" altLang="zh-CN" sz="1600" dirty="0" smtClean="0">
                <a:solidFill>
                  <a:schemeClr val="bg1"/>
                </a:solidFill>
              </a:rPr>
              <a:t>ORM</a:t>
            </a:r>
            <a:r>
              <a:rPr lang="zh-CN" altLang="en-US" sz="1600" dirty="0" smtClean="0">
                <a:solidFill>
                  <a:schemeClr val="bg1"/>
                </a:solidFill>
              </a:rPr>
              <a:t>映射呢？</a:t>
            </a:r>
            <a:endParaRPr lang="zh-CN" alt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ORM</a:t>
            </a:r>
            <a:r>
              <a:rPr lang="zh-CN" altLang="en-US" dirty="0" smtClean="0"/>
              <a:t>映射</a:t>
            </a:r>
            <a:endParaRPr lang="zh-CN" altLang="en-US" dirty="0"/>
          </a:p>
        </p:txBody>
      </p:sp>
      <p:sp>
        <p:nvSpPr>
          <p:cNvPr id="3" name="内容占位符 2"/>
          <p:cNvSpPr>
            <a:spLocks noGrp="1"/>
          </p:cNvSpPr>
          <p:nvPr>
            <p:ph idx="1"/>
          </p:nvPr>
        </p:nvSpPr>
        <p:spPr/>
        <p:txBody>
          <a:bodyPr/>
          <a:lstStyle/>
          <a:p>
            <a:r>
              <a:rPr lang="en-US" altLang="zh-CN" dirty="0" smtClean="0"/>
              <a:t>ORM </a:t>
            </a:r>
          </a:p>
          <a:p>
            <a:pPr lvl="1"/>
            <a:r>
              <a:rPr lang="en-US" dirty="0" smtClean="0"/>
              <a:t>Object Relational Mapping</a:t>
            </a:r>
            <a:r>
              <a:rPr lang="zh-CN" altLang="en-US" dirty="0" smtClean="0"/>
              <a:t>，是一种为了解决面向对象与关系数据库存在的互不匹配的现象的技术。 简单的说，</a:t>
            </a:r>
            <a:r>
              <a:rPr lang="en-US" altLang="zh-CN" dirty="0" smtClean="0"/>
              <a:t>ORM</a:t>
            </a:r>
            <a:r>
              <a:rPr lang="zh-CN" altLang="en-US" dirty="0" smtClean="0"/>
              <a:t>是通过使用描述对象和数据库之间映射的元数据，将</a:t>
            </a:r>
            <a:r>
              <a:rPr lang="en-US" altLang="zh-CN" dirty="0" smtClean="0"/>
              <a:t>java</a:t>
            </a:r>
            <a:r>
              <a:rPr lang="zh-CN" altLang="en-US" dirty="0" smtClean="0"/>
              <a:t>程序中的对象自动持久化到关系数据库中。本质上就是将数据从一种形式转换到另外一种形式</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ORM</a:t>
            </a:r>
            <a:r>
              <a:rPr lang="zh-CN" altLang="en-US" dirty="0" smtClean="0"/>
              <a:t>映射</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由于</a:t>
            </a:r>
            <a:r>
              <a:rPr lang="en-US" altLang="zh-CN" dirty="0" smtClean="0"/>
              <a:t>ORM</a:t>
            </a:r>
            <a:r>
              <a:rPr lang="zh-CN" altLang="en-US" dirty="0" smtClean="0"/>
              <a:t>是将数据库中的数据与</a:t>
            </a:r>
            <a:r>
              <a:rPr lang="en-US" altLang="zh-CN" dirty="0" smtClean="0"/>
              <a:t>JAVA</a:t>
            </a:r>
            <a:r>
              <a:rPr lang="zh-CN" altLang="en-US" dirty="0" smtClean="0"/>
              <a:t>中的对象进行映射转换的，因此当数据表与数据表产生关联时，映射在</a:t>
            </a:r>
            <a:r>
              <a:rPr lang="en-US" altLang="zh-CN" dirty="0" smtClean="0"/>
              <a:t>JAVA</a:t>
            </a:r>
            <a:r>
              <a:rPr lang="zh-CN" altLang="en-US" dirty="0" smtClean="0"/>
              <a:t>中的对象也需要产生关联，大致可以分为如下几种情况：</a:t>
            </a:r>
            <a:endParaRPr lang="en-US" altLang="zh-CN" dirty="0" smtClean="0"/>
          </a:p>
          <a:p>
            <a:pPr lvl="1"/>
            <a:endParaRPr lang="en-US" altLang="zh-CN" dirty="0" smtClean="0"/>
          </a:p>
          <a:p>
            <a:pPr lvl="1"/>
            <a:r>
              <a:rPr lang="zh-CN" altLang="en-US" dirty="0" smtClean="0"/>
              <a:t>单边的一对多关联</a:t>
            </a:r>
            <a:endParaRPr lang="en-US" altLang="zh-CN" dirty="0" smtClean="0"/>
          </a:p>
          <a:p>
            <a:pPr lvl="1"/>
            <a:r>
              <a:rPr lang="zh-CN" altLang="en-US" dirty="0" smtClean="0"/>
              <a:t>单边的多对一关联</a:t>
            </a:r>
            <a:endParaRPr lang="en-US" altLang="zh-CN" dirty="0" smtClean="0"/>
          </a:p>
          <a:p>
            <a:pPr lvl="1"/>
            <a:r>
              <a:rPr lang="zh-CN" altLang="en-US" dirty="0" smtClean="0"/>
              <a:t>双边的多对一关联</a:t>
            </a:r>
            <a:endParaRPr lang="en-US" altLang="zh-CN" dirty="0" smtClean="0"/>
          </a:p>
          <a:p>
            <a:pPr lvl="1"/>
            <a:r>
              <a:rPr lang="zh-CN" altLang="en-US" dirty="0" smtClean="0"/>
              <a:t>一对一关联</a:t>
            </a:r>
            <a:endParaRPr lang="en-US" altLang="zh-CN" dirty="0" smtClean="0"/>
          </a:p>
          <a:p>
            <a:pPr lvl="1"/>
            <a:r>
              <a:rPr lang="zh-CN" altLang="en-US" dirty="0" smtClean="0"/>
              <a:t>多对多关联</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单边多对一关联</a:t>
            </a:r>
            <a:endParaRPr lang="zh-CN" altLang="en-US" dirty="0"/>
          </a:p>
        </p:txBody>
      </p:sp>
      <p:sp>
        <p:nvSpPr>
          <p:cNvPr id="3" name="内容占位符 2"/>
          <p:cNvSpPr>
            <a:spLocks noGrp="1"/>
          </p:cNvSpPr>
          <p:nvPr>
            <p:ph idx="1"/>
          </p:nvPr>
        </p:nvSpPr>
        <p:spPr/>
        <p:txBody>
          <a:bodyPr/>
          <a:lstStyle/>
          <a:p>
            <a:r>
              <a:rPr lang="zh-CN" altLang="en-US" dirty="0" smtClean="0"/>
              <a:t>假设有如下数据表</a:t>
            </a:r>
            <a:r>
              <a:rPr lang="en-US" altLang="zh-CN" dirty="0" smtClean="0"/>
              <a:t>:  Student</a:t>
            </a:r>
            <a:r>
              <a:rPr lang="zh-CN" altLang="en-US" dirty="0" smtClean="0"/>
              <a:t>学生表和</a:t>
            </a:r>
            <a:r>
              <a:rPr lang="en-US" altLang="zh-CN" dirty="0" smtClean="0"/>
              <a:t>Room</a:t>
            </a:r>
            <a:r>
              <a:rPr lang="zh-CN" altLang="en-US" dirty="0" smtClean="0"/>
              <a:t>房间表</a:t>
            </a:r>
            <a:endParaRPr lang="zh-CN" altLang="en-US" dirty="0"/>
          </a:p>
        </p:txBody>
      </p:sp>
      <p:graphicFrame>
        <p:nvGraphicFramePr>
          <p:cNvPr id="5" name="表格 4"/>
          <p:cNvGraphicFramePr>
            <a:graphicFrameLocks noGrp="1"/>
          </p:cNvGraphicFramePr>
          <p:nvPr/>
        </p:nvGraphicFramePr>
        <p:xfrm>
          <a:off x="1928794" y="2357430"/>
          <a:ext cx="1857388" cy="1357321"/>
        </p:xfrm>
        <a:graphic>
          <a:graphicData uri="http://schemas.openxmlformats.org/drawingml/2006/table">
            <a:tbl>
              <a:tblPr firstRow="1" bandRow="1">
                <a:tableStyleId>{5C22544A-7EE6-4342-B048-85BDC9FD1C3A}</a:tableStyleId>
              </a:tblPr>
              <a:tblGrid>
                <a:gridCol w="1857388"/>
              </a:tblGrid>
              <a:tr h="390711">
                <a:tc>
                  <a:txBody>
                    <a:bodyPr/>
                    <a:lstStyle/>
                    <a:p>
                      <a:r>
                        <a:rPr lang="zh-CN" altLang="en-US" dirty="0" smtClean="0"/>
                        <a:t>列名</a:t>
                      </a:r>
                      <a:endParaRPr lang="zh-CN" altLang="en-US" dirty="0"/>
                    </a:p>
                  </a:txBody>
                  <a:tcPr/>
                </a:tc>
              </a:tr>
              <a:tr h="483305">
                <a:tc>
                  <a:txBody>
                    <a:bodyPr/>
                    <a:lstStyle/>
                    <a:p>
                      <a:r>
                        <a:rPr lang="en-US" altLang="zh-CN" dirty="0" err="1" smtClean="0"/>
                        <a:t>stuId</a:t>
                      </a:r>
                      <a:endParaRPr lang="zh-CN" altLang="en-US" dirty="0"/>
                    </a:p>
                  </a:txBody>
                  <a:tcPr/>
                </a:tc>
              </a:tr>
              <a:tr h="483305">
                <a:tc>
                  <a:txBody>
                    <a:bodyPr/>
                    <a:lstStyle/>
                    <a:p>
                      <a:r>
                        <a:rPr lang="en-US" altLang="zh-CN" dirty="0" err="1" smtClean="0"/>
                        <a:t>stuName</a:t>
                      </a:r>
                      <a:endParaRPr lang="zh-CN" altLang="en-US" dirty="0"/>
                    </a:p>
                  </a:txBody>
                  <a:tcPr/>
                </a:tc>
              </a:tr>
            </a:tbl>
          </a:graphicData>
        </a:graphic>
      </p:graphicFrame>
      <p:sp>
        <p:nvSpPr>
          <p:cNvPr id="7" name="圆角矩形 6"/>
          <p:cNvSpPr/>
          <p:nvPr/>
        </p:nvSpPr>
        <p:spPr>
          <a:xfrm>
            <a:off x="1071538" y="4143380"/>
            <a:ext cx="6858048" cy="157163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solidFill>
                <a:schemeClr val="bg1"/>
              </a:solidFill>
            </a:endParaRPr>
          </a:p>
        </p:txBody>
      </p:sp>
      <p:sp>
        <p:nvSpPr>
          <p:cNvPr id="8" name="TextBox 7"/>
          <p:cNvSpPr txBox="1"/>
          <p:nvPr/>
        </p:nvSpPr>
        <p:spPr>
          <a:xfrm>
            <a:off x="1571604" y="4357694"/>
            <a:ext cx="6072230" cy="1077218"/>
          </a:xfrm>
          <a:prstGeom prst="rect">
            <a:avLst/>
          </a:prstGeom>
          <a:solidFill>
            <a:schemeClr val="accent1"/>
          </a:solidFill>
        </p:spPr>
        <p:txBody>
          <a:bodyPr wrap="square" rtlCol="0">
            <a:spAutoFit/>
          </a:bodyPr>
          <a:lstStyle/>
          <a:p>
            <a:r>
              <a:rPr lang="zh-CN" altLang="en-US" sz="1600" dirty="0" smtClean="0">
                <a:solidFill>
                  <a:schemeClr val="bg1"/>
                </a:solidFill>
              </a:rPr>
              <a:t>如果一个学生可以拥有多个房间，则此时相对于房间来说就是多对一的关系，因为多个房间只对应一个学生，相应的，对于学生来说就是一对多的关系了，如果希望通过房间来获取学生的信息，就必须配置多对一的关系映射</a:t>
            </a:r>
            <a:endParaRPr lang="zh-CN" altLang="en-US" sz="1600" dirty="0">
              <a:solidFill>
                <a:schemeClr val="bg1"/>
              </a:solidFill>
            </a:endParaRPr>
          </a:p>
        </p:txBody>
      </p:sp>
      <p:graphicFrame>
        <p:nvGraphicFramePr>
          <p:cNvPr id="9" name="表格 8"/>
          <p:cNvGraphicFramePr>
            <a:graphicFrameLocks noGrp="1"/>
          </p:cNvGraphicFramePr>
          <p:nvPr/>
        </p:nvGraphicFramePr>
        <p:xfrm>
          <a:off x="5357818" y="2285992"/>
          <a:ext cx="1904992" cy="1478280"/>
        </p:xfrm>
        <a:graphic>
          <a:graphicData uri="http://schemas.openxmlformats.org/drawingml/2006/table">
            <a:tbl>
              <a:tblPr firstRow="1" bandRow="1">
                <a:tableStyleId>{5C22544A-7EE6-4342-B048-85BDC9FD1C3A}</a:tableStyleId>
              </a:tblPr>
              <a:tblGrid>
                <a:gridCol w="190499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列名</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roomId</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roomName</a:t>
                      </a:r>
                      <a:endParaRPr lang="zh-CN" altLang="en-US" dirty="0" smtClean="0"/>
                    </a:p>
                  </a:txBody>
                  <a:tcPr/>
                </a:tc>
              </a:tr>
              <a:tr h="370840">
                <a:tc>
                  <a:txBody>
                    <a:bodyPr/>
                    <a:lstStyle/>
                    <a:p>
                      <a:r>
                        <a:rPr lang="en-US" altLang="zh-CN" dirty="0" err="1" smtClean="0"/>
                        <a:t>stuId</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单边多对一关联</a:t>
            </a:r>
            <a:endParaRPr lang="zh-CN" altLang="en-US" dirty="0"/>
          </a:p>
        </p:txBody>
      </p:sp>
      <p:sp>
        <p:nvSpPr>
          <p:cNvPr id="3" name="内容占位符 2"/>
          <p:cNvSpPr>
            <a:spLocks noGrp="1"/>
          </p:cNvSpPr>
          <p:nvPr>
            <p:ph idx="1"/>
          </p:nvPr>
        </p:nvSpPr>
        <p:spPr>
          <a:xfrm>
            <a:off x="428596" y="1500174"/>
            <a:ext cx="8229600" cy="4824426"/>
          </a:xfrm>
        </p:spPr>
        <p:txBody>
          <a:bodyPr/>
          <a:lstStyle/>
          <a:p>
            <a:r>
              <a:rPr lang="en-US" altLang="zh-CN" dirty="0" smtClean="0"/>
              <a:t>Student</a:t>
            </a:r>
            <a:r>
              <a:rPr lang="zh-CN" altLang="en-US" dirty="0" smtClean="0"/>
              <a:t>表和</a:t>
            </a:r>
            <a:r>
              <a:rPr lang="en-US" altLang="zh-CN" dirty="0" smtClean="0"/>
              <a:t>Room</a:t>
            </a:r>
            <a:r>
              <a:rPr lang="zh-CN" altLang="en-US" dirty="0" smtClean="0"/>
              <a:t>表在</a:t>
            </a:r>
            <a:r>
              <a:rPr lang="en-US" altLang="zh-CN" dirty="0" smtClean="0"/>
              <a:t>JAVA </a:t>
            </a:r>
            <a:r>
              <a:rPr lang="zh-CN" altLang="en-US" dirty="0" smtClean="0"/>
              <a:t>中的对象描述</a:t>
            </a:r>
            <a:endParaRPr lang="zh-CN" altLang="en-US" dirty="0"/>
          </a:p>
        </p:txBody>
      </p:sp>
      <p:sp>
        <p:nvSpPr>
          <p:cNvPr id="4" name="圆角矩形 3"/>
          <p:cNvSpPr/>
          <p:nvPr/>
        </p:nvSpPr>
        <p:spPr>
          <a:xfrm>
            <a:off x="714348" y="2928934"/>
            <a:ext cx="3857652" cy="1785950"/>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solidFill>
                <a:schemeClr val="bg1"/>
              </a:solidFill>
            </a:endParaRPr>
          </a:p>
        </p:txBody>
      </p:sp>
      <p:sp>
        <p:nvSpPr>
          <p:cNvPr id="5" name="TextBox 4"/>
          <p:cNvSpPr txBox="1"/>
          <p:nvPr/>
        </p:nvSpPr>
        <p:spPr>
          <a:xfrm>
            <a:off x="1214414" y="3286124"/>
            <a:ext cx="3214710" cy="1200329"/>
          </a:xfrm>
          <a:prstGeom prst="rect">
            <a:avLst/>
          </a:prstGeom>
          <a:solidFill>
            <a:schemeClr val="accent1"/>
          </a:solidFill>
        </p:spPr>
        <p:txBody>
          <a:bodyPr wrap="square" rtlCol="0">
            <a:spAutoFit/>
          </a:bodyPr>
          <a:lstStyle/>
          <a:p>
            <a:r>
              <a:rPr lang="en-US" altLang="zh-CN" dirty="0" smtClean="0">
                <a:solidFill>
                  <a:schemeClr val="bg1"/>
                </a:solidFill>
              </a:rPr>
              <a:t>public class </a:t>
            </a:r>
            <a:r>
              <a:rPr lang="en-US" altLang="zh-CN" dirty="0" smtClean="0">
                <a:solidFill>
                  <a:schemeClr val="bg1"/>
                </a:solidFill>
              </a:rPr>
              <a:t>Student{</a:t>
            </a:r>
            <a:endParaRPr lang="en-US" altLang="zh-CN" dirty="0" smtClean="0">
              <a:solidFill>
                <a:schemeClr val="bg1"/>
              </a:solidFill>
            </a:endParaRPr>
          </a:p>
          <a:p>
            <a:r>
              <a:rPr lang="en-US" altLang="zh-CN" dirty="0" smtClean="0">
                <a:solidFill>
                  <a:schemeClr val="bg1"/>
                </a:solidFill>
              </a:rPr>
              <a:t>     private Integer </a:t>
            </a:r>
            <a:r>
              <a:rPr lang="en-US" altLang="zh-CN" dirty="0" err="1" smtClean="0">
                <a:solidFill>
                  <a:schemeClr val="bg1"/>
                </a:solidFill>
              </a:rPr>
              <a:t>stuId</a:t>
            </a:r>
            <a:r>
              <a:rPr lang="en-US" altLang="zh-CN" dirty="0" smtClean="0">
                <a:solidFill>
                  <a:schemeClr val="bg1"/>
                </a:solidFill>
              </a:rPr>
              <a:t>;</a:t>
            </a:r>
          </a:p>
          <a:p>
            <a:r>
              <a:rPr lang="en-US" altLang="zh-CN" dirty="0" smtClean="0">
                <a:solidFill>
                  <a:schemeClr val="bg1"/>
                </a:solidFill>
              </a:rPr>
              <a:t>     private String </a:t>
            </a:r>
            <a:r>
              <a:rPr lang="en-US" altLang="zh-CN" dirty="0" err="1" smtClean="0">
                <a:solidFill>
                  <a:schemeClr val="bg1"/>
                </a:solidFill>
              </a:rPr>
              <a:t>stuName</a:t>
            </a:r>
            <a:r>
              <a:rPr lang="en-US" altLang="zh-CN" dirty="0" smtClean="0">
                <a:solidFill>
                  <a:schemeClr val="bg1"/>
                </a:solidFill>
              </a:rPr>
              <a:t>;</a:t>
            </a:r>
          </a:p>
          <a:p>
            <a:r>
              <a:rPr lang="en-US" altLang="zh-CN" dirty="0" smtClean="0">
                <a:solidFill>
                  <a:schemeClr val="bg1"/>
                </a:solidFill>
              </a:rPr>
              <a:t>}</a:t>
            </a:r>
            <a:endParaRPr lang="zh-CN" altLang="en-US" dirty="0">
              <a:solidFill>
                <a:schemeClr val="bg1"/>
              </a:solidFill>
            </a:endParaRPr>
          </a:p>
        </p:txBody>
      </p:sp>
      <p:sp>
        <p:nvSpPr>
          <p:cNvPr id="6" name="圆角矩形 5"/>
          <p:cNvSpPr/>
          <p:nvPr/>
        </p:nvSpPr>
        <p:spPr>
          <a:xfrm>
            <a:off x="4786314" y="2928934"/>
            <a:ext cx="3857652" cy="2000264"/>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solidFill>
                <a:schemeClr val="bg1"/>
              </a:solidFill>
            </a:endParaRPr>
          </a:p>
        </p:txBody>
      </p:sp>
      <p:sp>
        <p:nvSpPr>
          <p:cNvPr id="7" name="TextBox 6"/>
          <p:cNvSpPr txBox="1"/>
          <p:nvPr/>
        </p:nvSpPr>
        <p:spPr>
          <a:xfrm>
            <a:off x="5214942" y="3286124"/>
            <a:ext cx="3214710" cy="1477328"/>
          </a:xfrm>
          <a:prstGeom prst="rect">
            <a:avLst/>
          </a:prstGeom>
          <a:solidFill>
            <a:schemeClr val="accent1"/>
          </a:solidFill>
        </p:spPr>
        <p:txBody>
          <a:bodyPr wrap="square" rtlCol="0">
            <a:spAutoFit/>
          </a:bodyPr>
          <a:lstStyle/>
          <a:p>
            <a:r>
              <a:rPr lang="en-US" altLang="zh-CN" dirty="0" smtClean="0">
                <a:solidFill>
                  <a:schemeClr val="bg1"/>
                </a:solidFill>
              </a:rPr>
              <a:t>public class </a:t>
            </a:r>
            <a:r>
              <a:rPr lang="en-US" altLang="zh-CN" dirty="0" smtClean="0">
                <a:solidFill>
                  <a:schemeClr val="bg1"/>
                </a:solidFill>
              </a:rPr>
              <a:t>Room{</a:t>
            </a:r>
            <a:endParaRPr lang="en-US" altLang="zh-CN" dirty="0" smtClean="0">
              <a:solidFill>
                <a:schemeClr val="bg1"/>
              </a:solidFill>
            </a:endParaRPr>
          </a:p>
          <a:p>
            <a:r>
              <a:rPr lang="en-US" altLang="zh-CN" dirty="0" smtClean="0">
                <a:solidFill>
                  <a:schemeClr val="bg1"/>
                </a:solidFill>
              </a:rPr>
              <a:t>    private Integer </a:t>
            </a:r>
            <a:r>
              <a:rPr lang="en-US" altLang="zh-CN" dirty="0" err="1" smtClean="0">
                <a:solidFill>
                  <a:schemeClr val="bg1"/>
                </a:solidFill>
              </a:rPr>
              <a:t>roomId</a:t>
            </a:r>
            <a:r>
              <a:rPr lang="en-US" altLang="zh-CN" dirty="0" smtClean="0">
                <a:solidFill>
                  <a:schemeClr val="bg1"/>
                </a:solidFill>
              </a:rPr>
              <a:t>;</a:t>
            </a:r>
          </a:p>
          <a:p>
            <a:r>
              <a:rPr lang="en-US" altLang="zh-CN" dirty="0" smtClean="0">
                <a:solidFill>
                  <a:schemeClr val="bg1"/>
                </a:solidFill>
              </a:rPr>
              <a:t>    private String room;</a:t>
            </a:r>
          </a:p>
          <a:p>
            <a:r>
              <a:rPr lang="en-US" altLang="zh-CN" dirty="0" smtClean="0">
                <a:solidFill>
                  <a:schemeClr val="bg1"/>
                </a:solidFill>
              </a:rPr>
              <a:t>    private Student </a:t>
            </a:r>
            <a:r>
              <a:rPr lang="en-US" altLang="zh-CN" dirty="0" err="1" smtClean="0">
                <a:solidFill>
                  <a:schemeClr val="bg1"/>
                </a:solidFill>
              </a:rPr>
              <a:t>stu</a:t>
            </a:r>
            <a:r>
              <a:rPr lang="en-US" altLang="zh-CN" dirty="0" smtClean="0">
                <a:solidFill>
                  <a:schemeClr val="bg1"/>
                </a:solidFill>
              </a:rPr>
              <a:t>;</a:t>
            </a: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单边多对一关联</a:t>
            </a:r>
            <a:endParaRPr lang="zh-CN" altLang="en-US" dirty="0"/>
          </a:p>
        </p:txBody>
      </p:sp>
      <p:sp>
        <p:nvSpPr>
          <p:cNvPr id="3" name="内容占位符 2"/>
          <p:cNvSpPr>
            <a:spLocks noGrp="1"/>
          </p:cNvSpPr>
          <p:nvPr>
            <p:ph idx="1"/>
          </p:nvPr>
        </p:nvSpPr>
        <p:spPr>
          <a:xfrm>
            <a:off x="500034" y="1428736"/>
            <a:ext cx="8229600" cy="4824426"/>
          </a:xfrm>
        </p:spPr>
        <p:txBody>
          <a:bodyPr/>
          <a:lstStyle/>
          <a:p>
            <a:r>
              <a:rPr lang="en-US" altLang="zh-CN" dirty="0" smtClean="0"/>
              <a:t>Student</a:t>
            </a:r>
            <a:r>
              <a:rPr lang="zh-CN" altLang="en-US" dirty="0" smtClean="0"/>
              <a:t>的映射文件</a:t>
            </a:r>
            <a:endParaRPr lang="zh-CN" altLang="en-US" dirty="0"/>
          </a:p>
        </p:txBody>
      </p:sp>
      <p:sp>
        <p:nvSpPr>
          <p:cNvPr id="4" name="圆角矩形 3"/>
          <p:cNvSpPr/>
          <p:nvPr/>
        </p:nvSpPr>
        <p:spPr>
          <a:xfrm>
            <a:off x="1857356" y="1928802"/>
            <a:ext cx="4643470" cy="421484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solidFill>
                <a:schemeClr val="bg1"/>
              </a:solidFill>
            </a:endParaRPr>
          </a:p>
        </p:txBody>
      </p:sp>
      <p:sp>
        <p:nvSpPr>
          <p:cNvPr id="5" name="TextBox 4"/>
          <p:cNvSpPr txBox="1"/>
          <p:nvPr/>
        </p:nvSpPr>
        <p:spPr>
          <a:xfrm>
            <a:off x="2285984" y="2143116"/>
            <a:ext cx="3857652" cy="3816429"/>
          </a:xfrm>
          <a:prstGeom prst="rect">
            <a:avLst/>
          </a:prstGeom>
          <a:solidFill>
            <a:schemeClr val="accent1"/>
          </a:solidFill>
        </p:spPr>
        <p:txBody>
          <a:bodyPr wrap="square" rtlCol="0">
            <a:spAutoFit/>
          </a:bodyPr>
          <a:lstStyle/>
          <a:p>
            <a:r>
              <a:rPr lang="en-US" altLang="zh-CN" sz="1600" dirty="0" smtClean="0">
                <a:solidFill>
                  <a:schemeClr val="bg1"/>
                </a:solidFill>
              </a:rPr>
              <a:t>&lt;hibernate-mapping package=</a:t>
            </a:r>
            <a:r>
              <a:rPr lang="en-US" altLang="zh-CN" sz="1600" i="1" dirty="0" smtClean="0">
                <a:solidFill>
                  <a:schemeClr val="bg1"/>
                </a:solidFill>
              </a:rPr>
              <a:t>"</a:t>
            </a:r>
            <a:r>
              <a:rPr lang="en-US" altLang="zh-CN" sz="1600" i="1" dirty="0" err="1" smtClean="0">
                <a:solidFill>
                  <a:schemeClr val="bg1"/>
                </a:solidFill>
              </a:rPr>
              <a:t>com.niit.pojo</a:t>
            </a:r>
            <a:r>
              <a:rPr lang="en-US" altLang="zh-CN" sz="1600" i="1" dirty="0" smtClean="0">
                <a:solidFill>
                  <a:schemeClr val="bg1"/>
                </a:solidFill>
              </a:rPr>
              <a:t>"&gt;</a:t>
            </a:r>
          </a:p>
          <a:p>
            <a:r>
              <a:rPr lang="en-US" altLang="zh-CN" sz="1600" dirty="0" smtClean="0">
                <a:solidFill>
                  <a:schemeClr val="bg1"/>
                </a:solidFill>
              </a:rPr>
              <a:t>&lt;class name=</a:t>
            </a:r>
            <a:r>
              <a:rPr lang="en-US" altLang="zh-CN" sz="1600" i="1" dirty="0" smtClean="0">
                <a:solidFill>
                  <a:schemeClr val="bg1"/>
                </a:solidFill>
              </a:rPr>
              <a:t>"Student" table="Student"&gt;</a:t>
            </a:r>
          </a:p>
          <a:p>
            <a:r>
              <a:rPr lang="en-US" altLang="zh-CN" sz="1600" dirty="0" smtClean="0">
                <a:solidFill>
                  <a:schemeClr val="bg1"/>
                </a:solidFill>
              </a:rPr>
              <a:t>&lt;id name=</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stuId</a:t>
            </a:r>
            <a:r>
              <a:rPr lang="en-US" altLang="zh-CN" sz="1600" i="1" dirty="0" smtClean="0">
                <a:solidFill>
                  <a:schemeClr val="bg1"/>
                </a:solidFill>
              </a:rPr>
              <a:t>"&gt;&lt;/column&gt;</a:t>
            </a:r>
          </a:p>
          <a:p>
            <a:r>
              <a:rPr lang="en-US" altLang="zh-CN" sz="1600" dirty="0" smtClean="0">
                <a:solidFill>
                  <a:schemeClr val="bg1"/>
                </a:solidFill>
              </a:rPr>
              <a:t>&lt;generator class=</a:t>
            </a:r>
            <a:r>
              <a:rPr lang="en-US" altLang="zh-CN" sz="1600" i="1" dirty="0" smtClean="0">
                <a:solidFill>
                  <a:schemeClr val="bg1"/>
                </a:solidFill>
              </a:rPr>
              <a:t>"sequence"&gt;</a:t>
            </a:r>
          </a:p>
          <a:p>
            <a:r>
              <a:rPr lang="en-US" altLang="zh-CN" sz="1600" dirty="0" smtClean="0">
                <a:solidFill>
                  <a:schemeClr val="bg1"/>
                </a:solidFill>
              </a:rPr>
              <a:t>&lt;</a:t>
            </a:r>
            <a:r>
              <a:rPr lang="en-US" altLang="zh-CN" sz="1600" dirty="0" err="1" smtClean="0">
                <a:solidFill>
                  <a:schemeClr val="bg1"/>
                </a:solidFill>
              </a:rPr>
              <a:t>param</a:t>
            </a:r>
            <a:r>
              <a:rPr lang="en-US" altLang="zh-CN" sz="1600" dirty="0" smtClean="0">
                <a:solidFill>
                  <a:schemeClr val="bg1"/>
                </a:solidFill>
              </a:rPr>
              <a:t> name=</a:t>
            </a:r>
            <a:r>
              <a:rPr lang="en-US" altLang="zh-CN" sz="1600" i="1" dirty="0" smtClean="0">
                <a:solidFill>
                  <a:schemeClr val="bg1"/>
                </a:solidFill>
              </a:rPr>
              <a:t>"sequence"&gt;</a:t>
            </a:r>
            <a:r>
              <a:rPr lang="en-US" altLang="zh-CN" sz="1600" i="1" dirty="0" err="1" smtClean="0">
                <a:solidFill>
                  <a:schemeClr val="bg1"/>
                </a:solidFill>
              </a:rPr>
              <a:t>stuId</a:t>
            </a:r>
            <a:r>
              <a:rPr lang="en-US" altLang="zh-CN" sz="1600" i="1" dirty="0" smtClean="0">
                <a:solidFill>
                  <a:schemeClr val="bg1"/>
                </a:solidFill>
              </a:rPr>
              <a:t>&lt;/</a:t>
            </a:r>
            <a:r>
              <a:rPr lang="en-US" altLang="zh-CN" sz="1600" i="1" dirty="0" err="1" smtClean="0">
                <a:solidFill>
                  <a:schemeClr val="bg1"/>
                </a:solidFill>
              </a:rPr>
              <a:t>param</a:t>
            </a:r>
            <a:r>
              <a:rPr lang="en-US" altLang="zh-CN" sz="1600" i="1" dirty="0" smtClean="0">
                <a:solidFill>
                  <a:schemeClr val="bg1"/>
                </a:solidFill>
              </a:rPr>
              <a:t>&gt;</a:t>
            </a:r>
          </a:p>
          <a:p>
            <a:r>
              <a:rPr lang="en-US" altLang="zh-CN" sz="1600" dirty="0" smtClean="0">
                <a:solidFill>
                  <a:schemeClr val="bg1"/>
                </a:solidFill>
              </a:rPr>
              <a:t>&lt;/generator&gt;</a:t>
            </a:r>
          </a:p>
          <a:p>
            <a:r>
              <a:rPr lang="en-US" altLang="zh-CN" sz="1600" dirty="0" smtClean="0">
                <a:solidFill>
                  <a:schemeClr val="bg1"/>
                </a:solidFill>
              </a:rPr>
              <a:t>&lt;/id&gt;</a:t>
            </a:r>
          </a:p>
          <a:p>
            <a:r>
              <a:rPr lang="en-US" altLang="zh-CN" sz="1600" dirty="0" smtClean="0">
                <a:solidFill>
                  <a:schemeClr val="bg1"/>
                </a:solidFill>
              </a:rPr>
              <a:t>&lt;property name=</a:t>
            </a:r>
            <a:r>
              <a:rPr lang="en-US" altLang="zh-CN" sz="1600" i="1" dirty="0" smtClean="0">
                <a:solidFill>
                  <a:schemeClr val="bg1"/>
                </a:solidFill>
              </a:rPr>
              <a:t>"</a:t>
            </a:r>
            <a:r>
              <a:rPr lang="en-US" altLang="zh-CN" sz="1600" i="1" dirty="0" err="1" smtClean="0">
                <a:solidFill>
                  <a:schemeClr val="bg1"/>
                </a:solidFill>
              </a:rPr>
              <a:t>stuName</a:t>
            </a:r>
            <a:r>
              <a:rPr lang="en-US" altLang="zh-CN" sz="1600" i="1" dirty="0" smtClean="0">
                <a:solidFill>
                  <a:schemeClr val="bg1"/>
                </a:solidFill>
              </a:rPr>
              <a:t>"&gt;</a:t>
            </a:r>
          </a:p>
          <a:p>
            <a:r>
              <a:rPr lang="en-US" altLang="zh-CN" sz="1600" dirty="0" smtClean="0">
                <a:solidFill>
                  <a:schemeClr val="bg1"/>
                </a:solidFill>
              </a:rPr>
              <a:t>&lt;column name=</a:t>
            </a:r>
            <a:r>
              <a:rPr lang="en-US" altLang="zh-CN" sz="1600" i="1" dirty="0" smtClean="0">
                <a:solidFill>
                  <a:schemeClr val="bg1"/>
                </a:solidFill>
              </a:rPr>
              <a:t>"</a:t>
            </a:r>
            <a:r>
              <a:rPr lang="en-US" altLang="zh-CN" sz="1600" i="1" dirty="0" err="1" smtClean="0">
                <a:solidFill>
                  <a:schemeClr val="bg1"/>
                </a:solidFill>
              </a:rPr>
              <a:t>stuName</a:t>
            </a:r>
            <a:r>
              <a:rPr lang="en-US" altLang="zh-CN" sz="1600" i="1" dirty="0" smtClean="0">
                <a:solidFill>
                  <a:schemeClr val="bg1"/>
                </a:solidFill>
              </a:rPr>
              <a:t>"&gt;&lt;/column&gt;</a:t>
            </a:r>
          </a:p>
          <a:p>
            <a:r>
              <a:rPr lang="en-US" altLang="zh-CN" sz="1600" dirty="0" smtClean="0">
                <a:solidFill>
                  <a:schemeClr val="bg1"/>
                </a:solidFill>
              </a:rPr>
              <a:t>&lt;/property&gt;</a:t>
            </a:r>
          </a:p>
          <a:p>
            <a:r>
              <a:rPr lang="en-US" altLang="zh-CN" sz="1600" dirty="0" smtClean="0">
                <a:solidFill>
                  <a:schemeClr val="bg1"/>
                </a:solidFill>
              </a:rPr>
              <a:t>&lt;/class&gt;</a:t>
            </a:r>
          </a:p>
          <a:p>
            <a:r>
              <a:rPr lang="en-US" altLang="zh-CN" sz="1600" dirty="0" smtClean="0">
                <a:solidFill>
                  <a:schemeClr val="bg1"/>
                </a:solidFill>
              </a:rPr>
              <a:t>&lt;/hibernate-mapping&gt;</a:t>
            </a: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0"/>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niit" id="{13635380-E217-4A31-AB2C-B6B7D9FA1202}" vid="{3FA58661-66CD-4C03-B9CF-999C4F0E8DCB}"/>
    </a:ext>
  </a:extLst>
</a:theme>
</file>

<file path=docProps/app.xml><?xml version="1.0" encoding="utf-8"?>
<Properties xmlns="http://schemas.openxmlformats.org/officeDocument/2006/extended-properties" xmlns:vt="http://schemas.openxmlformats.org/officeDocument/2006/docPropsVTypes">
  <Template>主题1</Template>
  <TotalTime>378</TotalTime>
  <Words>2322</Words>
  <Application>Microsoft Office PowerPoint</Application>
  <PresentationFormat>全屏显示(4:3)</PresentationFormat>
  <Paragraphs>341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主题1</vt:lpstr>
      <vt:lpstr>Hibernate 第二章</vt:lpstr>
      <vt:lpstr>回顾</vt:lpstr>
      <vt:lpstr>本章目标</vt:lpstr>
      <vt:lpstr>ORM映射</vt:lpstr>
      <vt:lpstr>ORM映射</vt:lpstr>
      <vt:lpstr>ORM映射</vt:lpstr>
      <vt:lpstr>单边多对一关联</vt:lpstr>
      <vt:lpstr>单边多对一关联</vt:lpstr>
      <vt:lpstr>单边多对一关联</vt:lpstr>
      <vt:lpstr>单边多对一关联</vt:lpstr>
      <vt:lpstr>映射文件的配置</vt:lpstr>
      <vt:lpstr>映射文件的配置</vt:lpstr>
      <vt:lpstr>映射文件的配置</vt:lpstr>
      <vt:lpstr>单边多对一关联</vt:lpstr>
      <vt:lpstr>单边一对多的关联</vt:lpstr>
      <vt:lpstr>一对多的配置</vt:lpstr>
      <vt:lpstr>单边一对多的关联</vt:lpstr>
      <vt:lpstr>双边一对多关联</vt:lpstr>
      <vt:lpstr>lazy延迟加载</vt:lpstr>
      <vt:lpstr>fetch查询方式</vt:lpstr>
      <vt:lpstr>inverse控制反转</vt:lpstr>
      <vt:lpstr>inverse控制反转</vt:lpstr>
      <vt:lpstr>inverse控制反转</vt:lpstr>
      <vt:lpstr>inverse控制反转</vt:lpstr>
      <vt:lpstr>cascade级联</vt:lpstr>
      <vt:lpstr>cascade级联</vt:lpstr>
      <vt:lpstr>一对一关联</vt:lpstr>
      <vt:lpstr>一对一关联</vt:lpstr>
      <vt:lpstr>一对一关联</vt:lpstr>
      <vt:lpstr>一对一关联</vt:lpstr>
      <vt:lpstr>一对一关联</vt:lpstr>
      <vt:lpstr>多对多关联</vt:lpstr>
      <vt:lpstr>多对多关联的配置</vt:lpstr>
      <vt:lpstr>多对多关联的配置</vt:lpstr>
      <vt:lpstr>多对多关联的配置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第一章</dc:title>
  <cp:lastModifiedBy>admin</cp:lastModifiedBy>
  <cp:revision>69</cp:revision>
  <dcterms:modified xsi:type="dcterms:W3CDTF">2014-12-15T08:27:26Z</dcterms:modified>
</cp:coreProperties>
</file>