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ms-office.legacyDiagramTex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63" r:id="rId8"/>
    <p:sldId id="258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06/relationships/legacyDocTextInfo" Target="legacyDocTextInfo.bin"/></Relationships>
</file>

<file path=ppt/drawings/_rels/vmlDrawing1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5" Type="http://schemas.microsoft.com/office/2006/relationships/legacyDiagramText" Target="legacyDiagramText5.bin"/><Relationship Id="rId4" Type="http://schemas.microsoft.com/office/2006/relationships/legacyDiagramText" Target="legacyDiagramText4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Hibernate </a:t>
            </a:r>
            <a:r>
              <a:rPr lang="zh-CN" altLang="en-US" dirty="0" smtClean="0"/>
              <a:t>第一章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完成数据持久化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准备二</a:t>
            </a:r>
            <a:r>
              <a:rPr lang="en-US" altLang="zh-CN" dirty="0" smtClean="0"/>
              <a:t>: </a:t>
            </a:r>
            <a:r>
              <a:rPr lang="zh-CN" altLang="en-US" dirty="0" smtClean="0"/>
              <a:t>添加配置文件</a:t>
            </a:r>
            <a:r>
              <a:rPr lang="en-US" altLang="zh-CN" dirty="0" err="1" smtClean="0"/>
              <a:t>hibernate.cfg.xml</a:t>
            </a:r>
            <a:endParaRPr lang="zh-CN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899592" y="2564904"/>
            <a:ext cx="7000924" cy="3673102"/>
          </a:xfrm>
          <a:prstGeom prst="roundRect">
            <a:avLst>
              <a:gd name="adj" fmla="val 1912"/>
            </a:avLst>
          </a:prstGeom>
          <a:solidFill>
            <a:schemeClr val="accent1"/>
          </a:soli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&lt;session-factory&gt;   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&lt;property name=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"connection.url"&gt;</a:t>
            </a:r>
          </a:p>
          <a:p>
            <a:r>
              <a:rPr lang="en-US" altLang="zh-CN" sz="1600" b="1" dirty="0" err="1" smtClean="0">
                <a:solidFill>
                  <a:schemeClr val="bg1"/>
                </a:solidFill>
              </a:rPr>
              <a:t>jdbc:oracle:thin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:@localhost:1521:database=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niit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&lt;/property&gt;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&lt;property name=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"</a:t>
            </a:r>
            <a:r>
              <a:rPr lang="en-US" altLang="zh-CN" sz="1600" b="1" i="1" dirty="0" err="1" smtClean="0">
                <a:solidFill>
                  <a:schemeClr val="bg1"/>
                </a:solidFill>
              </a:rPr>
              <a:t>connection.username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"&gt;system&lt;/property&gt;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&lt;property name=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"</a:t>
            </a:r>
            <a:r>
              <a:rPr lang="en-US" altLang="zh-CN" sz="1600" b="1" i="1" dirty="0" err="1" smtClean="0">
                <a:solidFill>
                  <a:schemeClr val="bg1"/>
                </a:solidFill>
              </a:rPr>
              <a:t>connection.password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"&gt;&lt;/property&gt;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&lt;property name=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"</a:t>
            </a:r>
            <a:r>
              <a:rPr lang="en-US" altLang="zh-CN" sz="1600" b="1" i="1" dirty="0" err="1" smtClean="0">
                <a:solidFill>
                  <a:schemeClr val="bg1"/>
                </a:solidFill>
              </a:rPr>
              <a:t>connection.driver_class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en-US" altLang="zh-CN" sz="1600" b="1" dirty="0" err="1" smtClean="0">
                <a:solidFill>
                  <a:schemeClr val="bg1"/>
                </a:solidFill>
              </a:rPr>
              <a:t>oracle.jdbc.driver.OracleDriver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&lt;/property&gt;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&lt;property name=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"dialect"&gt;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org.hibernate.dialect.Oracle9Dialect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&lt;/property&gt;</a:t>
            </a:r>
            <a:endParaRPr lang="en-US" altLang="zh-CN" sz="1600" b="1" dirty="0">
              <a:solidFill>
                <a:schemeClr val="bg1"/>
              </a:solidFill>
              <a:ea typeface="黑体" pitchFamily="2" charset="-122"/>
              <a:cs typeface="Times New Roman" pitchFamily="18" charset="0"/>
            </a:endParaRPr>
          </a:p>
          <a:p>
            <a:pPr lvl="1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  &lt;mapping resource="com/</a:t>
            </a:r>
            <a:r>
              <a:rPr lang="en-US" altLang="zh-CN" sz="1600" b="1" dirty="0" err="1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aptech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/</a:t>
            </a:r>
            <a:r>
              <a:rPr lang="en-US" altLang="zh-CN" sz="1600" b="1" dirty="0" err="1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jb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/entity/</a:t>
            </a:r>
            <a:r>
              <a:rPr lang="en-US" altLang="zh-CN" sz="1600" b="1" dirty="0" err="1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User.hbm.xml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" /&gt;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&lt;/session-factory&gt;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准备三：添加实体类和映射文件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20666" y="2432040"/>
            <a:ext cx="4879975" cy="3325058"/>
          </a:xfrm>
          <a:prstGeom prst="roundRect">
            <a:avLst>
              <a:gd name="adj" fmla="val 2782"/>
            </a:avLst>
          </a:prstGeom>
          <a:solidFill>
            <a:schemeClr val="accent1"/>
          </a:soli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package </a:t>
            </a:r>
            <a:r>
              <a:rPr lang="en-US" altLang="zh-CN" sz="1600" b="1" dirty="0" err="1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com.aptech.jb.entity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public class User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	implements </a:t>
            </a:r>
            <a:r>
              <a:rPr lang="en-US" altLang="zh-CN" sz="1600" b="1" dirty="0" err="1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java.io.Serializable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 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  private Integer </a:t>
            </a:r>
            <a:r>
              <a:rPr lang="en-US" altLang="zh-CN" sz="1600" b="1" dirty="0" err="1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uid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  private String </a:t>
            </a:r>
            <a:r>
              <a:rPr lang="en-US" altLang="zh-CN" sz="1600" b="1" dirty="0" err="1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uname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  private String </a:t>
            </a:r>
            <a:r>
              <a:rPr lang="en-US" altLang="zh-CN" sz="1600" b="1" dirty="0" err="1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upass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1600" b="1" dirty="0">
              <a:solidFill>
                <a:schemeClr val="bg1"/>
              </a:solidFill>
              <a:ea typeface="黑体" pitchFamily="2" charset="-122"/>
              <a:cs typeface="Times New Roman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  public User(){  // </a:t>
            </a:r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默认构造方法 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}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  // Getter and setter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7273925" cy="4418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endParaRPr lang="zh-CN" altLang="en-US" dirty="0"/>
          </a:p>
        </p:txBody>
      </p:sp>
      <p:graphicFrame>
        <p:nvGraphicFramePr>
          <p:cNvPr id="1044" name="Diagram 20"/>
          <p:cNvGraphicFramePr>
            <a:graphicFrameLocks/>
          </p:cNvGraphicFramePr>
          <p:nvPr>
            <p:ph idx="1"/>
          </p:nvPr>
        </p:nvGraphicFramePr>
        <p:xfrm>
          <a:off x="439738" y="1776413"/>
          <a:ext cx="8247062" cy="4213225"/>
        </p:xfrm>
        <a:graphic>
          <a:graphicData uri="http://schemas.openxmlformats.org/drawingml/2006/compatibility">
            <com:legacyDrawing xmlns:com="http://schemas.openxmlformats.org/drawingml/2006/compatibility" spid="_x0000_s104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subSp spid="_x0000_s105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">
                                            <p:subSp spid="_x0000_s1059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subSp spid="_x0000_s106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">
                                            <p:subSp spid="_x0000_s1060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subSp spid="_x0000_s105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">
                                            <p:subSp spid="_x0000_s1058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subSp spid="_x0000_s105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">
                                            <p:subSp spid="_x0000_s1057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subSp spid="_x0000_s105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">
                                            <p:subSp spid="_x0000_s1056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subSp spid="_x0000_s105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">
                                            <p:subSp spid="_x0000_s1055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subSp spid="_x0000_s105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">
                                            <p:subSp spid="_x0000_s1054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subSp spid="_x0000_s106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4">
                                            <p:subSp spid="_x0000_s1061"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">
                                            <p:subSp spid="_x0000_s1061"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Dgm spid="1044" grpId="0" bld="cw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4" name="AutoShape 4"/>
          <p:cNvSpPr>
            <a:spLocks noGrp="1" noChangeArrowheads="1"/>
          </p:cNvSpPr>
          <p:nvPr>
            <p:ph idx="1"/>
          </p:nvPr>
        </p:nvSpPr>
        <p:spPr bwMode="auto">
          <a:xfrm>
            <a:off x="439323" y="1776248"/>
            <a:ext cx="8247477" cy="4533071"/>
          </a:xfrm>
          <a:prstGeom prst="roundRect">
            <a:avLst>
              <a:gd name="adj" fmla="val 1986"/>
            </a:avLst>
          </a:prstGeom>
          <a:solidFill>
            <a:schemeClr val="accent1"/>
          </a:solidFill>
          <a:ln w="6350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public static void main(String[] 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args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) {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       Configuration conf = new Configuration().configure();//1</a:t>
            </a:r>
            <a:r>
              <a:rPr lang="zh-CN" altLang="en-US" sz="1200" b="1" dirty="0">
                <a:solidFill>
                  <a:schemeClr val="bg1"/>
                </a:solidFill>
                <a:ea typeface="黑体" pitchFamily="2" charset="-122"/>
              </a:rPr>
              <a:t>、读取配置文件</a:t>
            </a:r>
          </a:p>
          <a:p>
            <a:pPr>
              <a:buNone/>
            </a:pPr>
            <a:r>
              <a:rPr lang="zh-CN" altLang="en-US" sz="1200" b="1" dirty="0">
                <a:solidFill>
                  <a:schemeClr val="bg1"/>
                </a:solidFill>
                <a:ea typeface="黑体" pitchFamily="2" charset="-122"/>
              </a:rPr>
              <a:t>           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SessionFactory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sf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= 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conf.buildSessionFactory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();// 2</a:t>
            </a:r>
            <a:r>
              <a:rPr lang="zh-CN" altLang="en-US" sz="1200" b="1" dirty="0">
                <a:solidFill>
                  <a:schemeClr val="bg1"/>
                </a:solidFill>
                <a:ea typeface="黑体" pitchFamily="2" charset="-122"/>
              </a:rPr>
              <a:t>、创建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SessionFactory</a:t>
            </a:r>
            <a:endParaRPr lang="en-US" altLang="zh-CN" sz="1200" b="1" dirty="0">
              <a:solidFill>
                <a:schemeClr val="bg1"/>
              </a:solidFill>
              <a:ea typeface="黑体" pitchFamily="2" charset="-122"/>
            </a:endParaRP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       Session 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session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= 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sf.openSession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();// 3</a:t>
            </a:r>
            <a:r>
              <a:rPr lang="zh-CN" altLang="en-US" sz="1200" b="1" dirty="0">
                <a:solidFill>
                  <a:schemeClr val="bg1"/>
                </a:solidFill>
                <a:ea typeface="黑体" pitchFamily="2" charset="-122"/>
              </a:rPr>
              <a:t>、打开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Session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       Transaction 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tx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= null;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       try{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		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tx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= 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session.beginTransaction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();// 4</a:t>
            </a:r>
            <a:r>
              <a:rPr lang="zh-CN" altLang="en-US" sz="1200" b="1" dirty="0">
                <a:solidFill>
                  <a:schemeClr val="bg1"/>
                </a:solidFill>
                <a:ea typeface="黑体" pitchFamily="2" charset="-122"/>
              </a:rPr>
              <a:t>、开始一个事务</a:t>
            </a:r>
          </a:p>
          <a:p>
            <a:pPr>
              <a:buNone/>
            </a:pPr>
            <a:r>
              <a:rPr lang="zh-CN" altLang="en-US" sz="1200" b="1" dirty="0">
                <a:solidFill>
                  <a:schemeClr val="bg1"/>
                </a:solidFill>
                <a:ea typeface="黑体" pitchFamily="2" charset="-122"/>
              </a:rPr>
              <a:t>    		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// 5</a:t>
            </a:r>
            <a:r>
              <a:rPr lang="zh-CN" altLang="en-US" sz="1200" b="1" dirty="0">
                <a:solidFill>
                  <a:schemeClr val="bg1"/>
                </a:solidFill>
                <a:ea typeface="黑体" pitchFamily="2" charset="-122"/>
              </a:rPr>
              <a:t>、持久化操作</a:t>
            </a:r>
          </a:p>
          <a:p>
            <a:pPr>
              <a:buNone/>
            </a:pPr>
            <a:r>
              <a:rPr lang="zh-CN" altLang="en-US" sz="1200" b="1" dirty="0">
                <a:solidFill>
                  <a:schemeClr val="bg1"/>
                </a:solidFill>
                <a:ea typeface="黑体" pitchFamily="2" charset="-122"/>
              </a:rPr>
              <a:t>    		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User 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user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= new User();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		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user.setUname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("Hibernate user");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		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user.setUpass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("password");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		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session.save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(user);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		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tx.commit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();// 6</a:t>
            </a:r>
            <a:r>
              <a:rPr lang="zh-CN" altLang="en-US" sz="1200" b="1" dirty="0">
                <a:solidFill>
                  <a:schemeClr val="bg1"/>
                </a:solidFill>
                <a:ea typeface="黑体" pitchFamily="2" charset="-122"/>
              </a:rPr>
              <a:t>、 提交事务      </a:t>
            </a:r>
          </a:p>
          <a:p>
            <a:pPr>
              <a:buNone/>
            </a:pPr>
            <a:r>
              <a:rPr lang="zh-CN" altLang="en-US" sz="1200" b="1" dirty="0">
                <a:solidFill>
                  <a:schemeClr val="bg1"/>
                </a:solidFill>
                <a:ea typeface="黑体" pitchFamily="2" charset="-122"/>
              </a:rPr>
              <a:t>            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}catch(Exception e){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		if (null!=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tx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){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tx.rollback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();}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		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e.printStackTrace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();      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        }finally{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		</a:t>
            </a:r>
            <a:r>
              <a:rPr lang="en-US" altLang="zh-CN" sz="1200" b="1" dirty="0" err="1">
                <a:solidFill>
                  <a:schemeClr val="bg1"/>
                </a:solidFill>
                <a:ea typeface="黑体" pitchFamily="2" charset="-122"/>
              </a:rPr>
              <a:t>session.close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();// 7</a:t>
            </a:r>
            <a:r>
              <a:rPr lang="zh-CN" altLang="en-US" sz="1200" b="1" dirty="0">
                <a:solidFill>
                  <a:schemeClr val="bg1"/>
                </a:solidFill>
                <a:ea typeface="黑体" pitchFamily="2" charset="-122"/>
              </a:rPr>
              <a:t>、关闭</a:t>
            </a: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Session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            }</a:t>
            </a:r>
          </a:p>
          <a:p>
            <a:pPr>
              <a:buNone/>
            </a:pPr>
            <a:r>
              <a:rPr lang="en-US" altLang="zh-CN" sz="1200" b="1" dirty="0">
                <a:solidFill>
                  <a:schemeClr val="bg1"/>
                </a:solidFill>
                <a:ea typeface="黑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的缓存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什么是缓存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75656" y="2636912"/>
            <a:ext cx="6143668" cy="121444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2852936"/>
            <a:ext cx="5357850" cy="7386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缓存是位于应用程序与物理数据源之间，用于临时存放复制数据的内存区域，目的是为了减少应用程序对物理数据源访问的次数，从而提高应用程序的运行性能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一级缓存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二级缓存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59632" y="2420888"/>
            <a:ext cx="6643734" cy="100013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2636912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Session</a:t>
            </a:r>
            <a:r>
              <a:rPr lang="zh-CN" altLang="en-US" sz="1400" dirty="0" smtClean="0">
                <a:solidFill>
                  <a:schemeClr val="bg1"/>
                </a:solidFill>
              </a:rPr>
              <a:t>是</a:t>
            </a:r>
            <a:r>
              <a:rPr lang="en-US" altLang="zh-CN" sz="1400" dirty="0" smtClean="0">
                <a:solidFill>
                  <a:schemeClr val="bg1"/>
                </a:solidFill>
              </a:rPr>
              <a:t>Hibernate</a:t>
            </a:r>
            <a:r>
              <a:rPr lang="zh-CN" altLang="en-US" sz="1400" dirty="0" smtClean="0">
                <a:solidFill>
                  <a:schemeClr val="bg1"/>
                </a:solidFill>
              </a:rPr>
              <a:t>的一级缓存区域，存储根据</a:t>
            </a:r>
            <a:r>
              <a:rPr lang="en-US" altLang="zh-CN" sz="1400" dirty="0" smtClean="0">
                <a:solidFill>
                  <a:schemeClr val="bg1"/>
                </a:solidFill>
              </a:rPr>
              <a:t>id</a:t>
            </a:r>
            <a:r>
              <a:rPr lang="zh-CN" altLang="en-US" sz="1400" dirty="0" smtClean="0">
                <a:solidFill>
                  <a:schemeClr val="bg1"/>
                </a:solidFill>
              </a:rPr>
              <a:t>查询获取的对象包，可以通过</a:t>
            </a:r>
            <a:r>
              <a:rPr lang="en-US" altLang="zh-CN" sz="1400" dirty="0" smtClean="0">
                <a:solidFill>
                  <a:schemeClr val="bg1"/>
                </a:solidFill>
              </a:rPr>
              <a:t>get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方法及</a:t>
            </a:r>
            <a:r>
              <a:rPr lang="en-US" altLang="zh-CN" sz="1400" dirty="0" smtClean="0">
                <a:solidFill>
                  <a:schemeClr val="bg1"/>
                </a:solidFill>
              </a:rPr>
              <a:t>load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方法从缓存中获取数据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85852" y="4653136"/>
            <a:ext cx="6929486" cy="149050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4941168"/>
            <a:ext cx="5786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sessionFactory</a:t>
            </a:r>
            <a:r>
              <a:rPr lang="zh-CN" altLang="en-US" sz="1400" dirty="0" smtClean="0">
                <a:solidFill>
                  <a:schemeClr val="bg1"/>
                </a:solidFill>
              </a:rPr>
              <a:t>缓存分为内置缓存和外置缓存，其中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sessionFactory</a:t>
            </a:r>
            <a:r>
              <a:rPr lang="zh-CN" altLang="en-US" sz="1400" dirty="0" smtClean="0">
                <a:solidFill>
                  <a:schemeClr val="bg1"/>
                </a:solidFill>
              </a:rPr>
              <a:t>的外置缓存成为二级缓存，需要通过插件的方式来开启。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sessionFactory</a:t>
            </a:r>
            <a:r>
              <a:rPr lang="zh-CN" altLang="en-US" sz="1400" dirty="0" smtClean="0">
                <a:solidFill>
                  <a:schemeClr val="bg1"/>
                </a:solidFill>
              </a:rPr>
              <a:t>内置缓存存储了映射的元数据和预定义</a:t>
            </a:r>
            <a:r>
              <a:rPr lang="en-US" altLang="zh-CN" sz="1400" dirty="0" smtClean="0">
                <a:solidFill>
                  <a:schemeClr val="bg1"/>
                </a:solidFill>
              </a:rPr>
              <a:t>SQL</a:t>
            </a:r>
            <a:r>
              <a:rPr lang="zh-CN" altLang="en-US" sz="1400" dirty="0" smtClean="0">
                <a:solidFill>
                  <a:schemeClr val="bg1"/>
                </a:solidFill>
              </a:rPr>
              <a:t>语句，外置缓存是进程级缓存，被全局共享，用以存储需要频繁读取且具有稳定性的数据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二级缓存的使用原则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更新频率低的数据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不会被第三方改变的数据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非关键数据（如财务数据）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数据大小在内存可接受范围内的数据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二级缓存使用步骤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ehcache-1.2.3.jar</a:t>
            </a:r>
            <a:r>
              <a:rPr lang="zh-CN" altLang="en-US" dirty="0" smtClean="0"/>
              <a:t>加入到当前应用的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hibernate.cfg.xml</a:t>
            </a:r>
            <a:r>
              <a:rPr lang="zh-CN" altLang="en-US" dirty="0" smtClean="0"/>
              <a:t>文件中加入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缓存插件的提供类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配置持久化类的对象关系映射文件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启用缓存插件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331640" y="2708920"/>
            <a:ext cx="6858048" cy="150019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2996952"/>
            <a:ext cx="6215106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&lt;property name="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hibernate.cache.provider_class</a:t>
            </a:r>
            <a:r>
              <a:rPr lang="en-US" altLang="zh-CN" sz="1600" dirty="0" smtClean="0">
                <a:solidFill>
                  <a:schemeClr val="bg1"/>
                </a:solidFill>
              </a:rPr>
              <a:t>"&gt;       	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org.hibernate.cache.EhCacheProvider</a:t>
            </a:r>
            <a:r>
              <a:rPr lang="en-US" altLang="zh-CN" sz="16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&lt;/property&gt;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配置实体映射文件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214554"/>
            <a:ext cx="6715172" cy="373472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2428868"/>
            <a:ext cx="5500726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&lt;hibernate-mapping&gt;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&lt;class name=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</a:t>
            </a:r>
            <a:r>
              <a:rPr lang="en-US" altLang="zh-CN" sz="1600" i="1" dirty="0" err="1" smtClean="0">
                <a:solidFill>
                  <a:schemeClr val="bg1"/>
                </a:solidFill>
              </a:rPr>
              <a:t>pojo.Student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  table="student" catalog="system"&gt;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&lt;!-- </a:t>
            </a:r>
            <a:r>
              <a:rPr lang="zh-CN" altLang="en-US" sz="1600" dirty="0" smtClean="0">
                <a:solidFill>
                  <a:schemeClr val="bg1"/>
                </a:solidFill>
              </a:rPr>
              <a:t>配置启用</a:t>
            </a:r>
            <a:r>
              <a:rPr lang="en-US" altLang="zh-CN" sz="1600" dirty="0" smtClean="0">
                <a:solidFill>
                  <a:schemeClr val="bg1"/>
                </a:solidFill>
              </a:rPr>
              <a:t>Student</a:t>
            </a:r>
            <a:r>
              <a:rPr lang="zh-CN" altLang="en-US" sz="1600" dirty="0" smtClean="0">
                <a:solidFill>
                  <a:schemeClr val="bg1"/>
                </a:solidFill>
              </a:rPr>
              <a:t>对象的缓存 </a:t>
            </a:r>
            <a:r>
              <a:rPr lang="en-US" altLang="zh-CN" sz="1600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&lt;cache usage=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"read-only"/&gt;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&lt;id name=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</a:t>
            </a:r>
            <a:r>
              <a:rPr lang="en-US" altLang="zh-CN" sz="1600" i="1" dirty="0" err="1" smtClean="0">
                <a:solidFill>
                  <a:schemeClr val="bg1"/>
                </a:solidFill>
              </a:rPr>
              <a:t>stuId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&lt;column name=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</a:t>
            </a:r>
            <a:r>
              <a:rPr lang="en-US" altLang="zh-CN" sz="1600" i="1" dirty="0" err="1" smtClean="0">
                <a:solidFill>
                  <a:schemeClr val="bg1"/>
                </a:solidFill>
              </a:rPr>
              <a:t>stuId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"&gt;&lt;/column&gt;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&lt;/id&gt;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&lt;property name=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</a:t>
            </a:r>
            <a:r>
              <a:rPr lang="en-US" altLang="zh-CN" sz="1600" i="1" dirty="0" err="1" smtClean="0">
                <a:solidFill>
                  <a:schemeClr val="bg1"/>
                </a:solidFill>
              </a:rPr>
              <a:t>stuName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&lt;column name=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</a:t>
            </a:r>
            <a:r>
              <a:rPr lang="en-US" altLang="zh-CN" sz="1600" i="1" dirty="0" err="1" smtClean="0">
                <a:solidFill>
                  <a:schemeClr val="bg1"/>
                </a:solidFill>
              </a:rPr>
              <a:t>stuName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"&gt;&lt;/column&gt;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&lt;/property&gt;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&lt;/class&gt;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&lt;/hibernate-mapping&gt;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的数据配置</a:t>
            </a:r>
            <a:endParaRPr lang="en-US" altLang="zh-CN" dirty="0" smtClean="0"/>
          </a:p>
          <a:p>
            <a:r>
              <a:rPr lang="zh-CN" altLang="en-US" dirty="0" smtClean="0"/>
              <a:t>熟练使用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实现数据的增删改查</a:t>
            </a:r>
            <a:endParaRPr lang="en-US" altLang="zh-CN" dirty="0" smtClean="0"/>
          </a:p>
          <a:p>
            <a:r>
              <a:rPr lang="zh-CN" altLang="en-US" dirty="0" smtClean="0"/>
              <a:t>熟练掌握一对一，一对多，多对一的数据映射配置</a:t>
            </a:r>
            <a:endParaRPr lang="en-US" altLang="zh-CN" dirty="0" smtClean="0"/>
          </a:p>
          <a:p>
            <a:r>
              <a:rPr lang="zh-CN" altLang="en-US" dirty="0" smtClean="0"/>
              <a:t>会使用</a:t>
            </a:r>
            <a:r>
              <a:rPr lang="en-US" altLang="zh-CN" dirty="0" smtClean="0"/>
              <a:t>HQL</a:t>
            </a:r>
            <a:r>
              <a:rPr lang="zh-CN" altLang="en-US" dirty="0" smtClean="0"/>
              <a:t>查询数据</a:t>
            </a:r>
            <a:endParaRPr lang="en-US" altLang="zh-CN" dirty="0" smtClean="0"/>
          </a:p>
          <a:p>
            <a:r>
              <a:rPr lang="zh-CN" altLang="en-US" dirty="0" smtClean="0"/>
              <a:t>会使用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查询数据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数据池连接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本身数据池的性能不是很好，因此可以通过配置文件替换数据池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JNDI</a:t>
            </a:r>
            <a:r>
              <a:rPr lang="zh-CN" altLang="en-US" dirty="0" smtClean="0"/>
              <a:t>数据源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4293096"/>
            <a:ext cx="6572296" cy="115212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28794" y="4429132"/>
            <a:ext cx="5500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&lt;property name=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</a:t>
            </a:r>
            <a:r>
              <a:rPr lang="en-US" altLang="zh-CN" sz="1600" i="1" dirty="0" err="1" smtClean="0">
                <a:solidFill>
                  <a:schemeClr val="bg1"/>
                </a:solidFill>
              </a:rPr>
              <a:t>connection.datasource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"&gt;</a:t>
            </a:r>
            <a:r>
              <a:rPr lang="en-US" altLang="zh-CN" sz="1600" i="1" dirty="0" err="1" smtClean="0">
                <a:solidFill>
                  <a:schemeClr val="bg1"/>
                </a:solidFill>
              </a:rPr>
              <a:t>java:comp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/</a:t>
            </a:r>
            <a:r>
              <a:rPr lang="en-US" altLang="zh-CN" sz="1600" i="1" dirty="0" err="1" smtClean="0">
                <a:solidFill>
                  <a:schemeClr val="bg1"/>
                </a:solidFill>
              </a:rPr>
              <a:t>env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/</a:t>
            </a:r>
            <a:r>
              <a:rPr lang="en-US" altLang="zh-CN" sz="1600" i="1" dirty="0" err="1" smtClean="0">
                <a:solidFill>
                  <a:schemeClr val="bg1"/>
                </a:solidFill>
              </a:rPr>
              <a:t>jndi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/</a:t>
            </a:r>
            <a:r>
              <a:rPr lang="en-US" altLang="zh-CN" sz="1600" i="1" dirty="0" err="1" smtClean="0">
                <a:solidFill>
                  <a:schemeClr val="bg1"/>
                </a:solidFill>
              </a:rPr>
              <a:t>mysource</a:t>
            </a:r>
            <a:endParaRPr lang="en-US" altLang="zh-CN" sz="1600" i="1" dirty="0" smtClean="0">
              <a:solidFill>
                <a:schemeClr val="bg1"/>
              </a:solidFill>
            </a:endParaRPr>
          </a:p>
          <a:p>
            <a:r>
              <a:rPr lang="en-US" altLang="zh-CN" sz="1600" i="1" dirty="0" smtClean="0">
                <a:solidFill>
                  <a:schemeClr val="bg1"/>
                </a:solidFill>
              </a:rPr>
              <a:t>&lt;/property&gt;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数据池连接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C3P0</a:t>
            </a:r>
            <a:r>
              <a:rPr lang="zh-CN" altLang="en-US" dirty="0" smtClean="0"/>
              <a:t>数据池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214554"/>
            <a:ext cx="6572296" cy="373472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57356" y="2428868"/>
            <a:ext cx="52864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&lt;!-- </a:t>
            </a:r>
            <a:r>
              <a:rPr lang="zh-CN" altLang="en-US" sz="1400" dirty="0" smtClean="0">
                <a:solidFill>
                  <a:schemeClr val="bg1"/>
                </a:solidFill>
              </a:rPr>
              <a:t>最大连接数 </a:t>
            </a:r>
            <a:r>
              <a:rPr lang="en-US" altLang="zh-CN" sz="1400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&lt;property name=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"hibernate.c3p0.max_size"&gt;20&lt;/property&gt;   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</a:rPr>
              <a:t>&lt;!-- </a:t>
            </a:r>
            <a:r>
              <a:rPr lang="zh-CN" altLang="en-US" sz="1400" dirty="0" smtClean="0">
                <a:solidFill>
                  <a:schemeClr val="bg1"/>
                </a:solidFill>
              </a:rPr>
              <a:t>最小连接数 </a:t>
            </a:r>
            <a:r>
              <a:rPr lang="en-US" altLang="zh-CN" sz="1400" dirty="0" smtClean="0">
                <a:solidFill>
                  <a:schemeClr val="bg1"/>
                </a:solidFill>
              </a:rPr>
              <a:t>--&gt;</a:t>
            </a:r>
            <a:r>
              <a:rPr lang="zh-CN" altLang="en-US" sz="14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&lt;property name=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"hibernate.c3p0.min_size"&gt;5&lt;/property&gt;    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</a:rPr>
              <a:t>&lt;!-- </a:t>
            </a:r>
            <a:r>
              <a:rPr lang="zh-CN" altLang="en-US" sz="1400" dirty="0" smtClean="0">
                <a:solidFill>
                  <a:schemeClr val="bg1"/>
                </a:solidFill>
              </a:rPr>
              <a:t>获得连接的超时时间</a:t>
            </a:r>
            <a:r>
              <a:rPr lang="en-US" altLang="zh-CN" sz="1400" dirty="0" smtClean="0">
                <a:solidFill>
                  <a:schemeClr val="bg1"/>
                </a:solidFill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</a:rPr>
              <a:t>如果超过这个时间</a:t>
            </a:r>
            <a:r>
              <a:rPr lang="en-US" altLang="zh-CN" sz="1400" dirty="0" smtClean="0">
                <a:solidFill>
                  <a:schemeClr val="bg1"/>
                </a:solidFill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</a:rPr>
              <a:t>会抛出异常，单位毫秒 </a:t>
            </a:r>
            <a:r>
              <a:rPr lang="en-US" altLang="zh-CN" sz="1400" dirty="0" smtClean="0">
                <a:solidFill>
                  <a:schemeClr val="bg1"/>
                </a:solidFill>
              </a:rPr>
              <a:t>--&gt;</a:t>
            </a:r>
            <a:r>
              <a:rPr lang="zh-CN" altLang="en-US" sz="14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&lt;property name=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"hibernate.c3p0.timeout"&gt;120&lt;/property&gt;   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</a:rPr>
              <a:t>&lt;!-- </a:t>
            </a:r>
            <a:r>
              <a:rPr lang="zh-CN" altLang="en-US" sz="1400" dirty="0" smtClean="0">
                <a:solidFill>
                  <a:schemeClr val="bg1"/>
                </a:solidFill>
              </a:rPr>
              <a:t>最大的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PreparedStatement</a:t>
            </a:r>
            <a:r>
              <a:rPr lang="zh-CN" altLang="en-US" sz="1400" dirty="0" smtClean="0">
                <a:solidFill>
                  <a:schemeClr val="bg1"/>
                </a:solidFill>
              </a:rPr>
              <a:t>的数量 </a:t>
            </a:r>
            <a:r>
              <a:rPr lang="en-US" altLang="zh-CN" sz="1400" dirty="0" smtClean="0">
                <a:solidFill>
                  <a:schemeClr val="bg1"/>
                </a:solidFill>
              </a:rPr>
              <a:t>--&gt;</a:t>
            </a:r>
            <a:r>
              <a:rPr lang="zh-CN" altLang="en-US" sz="14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&lt;property name=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"hibernate.c3p0.max_statements"&gt;100&lt;/property&gt;   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</a:rPr>
              <a:t>&lt;!-- </a:t>
            </a:r>
            <a:r>
              <a:rPr lang="zh-CN" altLang="en-US" sz="1400" dirty="0" smtClean="0">
                <a:solidFill>
                  <a:schemeClr val="bg1"/>
                </a:solidFill>
              </a:rPr>
              <a:t>每隔</a:t>
            </a:r>
            <a:r>
              <a:rPr lang="en-US" altLang="zh-CN" sz="1400" dirty="0" smtClean="0">
                <a:solidFill>
                  <a:schemeClr val="bg1"/>
                </a:solidFill>
              </a:rPr>
              <a:t>120</a:t>
            </a:r>
            <a:r>
              <a:rPr lang="zh-CN" altLang="en-US" sz="1400" dirty="0" smtClean="0">
                <a:solidFill>
                  <a:schemeClr val="bg1"/>
                </a:solidFill>
              </a:rPr>
              <a:t>秒检查连接池里的空闲连接 ，单位是秒</a:t>
            </a:r>
            <a:r>
              <a:rPr lang="en-US" altLang="zh-CN" sz="1400" dirty="0" smtClean="0">
                <a:solidFill>
                  <a:schemeClr val="bg1"/>
                </a:solidFill>
              </a:rPr>
              <a:t>--&gt;</a:t>
            </a:r>
            <a:r>
              <a:rPr lang="zh-CN" altLang="en-US" sz="14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&lt;property name=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"hibernate.c3p0.idle_test_period"&gt;120&lt;/property&gt;    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</a:rPr>
              <a:t>&lt;!-- </a:t>
            </a:r>
            <a:r>
              <a:rPr lang="zh-CN" altLang="en-US" sz="1400" dirty="0" smtClean="0">
                <a:solidFill>
                  <a:schemeClr val="bg1"/>
                </a:solidFill>
              </a:rPr>
              <a:t>当连接池里面的连接用完的时候，</a:t>
            </a:r>
            <a:r>
              <a:rPr lang="en-US" altLang="zh-CN" sz="1400" dirty="0" smtClean="0">
                <a:solidFill>
                  <a:schemeClr val="bg1"/>
                </a:solidFill>
              </a:rPr>
              <a:t>C3P0</a:t>
            </a:r>
            <a:r>
              <a:rPr lang="zh-CN" altLang="en-US" sz="1400" dirty="0" smtClean="0">
                <a:solidFill>
                  <a:schemeClr val="bg1"/>
                </a:solidFill>
              </a:rPr>
              <a:t>一下获取的新的连接数 </a:t>
            </a:r>
            <a:r>
              <a:rPr lang="en-US" altLang="zh-CN" sz="1400" dirty="0" smtClean="0">
                <a:solidFill>
                  <a:schemeClr val="bg1"/>
                </a:solidFill>
              </a:rPr>
              <a:t>--&gt;</a:t>
            </a:r>
            <a:r>
              <a:rPr lang="zh-CN" altLang="en-US" sz="14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&lt;property name=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"hibernate.c3p0.acquire_increment"&gt;2&lt;/property&gt;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的基本原理</a:t>
            </a:r>
            <a:endParaRPr lang="en-US" altLang="zh-CN" dirty="0" smtClean="0"/>
          </a:p>
          <a:p>
            <a:r>
              <a:rPr lang="zh-CN" altLang="en-US" dirty="0" smtClean="0"/>
              <a:t>学会编写实体配置文件</a:t>
            </a:r>
            <a:endParaRPr lang="en-US" altLang="zh-CN" dirty="0" smtClean="0"/>
          </a:p>
          <a:p>
            <a:r>
              <a:rPr lang="zh-CN" altLang="en-US" dirty="0" smtClean="0"/>
              <a:t>熟练掌握使用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进行增删改操作</a:t>
            </a:r>
            <a:endParaRPr lang="en-US" altLang="zh-CN" dirty="0" smtClean="0"/>
          </a:p>
          <a:p>
            <a:r>
              <a:rPr lang="zh-CN" altLang="en-US" smtClean="0"/>
              <a:t>掌握在</a:t>
            </a:r>
            <a:r>
              <a:rPr lang="zh-CN" altLang="en-US" dirty="0" smtClean="0"/>
              <a:t>项目中使用</a:t>
            </a:r>
            <a:r>
              <a:rPr lang="en-US" altLang="zh-CN" dirty="0" smtClean="0"/>
              <a:t>Hibernate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Hibernate</a:t>
            </a:r>
            <a:endParaRPr lang="zh-CN" altLang="en-US" dirty="0"/>
          </a:p>
        </p:txBody>
      </p:sp>
      <p:pic>
        <p:nvPicPr>
          <p:cNvPr id="4" name="Picture 2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357298"/>
            <a:ext cx="6188827" cy="4824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矩形标注 4"/>
          <p:cNvSpPr/>
          <p:nvPr/>
        </p:nvSpPr>
        <p:spPr>
          <a:xfrm>
            <a:off x="7215206" y="1285860"/>
            <a:ext cx="1643074" cy="571504"/>
          </a:xfrm>
          <a:prstGeom prst="wedgeRectCallout">
            <a:avLst>
              <a:gd name="adj1" fmla="val -78146"/>
              <a:gd name="adj2" fmla="val 167574"/>
            </a:avLst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代码繁琐，容易出错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7072330" y="3571876"/>
            <a:ext cx="1785950" cy="642942"/>
          </a:xfrm>
          <a:prstGeom prst="wedgeRectCallout">
            <a:avLst>
              <a:gd name="adj1" fmla="val -74326"/>
              <a:gd name="adj2" fmla="val 102832"/>
            </a:avLst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纯体力代码消耗大量时间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后的代码</a:t>
            </a:r>
            <a:endParaRPr lang="zh-CN" alt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971600" y="1772816"/>
            <a:ext cx="5329238" cy="4611826"/>
          </a:xfrm>
          <a:prstGeom prst="roundRect">
            <a:avLst>
              <a:gd name="adj" fmla="val 3671"/>
            </a:avLst>
          </a:prstGeom>
          <a:solidFill>
            <a:schemeClr val="accent1"/>
          </a:soli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public class 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FwxxDAOHibImpl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     extends 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BaseHibernateDAO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     implements 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FwxxDAO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cs typeface="Courier New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cs typeface="Courier New" pitchFamily="49" charset="0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public FWXX get(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fwid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) {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       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super.get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</a:rPr>
              <a:t>FWXX.class,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fwid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}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public void add(FWXX 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fwxx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) {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       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super.add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fwxx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}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public void del (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fwid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) {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       super.del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</a:rPr>
              <a:t>FWXX.class,fwid</a:t>
            </a:r>
            <a:r>
              <a:rPr lang="en-US" altLang="zh-CN" b="1" dirty="0">
                <a:solidFill>
                  <a:schemeClr val="bg1"/>
                </a:solidFill>
              </a:rPr>
              <a:t>);</a:t>
            </a:r>
            <a:endParaRPr lang="en-US" altLang="zh-CN" b="1" dirty="0">
              <a:solidFill>
                <a:schemeClr val="bg1"/>
              </a:solidFill>
              <a:cs typeface="Courier New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}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public void update(FWXX 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fwxx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) {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       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super.update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cs typeface="Courier New" pitchFamily="49" charset="0"/>
              </a:rPr>
              <a:t>fwxx</a:t>
            </a:r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     }</a:t>
            </a:r>
          </a:p>
          <a:p>
            <a:r>
              <a:rPr lang="en-US" altLang="zh-CN" b="1" dirty="0">
                <a:solidFill>
                  <a:schemeClr val="bg1"/>
                </a:solidFill>
                <a:cs typeface="Courier New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724128" y="1556792"/>
            <a:ext cx="2303462" cy="374571"/>
          </a:xfrm>
          <a:prstGeom prst="wedgeRoundRectCallout">
            <a:avLst>
              <a:gd name="adj1" fmla="val -52690"/>
              <a:gd name="adj2" fmla="val 8756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 dirty="0">
                <a:ea typeface="黑体" pitchFamily="2" charset="-122"/>
              </a:rPr>
              <a:t>代码精简易读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724128" y="2492896"/>
            <a:ext cx="2303463" cy="919401"/>
          </a:xfrm>
          <a:prstGeom prst="wedgeRoundRectCallout">
            <a:avLst>
              <a:gd name="adj1" fmla="val -56963"/>
              <a:gd name="adj2" fmla="val 6473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>
                <a:ea typeface="黑体" pitchFamily="2" charset="-122"/>
              </a:rPr>
              <a:t>封装了</a:t>
            </a:r>
            <a:r>
              <a:rPr lang="en-US" altLang="zh-CN" sz="1600" b="1">
                <a:ea typeface="黑体" pitchFamily="2" charset="-122"/>
              </a:rPr>
              <a:t>JDBC</a:t>
            </a:r>
            <a:r>
              <a:rPr lang="zh-CN" altLang="en-US" sz="1600" b="1">
                <a:ea typeface="黑体" pitchFamily="2" charset="-122"/>
              </a:rPr>
              <a:t>操作，以面向对象的方式操作数据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96136" y="4077072"/>
            <a:ext cx="2303463" cy="919401"/>
          </a:xfrm>
          <a:prstGeom prst="wedgeRoundRectCallout">
            <a:avLst>
              <a:gd name="adj1" fmla="val -55787"/>
              <a:gd name="adj2" fmla="val 746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>
                <a:ea typeface="黑体" pitchFamily="2" charset="-122"/>
              </a:rPr>
              <a:t>开发工作量小，可以将精力集中在业务逻辑的处理上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Hibernate  </a:t>
            </a:r>
            <a:r>
              <a:rPr lang="zh-CN" altLang="en-US" dirty="0" smtClean="0"/>
              <a:t>是一个开放源代码的对象关系映射框架，它对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进行了非常轻量级的对象封装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对数据进行持久化的工具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之父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Gaving</a:t>
            </a:r>
            <a:r>
              <a:rPr lang="en-US" altLang="zh-CN" dirty="0" smtClean="0"/>
              <a:t> King</a:t>
            </a:r>
          </a:p>
          <a:p>
            <a:pPr lvl="1"/>
            <a:r>
              <a:rPr lang="en-US" altLang="zh-CN" dirty="0" err="1" smtClean="0"/>
              <a:t>JBoss</a:t>
            </a:r>
            <a:r>
              <a:rPr lang="zh-CN" altLang="en-US" dirty="0" smtClean="0"/>
              <a:t>核心成员之一</a:t>
            </a:r>
          </a:p>
          <a:p>
            <a:pPr lvl="1"/>
            <a:r>
              <a:rPr lang="en-US" altLang="zh-CN" dirty="0" smtClean="0"/>
              <a:t>EJB3.0</a:t>
            </a:r>
            <a:r>
              <a:rPr lang="zh-CN" altLang="en-US" dirty="0" smtClean="0"/>
              <a:t>专家委员会成员</a:t>
            </a:r>
          </a:p>
          <a:p>
            <a:pPr lvl="1"/>
            <a:r>
              <a:rPr lang="en-US" altLang="zh-CN" dirty="0" smtClean="0"/>
              <a:t>《Hibernate In Action》</a:t>
            </a:r>
            <a:r>
              <a:rPr lang="zh-CN" altLang="en-US" dirty="0" smtClean="0"/>
              <a:t>作者</a:t>
            </a:r>
          </a:p>
          <a:p>
            <a:pPr lvl="1"/>
            <a:r>
              <a:rPr lang="en-US" altLang="zh-CN" dirty="0" smtClean="0"/>
              <a:t>2001</a:t>
            </a:r>
            <a:r>
              <a:rPr lang="zh-CN" altLang="en-US" dirty="0" smtClean="0"/>
              <a:t>年开始开发</a:t>
            </a:r>
            <a:r>
              <a:rPr lang="en-US" altLang="zh-CN" dirty="0" smtClean="0"/>
              <a:t>Hibernate</a:t>
            </a:r>
          </a:p>
          <a:p>
            <a:pPr lvl="1"/>
            <a:r>
              <a:rPr lang="en-US" altLang="zh-CN" dirty="0" smtClean="0"/>
              <a:t>2003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发展为</a:t>
            </a:r>
            <a:r>
              <a:rPr lang="en-US" altLang="zh-CN" dirty="0" smtClean="0"/>
              <a:t>Java</a:t>
            </a:r>
            <a:br>
              <a:rPr lang="en-US" altLang="zh-CN" dirty="0" smtClean="0"/>
            </a:br>
            <a:r>
              <a:rPr lang="zh-CN" altLang="en-US" dirty="0" smtClean="0"/>
              <a:t>世界主流持久层框架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5" descr="gav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428868"/>
            <a:ext cx="2973385" cy="3714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929190" y="3368665"/>
            <a:ext cx="2090738" cy="287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黑体" pitchFamily="2" charset="-122"/>
              </a:rPr>
              <a:t>持久化层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29190" y="2649527"/>
            <a:ext cx="2090738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黑体" pitchFamily="2" charset="-122"/>
              </a:rPr>
              <a:t>业务逻辑层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929190" y="1928802"/>
            <a:ext cx="2090738" cy="288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黑体" pitchFamily="2" charset="-122"/>
              </a:rPr>
              <a:t>表现层</a:t>
            </a:r>
          </a:p>
        </p:txBody>
      </p:sp>
      <p:sp>
        <p:nvSpPr>
          <p:cNvPr id="8" name="Line 26"/>
          <p:cNvSpPr>
            <a:spLocks noChangeShapeType="1"/>
          </p:cNvSpPr>
          <p:nvPr/>
        </p:nvSpPr>
        <p:spPr bwMode="auto">
          <a:xfrm>
            <a:off x="5938840" y="2217727"/>
            <a:ext cx="0" cy="431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>
            <a:off x="5937253" y="2936865"/>
            <a:ext cx="0" cy="431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5937253" y="3656002"/>
            <a:ext cx="0" cy="431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39"/>
          <p:cNvSpPr>
            <a:spLocks noChangeArrowheads="1"/>
          </p:cNvSpPr>
          <p:nvPr/>
        </p:nvSpPr>
        <p:spPr bwMode="auto">
          <a:xfrm>
            <a:off x="3921128" y="4087802"/>
            <a:ext cx="4103687" cy="2016125"/>
          </a:xfrm>
          <a:prstGeom prst="can">
            <a:avLst>
              <a:gd name="adj" fmla="val 18134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600" b="1">
              <a:solidFill>
                <a:schemeClr val="bg1"/>
              </a:solidFill>
              <a:ea typeface="黑体" pitchFamily="2" charset="-122"/>
            </a:endParaRPr>
          </a:p>
        </p:txBody>
      </p:sp>
      <p:pic>
        <p:nvPicPr>
          <p:cNvPr id="12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4952990"/>
            <a:ext cx="2520950" cy="1050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4927603" y="4087802"/>
            <a:ext cx="18018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ea typeface="黑体" pitchFamily="2" charset="-122"/>
              </a:rPr>
              <a:t>数据库</a:t>
            </a:r>
          </a:p>
        </p:txBody>
      </p: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4208465" y="4448165"/>
            <a:ext cx="12239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ea typeface="黑体" pitchFamily="2" charset="-122"/>
              </a:rPr>
              <a:t>TBL_User</a:t>
            </a:r>
            <a:r>
              <a:rPr lang="zh-CN" altLang="en-US" b="1">
                <a:ea typeface="黑体" pitchFamily="2" charset="-122"/>
              </a:rPr>
              <a:t>表</a:t>
            </a:r>
          </a:p>
        </p:txBody>
      </p:sp>
      <p:pic>
        <p:nvPicPr>
          <p:cNvPr id="15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4153" y="4768840"/>
            <a:ext cx="3959225" cy="903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7415213" y="3802052"/>
            <a:ext cx="1728787" cy="374571"/>
          </a:xfrm>
          <a:prstGeom prst="wedgeRoundRectCallout">
            <a:avLst>
              <a:gd name="adj1" fmla="val -43111"/>
              <a:gd name="adj2" fmla="val 868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黑体" pitchFamily="2" charset="-122"/>
              </a:rPr>
              <a:t>关系型数据（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R</a:t>
            </a:r>
            <a:r>
              <a:rPr lang="zh-CN" altLang="en-US" sz="1600" b="1">
                <a:solidFill>
                  <a:schemeClr val="bg1"/>
                </a:solidFill>
                <a:ea typeface="黑体" pitchFamily="2" charset="-122"/>
              </a:rPr>
              <a:t>） </a:t>
            </a:r>
          </a:p>
        </p:txBody>
      </p:sp>
      <p:sp>
        <p:nvSpPr>
          <p:cNvPr id="17" name="AutoShape 49"/>
          <p:cNvSpPr>
            <a:spLocks noChangeArrowheads="1"/>
          </p:cNvSpPr>
          <p:nvPr/>
        </p:nvSpPr>
        <p:spPr bwMode="auto">
          <a:xfrm>
            <a:off x="642910" y="3429000"/>
            <a:ext cx="3097212" cy="2519362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/>
          <a:lstStyle/>
          <a:p>
            <a:r>
              <a:rPr lang="zh-CN" altLang="en-US" sz="1600" b="1">
                <a:solidFill>
                  <a:schemeClr val="bg1"/>
                </a:solidFill>
                <a:ea typeface="黑体" pitchFamily="2" charset="-122"/>
              </a:rPr>
              <a:t>映射信息</a:t>
            </a:r>
          </a:p>
        </p:txBody>
      </p:sp>
      <p:graphicFrame>
        <p:nvGraphicFramePr>
          <p:cNvPr id="18" name="Group 98"/>
          <p:cNvGraphicFramePr>
            <a:graphicFrameLocks noGrp="1"/>
          </p:cNvGraphicFramePr>
          <p:nvPr/>
        </p:nvGraphicFramePr>
        <p:xfrm>
          <a:off x="714348" y="3857628"/>
          <a:ext cx="2952750" cy="2590800"/>
        </p:xfrm>
        <a:graphic>
          <a:graphicData uri="http://schemas.openxmlformats.org/drawingml/2006/table">
            <a:tbl>
              <a:tblPr/>
              <a:tblGrid>
                <a:gridCol w="1252538"/>
                <a:gridCol w="1700212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类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  <a:cs typeface="Courier New" pitchFamily="49" charset="0"/>
                        </a:rPr>
                        <a:t>: User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: TBL_User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属性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字段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name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user_name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sex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  <a:cs typeface="Courier New" pitchFamily="49" charset="0"/>
                        </a:rPr>
                        <a:t>user_sex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  <a:cs typeface="Courier New" pitchFamily="49" charset="0"/>
                        </a:rPr>
                        <a:t>skill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charset="-122"/>
                          <a:cs typeface="Courier New" pitchFamily="49" charset="0"/>
                        </a:rPr>
                        <a:t>user_skill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AutoShape 79"/>
          <p:cNvSpPr>
            <a:spLocks noChangeArrowheads="1"/>
          </p:cNvSpPr>
          <p:nvPr/>
        </p:nvSpPr>
        <p:spPr bwMode="auto">
          <a:xfrm>
            <a:off x="395536" y="2348880"/>
            <a:ext cx="3735388" cy="863144"/>
          </a:xfrm>
          <a:prstGeom prst="roundRect">
            <a:avLst>
              <a:gd name="adj" fmla="val 6815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</a:rPr>
              <a:t>ORM</a:t>
            </a:r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（对象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</a:rPr>
              <a:t>-</a:t>
            </a:r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关系映射）：</a:t>
            </a:r>
          </a:p>
          <a:p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完成对象数据到关系型数据映射的机制称为对象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</a:rPr>
              <a:t>-</a:t>
            </a:r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关系映射，简称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</a:rPr>
              <a:t>ORM</a:t>
            </a:r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什么是数据持久化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464050" y="1541453"/>
            <a:ext cx="2811462" cy="14382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72000" y="1539865"/>
            <a:ext cx="26273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b="1">
                <a:ea typeface="黑体" pitchFamily="2" charset="-122"/>
              </a:rPr>
              <a:t>内存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08512" y="1973253"/>
            <a:ext cx="2519363" cy="8620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>
                <a:ea typeface="黑体" pitchFamily="2" charset="-122"/>
              </a:rPr>
              <a:t>姓名：小颖</a:t>
            </a:r>
          </a:p>
          <a:p>
            <a:r>
              <a:rPr lang="zh-CN" altLang="en-US" b="1" dirty="0">
                <a:ea typeface="黑体" pitchFamily="2" charset="-122"/>
              </a:rPr>
              <a:t>性别：女</a:t>
            </a:r>
          </a:p>
          <a:p>
            <a:r>
              <a:rPr lang="zh-CN" altLang="en-US" b="1" dirty="0">
                <a:ea typeface="黑体" pitchFamily="2" charset="-122"/>
              </a:rPr>
              <a:t>特长：英语、程序设计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543550" y="1395403"/>
            <a:ext cx="1368425" cy="374571"/>
          </a:xfrm>
          <a:prstGeom prst="wedgeRoundRectCallout">
            <a:avLst>
              <a:gd name="adj1" fmla="val -59745"/>
              <a:gd name="adj2" fmla="val 87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黑体" pitchFamily="2" charset="-122"/>
              </a:rPr>
              <a:t>瞬时状态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532312" y="4997440"/>
            <a:ext cx="3532188" cy="1511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51387" y="4995853"/>
            <a:ext cx="26289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 b="1">
                <a:ea typeface="黑体" pitchFamily="2" charset="-122"/>
              </a:rPr>
              <a:t>磁盘</a:t>
            </a:r>
          </a:p>
        </p:txBody>
      </p:sp>
      <p:pic>
        <p:nvPicPr>
          <p:cNvPr id="11" name="Picture 11" descr="图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9950" y="5356215"/>
            <a:ext cx="3243262" cy="85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452320" y="4869160"/>
            <a:ext cx="1368425" cy="374571"/>
          </a:xfrm>
          <a:prstGeom prst="wedgeRoundRectCallout">
            <a:avLst>
              <a:gd name="adj1" fmla="val -51394"/>
              <a:gd name="adj2" fmla="val 8435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黑体" pitchFamily="2" charset="-122"/>
              </a:rPr>
              <a:t>持久状态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gray">
          <a:xfrm>
            <a:off x="4716016" y="2708920"/>
            <a:ext cx="3746500" cy="2519362"/>
          </a:xfrm>
          <a:prstGeom prst="upDownArrowCallout">
            <a:avLst>
              <a:gd name="adj1" fmla="val 4420"/>
              <a:gd name="adj2" fmla="val 4606"/>
              <a:gd name="adj3" fmla="val 7375"/>
              <a:gd name="adj4" fmla="val 5665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用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</a:rPr>
              <a:t>JDBC</a:t>
            </a:r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完成数据在持久和瞬时状</a:t>
            </a:r>
            <a:b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</a:br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态间的转换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</a:rPr>
              <a:t>:</a:t>
            </a:r>
          </a:p>
          <a:p>
            <a:pPr eaLnBrk="0" hangingPunct="0"/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</a:rPr>
              <a:t>…</a:t>
            </a:r>
          </a:p>
          <a:p>
            <a:pPr eaLnBrk="0" hangingPunct="0"/>
            <a:r>
              <a:rPr lang="en-US" altLang="zh-CN" sz="1600" b="1" dirty="0" err="1">
                <a:solidFill>
                  <a:schemeClr val="bg1"/>
                </a:solidFill>
                <a:ea typeface="黑体" pitchFamily="2" charset="-122"/>
              </a:rPr>
              <a:t>stmt.execute</a:t>
            </a:r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</a:rPr>
              <a:t> ("… ")</a:t>
            </a:r>
          </a:p>
          <a:p>
            <a:pPr eaLnBrk="0" hangingPunct="0"/>
            <a:r>
              <a:rPr lang="en-US" altLang="zh-CN" sz="1600" b="1" dirty="0">
                <a:solidFill>
                  <a:schemeClr val="bg1"/>
                </a:solidFill>
                <a:ea typeface="黑体" pitchFamily="2" charset="-122"/>
              </a:rPr>
              <a:t>...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539553" y="2492896"/>
            <a:ext cx="3744416" cy="9194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瞬时状态：</a:t>
            </a:r>
            <a:b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</a:br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保存在内存的程序数据，程序退出后，数据就消失了，称为瞬时状态</a:t>
            </a: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451669" y="5068838"/>
            <a:ext cx="3760291" cy="9194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持久状态：</a:t>
            </a:r>
            <a:b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</a:br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保存在磁盘上的程序数据，程序退出后依然存在，称为程序数据的持久状态</a:t>
            </a: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gray">
          <a:xfrm>
            <a:off x="511994" y="3760738"/>
            <a:ext cx="3743325" cy="101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eaLnBrk="0" hangingPunct="0"/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持久化：</a:t>
            </a:r>
          </a:p>
          <a:p>
            <a:pPr eaLnBrk="0" hangingPunct="0"/>
            <a:r>
              <a:rPr lang="zh-CN" altLang="en-US" sz="1600" b="1" dirty="0">
                <a:solidFill>
                  <a:schemeClr val="bg1"/>
                </a:solidFill>
                <a:ea typeface="黑体" pitchFamily="2" charset="-122"/>
              </a:rPr>
              <a:t>将程序数据在瞬时状态和持久状态之间转换的机制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gray">
          <a:xfrm>
            <a:off x="7670800" y="2547928"/>
            <a:ext cx="1166812" cy="415925"/>
          </a:xfrm>
          <a:prstGeom prst="wedgeRoundRectCallout">
            <a:avLst>
              <a:gd name="adj1" fmla="val -59250"/>
              <a:gd name="adj2" fmla="val 9852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chemeClr val="bg1"/>
                </a:solidFill>
                <a:ea typeface="黑体" pitchFamily="2" charset="-122"/>
              </a:rPr>
              <a:t>持久化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实现数据添加功能？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19672" y="2492896"/>
            <a:ext cx="5572164" cy="144016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2780928"/>
            <a:ext cx="471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Hibernate</a:t>
            </a:r>
            <a:r>
              <a:rPr lang="zh-CN" altLang="en-US" sz="1600" dirty="0" smtClean="0">
                <a:solidFill>
                  <a:schemeClr val="bg1"/>
                </a:solidFill>
              </a:rPr>
              <a:t>需要</a:t>
            </a:r>
            <a:r>
              <a:rPr lang="en-US" altLang="zh-CN" sz="1600" dirty="0" smtClean="0">
                <a:solidFill>
                  <a:schemeClr val="bg1"/>
                </a:solidFill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</a:rPr>
              <a:t>个准备和</a:t>
            </a:r>
            <a:r>
              <a:rPr lang="en-US" altLang="zh-CN" sz="1600" dirty="0" smtClean="0">
                <a:solidFill>
                  <a:schemeClr val="bg1"/>
                </a:solidFill>
              </a:rPr>
              <a:t>7</a:t>
            </a:r>
            <a:r>
              <a:rPr lang="zh-CN" altLang="en-US" sz="1600" dirty="0" smtClean="0">
                <a:solidFill>
                  <a:schemeClr val="bg1"/>
                </a:solidFill>
              </a:rPr>
              <a:t>个步骤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准备一：导入</a:t>
            </a:r>
            <a:r>
              <a:rPr lang="en-US" altLang="zh-CN" sz="1600" dirty="0" smtClean="0">
                <a:solidFill>
                  <a:schemeClr val="bg1"/>
                </a:solidFill>
              </a:rPr>
              <a:t>Hibernate  JAR</a:t>
            </a:r>
            <a:r>
              <a:rPr lang="zh-CN" altLang="en-US" sz="1600" dirty="0" smtClean="0">
                <a:solidFill>
                  <a:schemeClr val="bg1"/>
                </a:solidFill>
              </a:rPr>
              <a:t>包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0"/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146</TotalTime>
  <Words>1484</Words>
  <Application>Microsoft Office PowerPoint</Application>
  <PresentationFormat>全屏显示(4:3)</PresentationFormat>
  <Paragraphs>229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主题1</vt:lpstr>
      <vt:lpstr>Hibernate 第一章</vt:lpstr>
      <vt:lpstr>课程目标</vt:lpstr>
      <vt:lpstr>本章目标</vt:lpstr>
      <vt:lpstr>为什么要使用Hibernate</vt:lpstr>
      <vt:lpstr>为什么要使用Hibernate</vt:lpstr>
      <vt:lpstr>什么是Hibernate</vt:lpstr>
      <vt:lpstr>Hibernate</vt:lpstr>
      <vt:lpstr>Hibernate</vt:lpstr>
      <vt:lpstr>使用Hibernate</vt:lpstr>
      <vt:lpstr>使用Hibernate</vt:lpstr>
      <vt:lpstr>使用Hibernate</vt:lpstr>
      <vt:lpstr>使用Hibernate</vt:lpstr>
      <vt:lpstr>使用Hibernate</vt:lpstr>
      <vt:lpstr>Hibernate的缓存</vt:lpstr>
      <vt:lpstr>Hibernate缓存</vt:lpstr>
      <vt:lpstr>Hibernate缓存</vt:lpstr>
      <vt:lpstr>Hibernate缓存</vt:lpstr>
      <vt:lpstr>Hibernate缓存</vt:lpstr>
      <vt:lpstr>幻灯片 19</vt:lpstr>
      <vt:lpstr>数据池连接</vt:lpstr>
      <vt:lpstr>数据池连接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Administrator</cp:lastModifiedBy>
  <cp:revision>30</cp:revision>
  <dcterms:modified xsi:type="dcterms:W3CDTF">2014-12-14T11:56:29Z</dcterms:modified>
</cp:coreProperties>
</file>