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1" r:id="rId31"/>
    <p:sldId id="290" r:id="rId32"/>
    <p:sldId id="285" r:id="rId33"/>
    <p:sldId id="289" r:id="rId34"/>
    <p:sldId id="286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2014-12-9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mage/7a8a14460ac989266a63e523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特性与应用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ApplicationContext.xml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的核心配置文件，所有容器内组件的管理都依赖该配置文件，要实现</a:t>
            </a:r>
            <a:r>
              <a:rPr lang="en-US" altLang="zh-CN" dirty="0" smtClean="0"/>
              <a:t>IOC</a:t>
            </a:r>
            <a:r>
              <a:rPr lang="zh-CN" altLang="en-US" dirty="0" smtClean="0"/>
              <a:t>也需要在配置文件中写入信息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3357562"/>
            <a:ext cx="7572428" cy="250033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3714752"/>
            <a:ext cx="6429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&lt;bean  id=“user”  class=“com.niit.User”&gt;&lt;/bean&gt;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&lt;bean  ……&gt;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Spring</a:t>
            </a:r>
            <a:r>
              <a:rPr lang="zh-CN" altLang="en-US" dirty="0" smtClean="0">
                <a:solidFill>
                  <a:schemeClr val="bg1"/>
                </a:solidFill>
              </a:rPr>
              <a:t>就是管理</a:t>
            </a:r>
            <a:r>
              <a:rPr lang="en-US" altLang="zh-CN" dirty="0" smtClean="0">
                <a:solidFill>
                  <a:schemeClr val="bg1"/>
                </a:solidFill>
              </a:rPr>
              <a:t>bean</a:t>
            </a:r>
            <a:r>
              <a:rPr lang="zh-CN" altLang="en-US" dirty="0" smtClean="0">
                <a:solidFill>
                  <a:schemeClr val="bg1"/>
                </a:solidFill>
              </a:rPr>
              <a:t>的容器框架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注入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2285992"/>
            <a:ext cx="7000924" cy="300039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643182"/>
            <a:ext cx="642942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&lt;bean  id=“user”  class=“com.niit.User”&gt;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&lt;property  name=“name”&gt;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	&lt;value&gt;Tom&lt;/value&gt;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&lt;/property&gt;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&lt;property  name=“pwd”&gt;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	&lt;value&gt;123&lt;/value&gt;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&lt;/property&gt;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&lt;/bean&gt;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通过在配置文件中的写入，此时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类中各个属性的控制权就转移给了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容器，由容器读取配置文件设置类的属性值，从而达到控制反转的效果</a:t>
            </a:r>
            <a:endParaRPr lang="en-US" altLang="zh-CN" dirty="0" smtClean="0"/>
          </a:p>
          <a:p>
            <a:r>
              <a:rPr lang="zh-CN" altLang="en-US" dirty="0" smtClean="0"/>
              <a:t>如何对配置文件进行读取呢？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3571876"/>
            <a:ext cx="7143800" cy="242889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4000504"/>
            <a:ext cx="628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Resource rs=new FileSystemResource(“src/ApplicationResource.xml”);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BeanFactory factory=new XmlBeanFactory(rs);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User user=(User)factory.getBean(“user”);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FileSystemResource</a:t>
            </a:r>
            <a:r>
              <a:rPr lang="zh-CN" altLang="en-US" dirty="0" smtClean="0"/>
              <a:t>对象用来获取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文件资源</a:t>
            </a:r>
            <a:endParaRPr lang="en-US" altLang="zh-CN" dirty="0" smtClean="0"/>
          </a:p>
          <a:p>
            <a:r>
              <a:rPr lang="en-US" altLang="zh-CN" dirty="0" smtClean="0"/>
              <a:t>XmlBeanFactory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BeanFactory</a:t>
            </a:r>
            <a:r>
              <a:rPr lang="zh-CN" altLang="en-US" dirty="0" smtClean="0"/>
              <a:t>的实例，使用工厂模式获取对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进行解析管理，负责读取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定义档，管理对象的载入、生成，对象之间的关系维护，负责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的生命周期，对于简单的应用程序来说，使用 </a:t>
            </a:r>
            <a:r>
              <a:rPr lang="en-US" altLang="zh-CN" dirty="0" smtClean="0"/>
              <a:t>BeanFactory</a:t>
            </a:r>
            <a:r>
              <a:rPr lang="zh-CN" altLang="en-US" dirty="0" smtClean="0"/>
              <a:t>就已经足够，但是若要利用到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在框架上的一些功能以及进阶的容器功能，则可以使用 </a:t>
            </a:r>
            <a:r>
              <a:rPr lang="en-US" altLang="zh-CN" dirty="0" smtClean="0"/>
              <a:t>ApplicationContext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ApplicationContext</a:t>
            </a:r>
            <a:r>
              <a:rPr lang="zh-CN" altLang="en-US" dirty="0" smtClean="0"/>
              <a:t>相较于</a:t>
            </a:r>
            <a:r>
              <a:rPr lang="en-US" altLang="zh-CN" dirty="0" smtClean="0"/>
              <a:t>BeanFactory</a:t>
            </a:r>
            <a:r>
              <a:rPr lang="zh-CN" altLang="en-US" dirty="0" smtClean="0"/>
              <a:t>功能相似，但能提供更强大的框架支持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ApplicationContext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ApplicationContext</a:t>
            </a:r>
            <a:r>
              <a:rPr lang="zh-CN" altLang="en-US" dirty="0" smtClean="0"/>
              <a:t>接口可以通过如下实现类操作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FileSystemXmlApplicationContext </a:t>
            </a:r>
          </a:p>
          <a:p>
            <a:pPr lvl="2"/>
            <a:r>
              <a:rPr lang="zh-CN" altLang="en-US" dirty="0" smtClean="0"/>
              <a:t>从文件系统中读取配置文件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ClassPathXmlApplicationContext </a:t>
            </a:r>
          </a:p>
          <a:p>
            <a:pPr lvl="2"/>
            <a:r>
              <a:rPr lang="zh-CN" altLang="en-US" dirty="0" smtClean="0"/>
              <a:t>从项目路径中读取配置文件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0100" y="2214554"/>
            <a:ext cx="7286676" cy="150019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0166" y="2357430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ApplicationContext  ctx=new ClassPathXmlApplicationContext(“ApplicationContext.xml”);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User user=(User)ctx.getBean(“user”);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285852" y="2928934"/>
            <a:ext cx="6786610" cy="314327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18" y="3429000"/>
            <a:ext cx="5921650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&lt;bean  id=“user”  class=“com.niit.User”&gt;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&lt;constructor –arg  index=“0”  type=“java.lang.String”&gt;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&lt;value&gt;Tom&lt;/value&gt;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&lt;/constructor&gt;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&lt;/bean&gt;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构造器注入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需要类中存在带参构造方法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2928934"/>
            <a:ext cx="6858048" cy="314327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3286124"/>
            <a:ext cx="5643602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 class  User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public User(String name,String pwd)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this.name=name;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this.pwd=pwd;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824426"/>
          </a:xfrm>
        </p:spPr>
        <p:txBody>
          <a:bodyPr/>
          <a:lstStyle/>
          <a:p>
            <a:r>
              <a:rPr lang="zh-CN" altLang="en-US" dirty="0" smtClean="0"/>
              <a:t>接口注入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00100" y="2285992"/>
            <a:ext cx="7215238" cy="364333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2500306"/>
            <a:ext cx="6286544" cy="34163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 interface  ITool{}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public class  Tool implements ITool{}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public class User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private ITool   tool;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//getter    setter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14414" y="2357430"/>
            <a:ext cx="6643734" cy="33575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2857496"/>
            <a:ext cx="5643602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&lt;bean  id=“tool” class=“com.niit.tool”&gt;&lt;/bean&gt;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&lt;bean id=“user”  class=“com.niit.User”&gt;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&lt;property  name=“tool”&gt;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 &lt;ref  bean=“tool”/&gt;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&lt;/property&gt;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&lt;/bean&gt;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主要要点：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2357430"/>
            <a:ext cx="6929486" cy="328614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2714620"/>
            <a:ext cx="6143668" cy="2585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Spring</a:t>
            </a:r>
            <a:r>
              <a:rPr lang="zh-CN" altLang="en-US" dirty="0" smtClean="0">
                <a:solidFill>
                  <a:schemeClr val="bg1"/>
                </a:solidFill>
              </a:rPr>
              <a:t>中通过</a:t>
            </a:r>
            <a:r>
              <a:rPr lang="en-US" altLang="zh-CN" dirty="0" err="1" smtClean="0">
                <a:solidFill>
                  <a:schemeClr val="bg1"/>
                </a:solidFill>
              </a:rPr>
              <a:t>BeanFactory</a:t>
            </a:r>
            <a:r>
              <a:rPr lang="zh-CN" altLang="en-US" dirty="0" smtClean="0">
                <a:solidFill>
                  <a:schemeClr val="bg1"/>
                </a:solidFill>
              </a:rPr>
              <a:t>或者</a:t>
            </a:r>
            <a:r>
              <a:rPr lang="en-US" altLang="zh-CN" dirty="0" err="1" smtClean="0">
                <a:solidFill>
                  <a:schemeClr val="bg1"/>
                </a:solidFill>
              </a:rPr>
              <a:t>ApplicationContext</a:t>
            </a:r>
            <a:r>
              <a:rPr lang="zh-CN" altLang="en-US" dirty="0" smtClean="0">
                <a:solidFill>
                  <a:schemeClr val="bg1"/>
                </a:solidFill>
              </a:rPr>
              <a:t>获取的</a:t>
            </a:r>
            <a:r>
              <a:rPr lang="en-US" altLang="zh-CN" dirty="0" smtClean="0">
                <a:solidFill>
                  <a:schemeClr val="bg1"/>
                </a:solidFill>
              </a:rPr>
              <a:t>Bean</a:t>
            </a:r>
            <a:r>
              <a:rPr lang="zh-CN" altLang="en-US" dirty="0" smtClean="0">
                <a:solidFill>
                  <a:schemeClr val="bg1"/>
                </a:solidFill>
              </a:rPr>
              <a:t>的实例都是单例模式</a:t>
            </a:r>
            <a:r>
              <a:rPr lang="en-US" altLang="zh-CN" dirty="0" smtClean="0">
                <a:solidFill>
                  <a:schemeClr val="bg1"/>
                </a:solidFill>
              </a:rPr>
              <a:t>(Singleton),</a:t>
            </a:r>
            <a:r>
              <a:rPr lang="zh-CN" altLang="en-US" dirty="0" smtClean="0">
                <a:solidFill>
                  <a:schemeClr val="bg1"/>
                </a:solidFill>
              </a:rPr>
              <a:t>对于多线程的程序必须要主要安全问题，可以使每次获取</a:t>
            </a:r>
            <a:r>
              <a:rPr lang="en-US" altLang="zh-CN" dirty="0" smtClean="0">
                <a:solidFill>
                  <a:schemeClr val="bg1"/>
                </a:solidFill>
              </a:rPr>
              <a:t>Bean</a:t>
            </a:r>
            <a:r>
              <a:rPr lang="zh-CN" altLang="en-US" dirty="0" smtClean="0">
                <a:solidFill>
                  <a:schemeClr val="bg1"/>
                </a:solidFill>
              </a:rPr>
              <a:t>的实例时都产生一个新的实例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&lt;bean  id=“user” 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class=“</a:t>
            </a:r>
            <a:r>
              <a:rPr lang="en-US" altLang="zh-CN" dirty="0" err="1" smtClean="0">
                <a:solidFill>
                  <a:schemeClr val="bg1"/>
                </a:solidFill>
              </a:rPr>
              <a:t>com.niit.User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singleton=“false”&gt;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&lt;/bean&gt;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AOP  Aspect-oriented-</a:t>
            </a:r>
            <a:r>
              <a:rPr lang="en-US" altLang="zh-CN" dirty="0" err="1" smtClean="0"/>
              <a:t>progamming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面向切面的编程，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框架的重要支持，但并不是只有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才有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的实现，以前我们所学习的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的表现，简单的来说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的作用就是能在方法执行的前后切入相应的代码，并且不需要更改源文件本身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假设有如下类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85918" y="2786058"/>
            <a:ext cx="6000792" cy="328614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3000372"/>
            <a:ext cx="5214974" cy="286232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class Student{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private  </a:t>
            </a:r>
            <a:r>
              <a:rPr lang="en-US" altLang="zh-CN" dirty="0" err="1" smtClean="0">
                <a:solidFill>
                  <a:schemeClr val="bg1"/>
                </a:solidFill>
              </a:rPr>
              <a:t>ITool</a:t>
            </a:r>
            <a:r>
              <a:rPr lang="en-US" altLang="zh-CN" dirty="0" smtClean="0">
                <a:solidFill>
                  <a:schemeClr val="bg1"/>
                </a:solidFill>
              </a:rPr>
              <a:t> tool;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private  String  name;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public void  study(){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System.out.println</a:t>
            </a:r>
            <a:r>
              <a:rPr lang="en-US" altLang="zh-CN" dirty="0" smtClean="0">
                <a:solidFill>
                  <a:schemeClr val="bg1"/>
                </a:solidFill>
              </a:rPr>
              <a:t>(name+”</a:t>
            </a:r>
            <a:r>
              <a:rPr lang="zh-CN" altLang="en-US" dirty="0" smtClean="0">
                <a:solidFill>
                  <a:schemeClr val="bg1"/>
                </a:solidFill>
              </a:rPr>
              <a:t>上课使用</a:t>
            </a:r>
            <a:r>
              <a:rPr lang="en-US" altLang="zh-CN" dirty="0" smtClean="0">
                <a:solidFill>
                  <a:schemeClr val="bg1"/>
                </a:solidFill>
              </a:rPr>
              <a:t>”+</a:t>
            </a:r>
            <a:r>
              <a:rPr lang="en-US" altLang="zh-CN" dirty="0" err="1" smtClean="0">
                <a:solidFill>
                  <a:schemeClr val="bg1"/>
                </a:solidFill>
              </a:rPr>
              <a:t>tool.getToolName</a:t>
            </a:r>
            <a:r>
              <a:rPr lang="en-US" altLang="zh-CN" dirty="0" smtClean="0">
                <a:solidFill>
                  <a:schemeClr val="bg1"/>
                </a:solidFill>
              </a:rPr>
              <a:t>());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的实现机制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特性的使用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IOC</a:t>
            </a:r>
          </a:p>
          <a:p>
            <a:pPr lvl="1"/>
            <a:r>
              <a:rPr lang="en-US" altLang="zh-CN" dirty="0" smtClean="0"/>
              <a:t>AOP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如何在上述类中添加日志信息，用以记录该方法执行前后的动作？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85918" y="3429000"/>
            <a:ext cx="5715040" cy="121444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使用代理类解决问题！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使用静态代理插入日志记录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5786" y="2214554"/>
            <a:ext cx="4429156" cy="214314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2643182"/>
            <a:ext cx="35719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 interface  Human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public void study();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57488" y="2857496"/>
            <a:ext cx="5500726" cy="264320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3240" y="3143248"/>
            <a:ext cx="491731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 class Student implements  Human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private String name;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private </a:t>
            </a:r>
            <a:r>
              <a:rPr lang="en-US" altLang="zh-CN" dirty="0" err="1" smtClean="0">
                <a:solidFill>
                  <a:schemeClr val="bg1"/>
                </a:solidFill>
              </a:rPr>
              <a:t>ITool</a:t>
            </a:r>
            <a:r>
              <a:rPr lang="en-US" altLang="zh-CN" dirty="0" smtClean="0">
                <a:solidFill>
                  <a:schemeClr val="bg1"/>
                </a:solidFill>
              </a:rPr>
              <a:t>  tool;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public void study(){}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71604" y="785770"/>
            <a:ext cx="6072230" cy="550075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232" y="1142960"/>
            <a:ext cx="5357850" cy="480131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class </a:t>
            </a:r>
            <a:r>
              <a:rPr lang="en-US" altLang="zh-CN" dirty="0" err="1" smtClean="0">
                <a:solidFill>
                  <a:schemeClr val="bg1"/>
                </a:solidFill>
              </a:rPr>
              <a:t>StudentProxy</a:t>
            </a:r>
            <a:r>
              <a:rPr lang="en-US" altLang="zh-CN" dirty="0" smtClean="0">
                <a:solidFill>
                  <a:schemeClr val="bg1"/>
                </a:solidFill>
              </a:rPr>
              <a:t> implements Human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private Logger log=</a:t>
            </a:r>
            <a:r>
              <a:rPr lang="en-US" altLang="zh-CN" dirty="0" err="1" smtClean="0">
                <a:solidFill>
                  <a:schemeClr val="bg1"/>
                </a:solidFill>
              </a:rPr>
              <a:t>Logger.getLogger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this.class</a:t>
            </a:r>
            <a:r>
              <a:rPr lang="en-US" altLang="zh-CN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private Student </a:t>
            </a:r>
            <a:r>
              <a:rPr lang="en-US" altLang="zh-CN" dirty="0" err="1" smtClean="0">
                <a:solidFill>
                  <a:schemeClr val="bg1"/>
                </a:solidFill>
              </a:rPr>
              <a:t>stu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StudentProxy</a:t>
            </a:r>
            <a:r>
              <a:rPr lang="en-US" altLang="zh-CN" dirty="0" smtClean="0">
                <a:solidFill>
                  <a:schemeClr val="bg1"/>
                </a:solidFill>
              </a:rPr>
              <a:t>(Student </a:t>
            </a:r>
            <a:r>
              <a:rPr lang="en-US" altLang="zh-CN" dirty="0" err="1" smtClean="0">
                <a:solidFill>
                  <a:schemeClr val="bg1"/>
                </a:solidFill>
              </a:rPr>
              <a:t>stu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this.stu=</a:t>
            </a:r>
            <a:r>
              <a:rPr lang="en-US" altLang="zh-CN" dirty="0" err="1" smtClean="0">
                <a:solidFill>
                  <a:schemeClr val="bg1"/>
                </a:solidFill>
              </a:rPr>
              <a:t>stu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}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public void study()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log.info(“</a:t>
            </a:r>
            <a:r>
              <a:rPr lang="zh-CN" altLang="en-US" dirty="0" smtClean="0">
                <a:solidFill>
                  <a:schemeClr val="bg1"/>
                </a:solidFill>
              </a:rPr>
              <a:t>方法调用前</a:t>
            </a:r>
            <a:r>
              <a:rPr lang="en-US" altLang="zh-CN" dirty="0" smtClean="0">
                <a:solidFill>
                  <a:schemeClr val="bg1"/>
                </a:solidFill>
              </a:rPr>
              <a:t>”);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stu.study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log.info(“</a:t>
            </a:r>
            <a:r>
              <a:rPr lang="zh-CN" altLang="en-US" dirty="0" smtClean="0">
                <a:solidFill>
                  <a:schemeClr val="bg1"/>
                </a:solidFill>
              </a:rPr>
              <a:t>方法调用后</a:t>
            </a:r>
            <a:r>
              <a:rPr lang="en-US" altLang="zh-CN" dirty="0" smtClean="0">
                <a:solidFill>
                  <a:schemeClr val="bg1"/>
                </a:solidFill>
              </a:rPr>
              <a:t>”);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这种方式插入日志信息称为静态代理模式，此时如果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类中的方法发生变化都不需要在代理中进行任何改动，因此日志对对象方法的调用记录是独立在该类之外的。</a:t>
            </a:r>
            <a:endParaRPr lang="en-US" altLang="zh-CN" dirty="0" smtClean="0"/>
          </a:p>
          <a:p>
            <a:r>
              <a:rPr lang="zh-CN" altLang="en-US" dirty="0" smtClean="0"/>
              <a:t>同时，如果要代理的对象很多，每个对象又有很多的方法，此时的静态代理就不能满足需要了，此时我们可以通过创建动态代理来实现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动态代理的实现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428596" y="1928802"/>
            <a:ext cx="8286808" cy="457200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143116"/>
            <a:ext cx="75009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动态代理类实现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InvocationHandler</a:t>
            </a:r>
            <a:r>
              <a:rPr lang="zh-CN" altLang="en-US" sz="1600" dirty="0" smtClean="0">
                <a:solidFill>
                  <a:schemeClr val="bg1"/>
                </a:solidFill>
              </a:rPr>
              <a:t>接口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public class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DynaProxy</a:t>
            </a:r>
            <a:r>
              <a:rPr lang="en-US" altLang="zh-CN" sz="1600" dirty="0" smtClean="0">
                <a:solidFill>
                  <a:schemeClr val="bg1"/>
                </a:solidFill>
              </a:rPr>
              <a:t> implements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InvocationHandler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private Object  delegate;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public Object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bindObject</a:t>
            </a:r>
            <a:r>
              <a:rPr lang="en-US" altLang="zh-CN" sz="1600" dirty="0" smtClean="0">
                <a:solidFill>
                  <a:schemeClr val="bg1"/>
                </a:solidFill>
              </a:rPr>
              <a:t>(Object delegate)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 this delegate=delegate;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	 return   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Proxy.newProxyInstance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delegate.getCkass</a:t>
            </a:r>
            <a:r>
              <a:rPr lang="en-US" altLang="zh-CN" sz="1600" dirty="0" smtClean="0">
                <a:solidFill>
                  <a:schemeClr val="bg1"/>
                </a:solidFill>
              </a:rPr>
              <a:t>().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getClassLoader</a:t>
            </a:r>
            <a:r>
              <a:rPr lang="en-US" altLang="zh-CN" sz="1600" dirty="0" smtClean="0">
                <a:solidFill>
                  <a:schemeClr val="bg1"/>
                </a:solidFill>
              </a:rPr>
              <a:t>(),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delegate.getInterfaces</a:t>
            </a:r>
            <a:r>
              <a:rPr lang="en-US" altLang="zh-CN" sz="1600" dirty="0" smtClean="0">
                <a:solidFill>
                  <a:schemeClr val="bg1"/>
                </a:solidFill>
              </a:rPr>
              <a:t>(),this);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}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public Object invoke(Object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proxy,Method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method,Object</a:t>
            </a:r>
            <a:r>
              <a:rPr lang="en-US" altLang="zh-CN" sz="1600" dirty="0" smtClean="0">
                <a:solidFill>
                  <a:schemeClr val="bg1"/>
                </a:solidFill>
              </a:rPr>
              <a:t>[]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args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return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obj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method.invoke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delegate,args</a:t>
            </a:r>
            <a:r>
              <a:rPr lang="en-US" altLang="zh-CN" sz="16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}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动态代理类通过</a:t>
            </a:r>
            <a:r>
              <a:rPr lang="en-US" altLang="zh-CN" sz="2000" dirty="0" smtClean="0"/>
              <a:t>Proxy</a:t>
            </a:r>
            <a:r>
              <a:rPr lang="zh-CN" altLang="en-US" sz="2000" dirty="0" smtClean="0"/>
              <a:t>的静态方法</a:t>
            </a:r>
            <a:r>
              <a:rPr lang="en-US" altLang="zh-CN" sz="2000" dirty="0" err="1" smtClean="0"/>
              <a:t>newProxyInstance</a:t>
            </a:r>
            <a:r>
              <a:rPr lang="zh-CN" altLang="en-US" sz="2000" dirty="0" smtClean="0"/>
              <a:t>获取一个代理的实例，建立代理对象需要告知需要代理的类型，代理的接口。使用创建得到的代理对象在每次操作时都会调用</a:t>
            </a:r>
            <a:r>
              <a:rPr lang="en-US" altLang="zh-CN" sz="2000" dirty="0" smtClean="0"/>
              <a:t>invoke</a:t>
            </a:r>
            <a:r>
              <a:rPr lang="zh-CN" altLang="en-US" sz="2000" dirty="0" smtClean="0"/>
              <a:t>方法，</a:t>
            </a:r>
            <a:r>
              <a:rPr lang="en-US" altLang="zh-CN" sz="2000" dirty="0" smtClean="0"/>
              <a:t>invoke</a:t>
            </a:r>
            <a:r>
              <a:rPr lang="zh-CN" altLang="en-US" sz="2000" dirty="0" smtClean="0"/>
              <a:t>方法自动调用被代理对象的方法名和所需参数，</a:t>
            </a:r>
            <a:r>
              <a:rPr lang="en-US" altLang="zh-CN" sz="2000" dirty="0" err="1" smtClean="0"/>
              <a:t>method.invoke</a:t>
            </a:r>
            <a:r>
              <a:rPr lang="zh-CN" altLang="en-US" sz="2000" dirty="0" smtClean="0"/>
              <a:t>的返回值则是该方法调用后的返回值</a:t>
            </a:r>
            <a:endParaRPr lang="zh-CN" altLang="en-US" sz="2000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3857628"/>
            <a:ext cx="6215106" cy="185738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4214818"/>
            <a:ext cx="657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DynaProxy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dynaProxy</a:t>
            </a:r>
            <a:r>
              <a:rPr lang="en-US" altLang="zh-CN" dirty="0" smtClean="0">
                <a:solidFill>
                  <a:schemeClr val="bg1"/>
                </a:solidFill>
              </a:rPr>
              <a:t>=new </a:t>
            </a:r>
            <a:r>
              <a:rPr lang="en-US" altLang="zh-CN" dirty="0" err="1" smtClean="0">
                <a:solidFill>
                  <a:schemeClr val="bg1"/>
                </a:solidFill>
              </a:rPr>
              <a:t>DynaProxy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Human  proxy=</a:t>
            </a:r>
            <a:r>
              <a:rPr lang="en-US" altLang="zh-CN" dirty="0" err="1" smtClean="0">
                <a:solidFill>
                  <a:schemeClr val="bg1"/>
                </a:solidFill>
              </a:rPr>
              <a:t>dynaProxy.bind</a:t>
            </a:r>
            <a:r>
              <a:rPr lang="en-US" altLang="zh-CN" dirty="0" smtClean="0">
                <a:solidFill>
                  <a:schemeClr val="bg1"/>
                </a:solidFill>
              </a:rPr>
              <a:t>(new Student());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proxy.study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刚才我们所实现的静态代理和动态代理和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有什么关系呢？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当我们将日志信息通过代理插入在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类执行</a:t>
            </a:r>
            <a:r>
              <a:rPr lang="en-US" altLang="zh-CN" dirty="0" smtClean="0"/>
              <a:t>Study</a:t>
            </a:r>
            <a:r>
              <a:rPr lang="zh-CN" altLang="en-US" dirty="0" smtClean="0"/>
              <a:t>方法的前后，这个称为横切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用来执行插入日志的代理称为切面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AOP</a:t>
            </a:r>
            <a:r>
              <a:rPr lang="zh-CN" altLang="en-US" dirty="0" smtClean="0"/>
              <a:t>是面向切面的编程，即在不影响程序本身逻辑在基础上，以切面的方式将与业务无关的代码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如日志等信息切入至程序中，在不需要的时候也可以方便的移除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我们还需要了解以下</a:t>
            </a:r>
            <a:r>
              <a:rPr lang="en-US" altLang="zh-CN" dirty="0" smtClean="0"/>
              <a:t>AOP</a:t>
            </a:r>
            <a:r>
              <a:rPr lang="zh-CN" altLang="en-US" dirty="0" smtClean="0"/>
              <a:t>中的术语</a:t>
            </a:r>
            <a:endParaRPr lang="en-US" altLang="zh-CN" dirty="0" smtClean="0"/>
          </a:p>
          <a:p>
            <a:r>
              <a:rPr lang="zh-CN" altLang="en-US" dirty="0" smtClean="0"/>
              <a:t>切面</a:t>
            </a:r>
            <a:r>
              <a:rPr lang="en-US" altLang="zh-CN" dirty="0" smtClean="0"/>
              <a:t>(Aspect)</a:t>
            </a:r>
          </a:p>
          <a:p>
            <a:pPr lvl="1"/>
            <a:r>
              <a:rPr lang="zh-CN" altLang="en-US" dirty="0" smtClean="0"/>
              <a:t>散落在多个业务对象中可被重用的和业务无关的代码集合成的对象，比如我们使用代理类用日志记录方法执行前后的跟踪，整个代理对象就是实现了与业务无关的代码对象，这就是一个切面</a:t>
            </a:r>
            <a:endParaRPr lang="en-US" altLang="zh-CN" dirty="0" smtClean="0"/>
          </a:p>
          <a:p>
            <a:r>
              <a:rPr lang="zh-CN" altLang="en-US" dirty="0" smtClean="0"/>
              <a:t>通知</a:t>
            </a:r>
            <a:r>
              <a:rPr lang="en-US" altLang="zh-CN" dirty="0" smtClean="0"/>
              <a:t>(Advice)</a:t>
            </a:r>
          </a:p>
          <a:p>
            <a:pPr lvl="1"/>
            <a:r>
              <a:rPr lang="en-US" altLang="zh-CN" dirty="0" smtClean="0"/>
              <a:t>Aspect</a:t>
            </a:r>
            <a:r>
              <a:rPr lang="zh-CN" altLang="en-US" dirty="0" smtClean="0"/>
              <a:t>的具体实现称为</a:t>
            </a:r>
            <a:r>
              <a:rPr lang="en-US" altLang="zh-CN" dirty="0" smtClean="0"/>
              <a:t>Advice,</a:t>
            </a:r>
            <a:r>
              <a:rPr lang="zh-CN" altLang="en-US" dirty="0" smtClean="0"/>
              <a:t>比如使用动态代理得到的代理实例就是一个</a:t>
            </a:r>
            <a:r>
              <a:rPr lang="en-US" altLang="zh-CN" dirty="0" smtClean="0"/>
              <a:t>Advice</a:t>
            </a:r>
          </a:p>
          <a:p>
            <a:r>
              <a:rPr lang="zh-CN" altLang="en-US" dirty="0" smtClean="0"/>
              <a:t>连接点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JoinPoint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Aspect</a:t>
            </a:r>
            <a:r>
              <a:rPr lang="zh-CN" altLang="en-US" dirty="0" smtClean="0"/>
              <a:t>在切入程序中的时机称为</a:t>
            </a:r>
            <a:r>
              <a:rPr lang="en-US" altLang="zh-CN" dirty="0" err="1" smtClean="0"/>
              <a:t>JoinPoint</a:t>
            </a:r>
            <a:r>
              <a:rPr lang="zh-CN" altLang="en-US" dirty="0" smtClean="0"/>
              <a:t>，比如在方法执行前或执行后切入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PointCut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PointCut</a:t>
            </a:r>
            <a:r>
              <a:rPr lang="zh-CN" altLang="en-US" dirty="0" smtClean="0"/>
              <a:t>是一个定义，即指定哪写</a:t>
            </a:r>
            <a:r>
              <a:rPr lang="en-US" altLang="zh-CN" dirty="0" smtClean="0"/>
              <a:t>Aspect</a:t>
            </a:r>
            <a:r>
              <a:rPr lang="zh-CN" altLang="en-US" dirty="0" smtClean="0"/>
              <a:t>在哪个</a:t>
            </a:r>
            <a:r>
              <a:rPr lang="en-US" altLang="zh-CN" dirty="0" err="1" smtClean="0"/>
              <a:t>JoinPoint</a:t>
            </a:r>
            <a:r>
              <a:rPr lang="zh-CN" altLang="en-US" dirty="0" smtClean="0"/>
              <a:t>时被用在程序中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dirty="0" smtClean="0"/>
              <a:t>(Target)</a:t>
            </a:r>
          </a:p>
          <a:p>
            <a:pPr lvl="1"/>
            <a:r>
              <a:rPr lang="en-US" altLang="zh-CN" dirty="0" smtClean="0"/>
              <a:t>Advice</a:t>
            </a:r>
            <a:r>
              <a:rPr lang="zh-CN" altLang="en-US" dirty="0" smtClean="0"/>
              <a:t>被应用的对象即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，如在动态代理类代理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类，这个类就是</a:t>
            </a:r>
            <a:r>
              <a:rPr lang="en-US" altLang="zh-CN" dirty="0" smtClean="0"/>
              <a:t>Target</a:t>
            </a:r>
          </a:p>
          <a:p>
            <a:r>
              <a:rPr lang="zh-CN" altLang="en-US" dirty="0" smtClean="0"/>
              <a:t>织入</a:t>
            </a:r>
            <a:r>
              <a:rPr lang="en-US" altLang="zh-CN" dirty="0" smtClean="0"/>
              <a:t>(Weave)</a:t>
            </a:r>
          </a:p>
          <a:p>
            <a:pPr lvl="1"/>
            <a:r>
              <a:rPr lang="en-US" altLang="zh-CN" dirty="0" smtClean="0"/>
              <a:t>Advice</a:t>
            </a:r>
            <a:r>
              <a:rPr lang="zh-CN" altLang="en-US" dirty="0" smtClean="0"/>
              <a:t>应用在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上的过程称为</a:t>
            </a:r>
            <a:r>
              <a:rPr lang="en-US" altLang="zh-CN" dirty="0" smtClean="0"/>
              <a:t>Weave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Advice</a:t>
            </a:r>
            <a:r>
              <a:rPr lang="zh-CN" altLang="en-US" dirty="0" smtClean="0"/>
              <a:t>包含了 </a:t>
            </a:r>
            <a:r>
              <a:rPr lang="en-US" altLang="zh-CN" dirty="0" smtClean="0"/>
              <a:t>Aspect</a:t>
            </a:r>
            <a:r>
              <a:rPr lang="zh-CN" altLang="en-US" dirty="0" smtClean="0"/>
              <a:t>的真正逻辑，由于</a:t>
            </a:r>
            <a:r>
              <a:rPr lang="en-US" altLang="zh-CN" dirty="0" smtClean="0"/>
              <a:t>Weave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JoinPoint</a:t>
            </a:r>
            <a:r>
              <a:rPr lang="zh-CN" altLang="en-US" dirty="0" smtClean="0"/>
              <a:t>不同，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提供了几种不同的</a:t>
            </a:r>
            <a:r>
              <a:rPr lang="en-US" altLang="zh-CN" dirty="0" smtClean="0"/>
              <a:t>Advice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BeforeAdvice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AfterAdvice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AroundAdvice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通知的使用和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很相似，也需要实现接口，并进行配置</a:t>
            </a:r>
            <a:endParaRPr lang="en-US" altLang="zh-CN" dirty="0" smtClean="0"/>
          </a:p>
          <a:p>
            <a:r>
              <a:rPr lang="en-US" altLang="zh-CN" dirty="0" err="1" smtClean="0"/>
              <a:t>BeforeAdvice</a:t>
            </a:r>
            <a:r>
              <a:rPr lang="zh-CN" altLang="en-US" dirty="0" smtClean="0"/>
              <a:t>通知是在方法使用前切入的，具体业务实现在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方法中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3429000"/>
            <a:ext cx="7143800" cy="300039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3786190"/>
            <a:ext cx="6429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class </a:t>
            </a:r>
            <a:r>
              <a:rPr lang="en-US" altLang="zh-CN" dirty="0" err="1" smtClean="0">
                <a:solidFill>
                  <a:schemeClr val="bg1"/>
                </a:solidFill>
              </a:rPr>
              <a:t>BeforeAdvice</a:t>
            </a:r>
            <a:r>
              <a:rPr lang="en-US" altLang="zh-CN" dirty="0" smtClean="0">
                <a:solidFill>
                  <a:schemeClr val="bg1"/>
                </a:solidFill>
              </a:rPr>
              <a:t> implements </a:t>
            </a:r>
            <a:r>
              <a:rPr lang="en-US" altLang="zh-CN" dirty="0" err="1" smtClean="0">
                <a:solidFill>
                  <a:schemeClr val="bg1"/>
                </a:solidFill>
              </a:rPr>
              <a:t>MethodBeforeAdvice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public void before(Method </a:t>
            </a:r>
            <a:r>
              <a:rPr lang="en-US" altLang="zh-CN" dirty="0" err="1" smtClean="0">
                <a:solidFill>
                  <a:schemeClr val="bg1"/>
                </a:solidFill>
              </a:rPr>
              <a:t>method,Object</a:t>
            </a:r>
            <a:r>
              <a:rPr lang="en-US" altLang="zh-CN" dirty="0" smtClean="0">
                <a:solidFill>
                  <a:schemeClr val="bg1"/>
                </a:solidFill>
              </a:rPr>
              <a:t>[] </a:t>
            </a:r>
            <a:r>
              <a:rPr lang="en-US" altLang="zh-CN" dirty="0" err="1" smtClean="0">
                <a:solidFill>
                  <a:schemeClr val="bg1"/>
                </a:solidFill>
              </a:rPr>
              <a:t>args,Object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traget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//</a:t>
            </a:r>
            <a:r>
              <a:rPr lang="zh-CN" altLang="en-US" dirty="0" smtClean="0">
                <a:solidFill>
                  <a:schemeClr val="bg1"/>
                </a:solidFill>
              </a:rPr>
              <a:t>方法执行前的操作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Rod Johnson</a:t>
            </a:r>
            <a:r>
              <a:rPr lang="zh-CN" altLang="en-US" dirty="0" smtClean="0"/>
              <a:t>创建的轻量型容器，目的在于简化企业级开发</a:t>
            </a:r>
            <a:endParaRPr lang="zh-CN" altLang="en-US" dirty="0"/>
          </a:p>
        </p:txBody>
      </p:sp>
      <p:pic>
        <p:nvPicPr>
          <p:cNvPr id="4" name="Picture 12" descr="johns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28934"/>
            <a:ext cx="1519238" cy="2147887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2928926" y="2786058"/>
            <a:ext cx="5572164" cy="350046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6116" y="3214686"/>
            <a:ext cx="49292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Spring Framework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创始人，著名作者。 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Rod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在悉尼大学不仅获得了计算机学 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  <a:hlinkClick r:id="rId3" tooltip="查看图片"/>
              </a:rPr>
              <a:t>  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Rod Johnson</a:t>
            </a:r>
          </a:p>
          <a:p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位，同时还获得了音乐学位。更令人吃惊的是在回到软件开发领域之前，他还获得了音乐学的博士学位。 有着相当丰富的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</a:rPr>
              <a:t>C/C++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技术背景的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Rod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早在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</a:rPr>
              <a:t>1996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年就开始了对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</a:rPr>
              <a:t>java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服务器端技术的研究。他是一个在保险、电子商务和金融行业有着丰富经验的技术顾问，同时也是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</a:rPr>
              <a:t>JSR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-154（Servlet 2.4）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和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JDO 2.0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的规范专家、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JCP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的积极成员，是</a:t>
            </a:r>
            <a:r>
              <a:rPr lang="en-US" sz="1600" dirty="0" smtClean="0">
                <a:solidFill>
                  <a:schemeClr val="bg1"/>
                </a:solidFill>
                <a:ea typeface="宋体" pitchFamily="2" charset="-122"/>
              </a:rPr>
              <a:t>Java development community</a:t>
            </a: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</a:rPr>
              <a:t>中的杰出人物。</a:t>
            </a:r>
            <a:endParaRPr lang="zh-CN" altLang="en-US" sz="16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AfterAdvice</a:t>
            </a:r>
            <a:r>
              <a:rPr lang="zh-CN" altLang="en-US" dirty="0" smtClean="0"/>
              <a:t>通知是在方法执行后切入执行的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2714620"/>
            <a:ext cx="7143800" cy="300039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2928934"/>
            <a:ext cx="64294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public class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AfterAdvice</a:t>
            </a:r>
            <a:r>
              <a:rPr lang="en-US" altLang="zh-CN" sz="1600" dirty="0" smtClean="0">
                <a:solidFill>
                  <a:schemeClr val="bg1"/>
                </a:solidFill>
              </a:rPr>
              <a:t> implements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AfterReturningAdvice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public void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afterReturning</a:t>
            </a:r>
            <a:r>
              <a:rPr lang="en-US" altLang="zh-CN" sz="1600" dirty="0" smtClean="0">
                <a:solidFill>
                  <a:schemeClr val="bg1"/>
                </a:solidFill>
              </a:rPr>
              <a:t>(Object value, Method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method</a:t>
            </a:r>
            <a:r>
              <a:rPr lang="en-US" altLang="zh-CN" sz="1600" dirty="0" smtClean="0">
                <a:solidFill>
                  <a:schemeClr val="bg1"/>
                </a:solidFill>
              </a:rPr>
              <a:t>, Object[]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args</a:t>
            </a:r>
            <a:r>
              <a:rPr lang="en-US" altLang="zh-CN" sz="1600" dirty="0" smtClean="0">
                <a:solidFill>
                  <a:schemeClr val="bg1"/>
                </a:solidFill>
              </a:rPr>
              <a:t>, Object target) throws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Throwable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}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AroundAdvice</a:t>
            </a:r>
            <a:r>
              <a:rPr lang="zh-CN" altLang="en-US" dirty="0" smtClean="0"/>
              <a:t>可以灵活地在方法执行前后的任意位置进行切入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2714620"/>
            <a:ext cx="7143800" cy="300039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3000372"/>
            <a:ext cx="61436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public class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AroundAdvice</a:t>
            </a:r>
            <a:r>
              <a:rPr lang="en-US" altLang="zh-CN" sz="1600" dirty="0" smtClean="0">
                <a:solidFill>
                  <a:schemeClr val="bg1"/>
                </a:solidFill>
              </a:rPr>
              <a:t> implements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MethodInterceptor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public Object invoke(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MethodInvocation</a:t>
            </a:r>
            <a:r>
              <a:rPr lang="en-US" altLang="zh-CN" sz="1600" dirty="0" smtClean="0">
                <a:solidFill>
                  <a:schemeClr val="bg1"/>
                </a:solidFill>
              </a:rPr>
              <a:t> invocation) throws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Throwable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Advice</a:t>
            </a:r>
            <a:r>
              <a:rPr lang="zh-CN" altLang="en-US" dirty="0" smtClean="0"/>
              <a:t>的在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中的配置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57224" y="2143116"/>
            <a:ext cx="7572428" cy="435771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8728" y="2214554"/>
            <a:ext cx="68580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&lt;bean id=“student” class=“”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com.niit.Student</a:t>
            </a:r>
            <a:r>
              <a:rPr lang="en-US" altLang="zh-CN" sz="1600" dirty="0" smtClean="0">
                <a:solidFill>
                  <a:schemeClr val="bg1"/>
                </a:solidFill>
              </a:rPr>
              <a:t>/&gt;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&lt;bean id=“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beforeAdvice</a:t>
            </a:r>
            <a:r>
              <a:rPr lang="en-US" altLang="zh-CN" sz="1600" dirty="0" smtClean="0">
                <a:solidFill>
                  <a:schemeClr val="bg1"/>
                </a:solidFill>
              </a:rPr>
              <a:t>” class=“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com.niit.BeforeAdvice</a:t>
            </a:r>
            <a:r>
              <a:rPr lang="en-US" altLang="zh-CN" sz="1600" dirty="0" smtClean="0">
                <a:solidFill>
                  <a:schemeClr val="bg1"/>
                </a:solidFill>
              </a:rPr>
              <a:t>”/&gt;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&lt;bean id=“proxy” class=“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org.spring.framework.aop.framework.ProxyFactroyBean</a:t>
            </a:r>
            <a:r>
              <a:rPr lang="en-US" altLang="zh-CN" sz="1600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&lt;property name=“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proxyInterfaces</a:t>
            </a:r>
            <a:r>
              <a:rPr lang="en-US" altLang="zh-CN" sz="1600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&lt;!—</a:t>
            </a:r>
            <a:r>
              <a:rPr lang="zh-CN" altLang="en-US" sz="1600" dirty="0" smtClean="0">
                <a:solidFill>
                  <a:schemeClr val="bg1"/>
                </a:solidFill>
              </a:rPr>
              <a:t>配置接口</a:t>
            </a:r>
            <a:r>
              <a:rPr lang="en-US" altLang="zh-CN" sz="1600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	&lt;value&gt;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com.niit.Human</a:t>
            </a:r>
            <a:r>
              <a:rPr lang="en-US" altLang="zh-CN" sz="1600" dirty="0" smtClean="0">
                <a:solidFill>
                  <a:schemeClr val="bg1"/>
                </a:solidFill>
              </a:rPr>
              <a:t>&lt;/value&gt;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&lt;/property&gt;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&lt;property name=“target”&gt;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&lt;ref  bean=“student”/&gt;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&lt;/property&gt;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&lt;property name=“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interceptorNames</a:t>
            </a:r>
            <a:r>
              <a:rPr lang="en-US" altLang="zh-CN" sz="1600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	&lt;list&gt;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&lt;value&gt;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beforeAdvice</a:t>
            </a:r>
            <a:r>
              <a:rPr lang="en-US" altLang="zh-CN" sz="1600" dirty="0" smtClean="0">
                <a:solidFill>
                  <a:schemeClr val="bg1"/>
                </a:solidFill>
              </a:rPr>
              <a:t>&lt;/value&gt;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&lt;/list&gt;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&lt;/property&gt;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&lt;/bean&gt;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自动代理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57224" y="2071678"/>
            <a:ext cx="7572428" cy="450059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2214554"/>
            <a:ext cx="65722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&lt;bean id="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autoProxy</a:t>
            </a:r>
            <a:r>
              <a:rPr lang="en-US" altLang="zh-CN" sz="1600" dirty="0" smtClean="0">
                <a:solidFill>
                  <a:schemeClr val="bg1"/>
                </a:solidFill>
              </a:rPr>
              <a:t>" class="org.springframework.aop.framework.autoproxy.BeanNameAutoProxyCreator"&gt;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&lt;!-- </a:t>
            </a:r>
            <a:r>
              <a:rPr lang="zh-CN" altLang="en-US" sz="1600" dirty="0" smtClean="0">
                <a:solidFill>
                  <a:schemeClr val="bg1"/>
                </a:solidFill>
              </a:rPr>
              <a:t>配置要代理的对象 </a:t>
            </a:r>
            <a:r>
              <a:rPr lang="en-US" altLang="zh-CN" sz="1600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&lt;property name="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beanNames</a:t>
            </a:r>
            <a:r>
              <a:rPr lang="en-US" altLang="zh-CN" sz="1600" dirty="0" smtClean="0">
                <a:solidFill>
                  <a:schemeClr val="bg1"/>
                </a:solidFill>
              </a:rPr>
              <a:t>"&gt;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	&lt;list&gt;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		&lt;value&gt;user&lt;/value&gt;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	&lt;/list&gt;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&lt;/property&gt;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&lt;!-- </a:t>
            </a:r>
            <a:r>
              <a:rPr lang="zh-CN" altLang="en-US" sz="1600" dirty="0" smtClean="0">
                <a:solidFill>
                  <a:schemeClr val="bg1"/>
                </a:solidFill>
              </a:rPr>
              <a:t>配置通知 </a:t>
            </a:r>
            <a:r>
              <a:rPr lang="en-US" altLang="zh-CN" sz="1600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&lt;property name="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interceptorNames</a:t>
            </a:r>
            <a:r>
              <a:rPr lang="en-US" altLang="zh-CN" sz="1600" dirty="0" smtClean="0">
                <a:solidFill>
                  <a:schemeClr val="bg1"/>
                </a:solidFill>
              </a:rPr>
              <a:t>"&gt;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	&lt;list&gt;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		&lt;value&gt;before&lt;/value&gt;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	&lt;/list&gt;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&lt;/property&gt;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&lt;/bean&gt;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Advice</a:t>
            </a:r>
            <a:r>
              <a:rPr lang="zh-CN" altLang="en-US" dirty="0" smtClean="0"/>
              <a:t>通知是在方法使用后切入的，具体业务实现在</a:t>
            </a:r>
            <a:r>
              <a:rPr lang="en-US" altLang="zh-CN" dirty="0" err="1" smtClean="0"/>
              <a:t>afterRuturning</a:t>
            </a:r>
            <a:r>
              <a:rPr lang="zh-CN" altLang="en-US" dirty="0" smtClean="0"/>
              <a:t>方法中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00100" y="3000372"/>
            <a:ext cx="7143800" cy="300039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3429000"/>
            <a:ext cx="6357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public class </a:t>
            </a:r>
            <a:r>
              <a:rPr lang="en-US" altLang="zh-CN" dirty="0" err="1" smtClean="0">
                <a:solidFill>
                  <a:schemeClr val="bg1"/>
                </a:solidFill>
              </a:rPr>
              <a:t>AfterAdvice</a:t>
            </a:r>
            <a:r>
              <a:rPr lang="en-US" altLang="zh-CN" dirty="0" smtClean="0">
                <a:solidFill>
                  <a:schemeClr val="bg1"/>
                </a:solidFill>
              </a:rPr>
              <a:t> implements  </a:t>
            </a:r>
            <a:r>
              <a:rPr lang="en-US" altLang="zh-CN" dirty="0" err="1" smtClean="0">
                <a:solidFill>
                  <a:schemeClr val="bg1"/>
                </a:solidFill>
              </a:rPr>
              <a:t>MethodReturningfAdvice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public void </a:t>
            </a:r>
            <a:r>
              <a:rPr lang="en-US" altLang="zh-CN" dirty="0" err="1" smtClean="0">
                <a:solidFill>
                  <a:schemeClr val="bg1"/>
                </a:solidFill>
              </a:rPr>
              <a:t>afterReturning</a:t>
            </a:r>
            <a:r>
              <a:rPr lang="en-US" altLang="zh-CN" dirty="0" smtClean="0">
                <a:solidFill>
                  <a:schemeClr val="bg1"/>
                </a:solidFill>
              </a:rPr>
              <a:t>(Object </a:t>
            </a:r>
            <a:r>
              <a:rPr lang="en-US" altLang="zh-CN" dirty="0" err="1" smtClean="0">
                <a:solidFill>
                  <a:schemeClr val="bg1"/>
                </a:solidFill>
              </a:rPr>
              <a:t>returnValue,Mehtod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method,Obect</a:t>
            </a:r>
            <a:r>
              <a:rPr lang="en-US" altLang="zh-CN" dirty="0" smtClean="0">
                <a:solidFill>
                  <a:schemeClr val="bg1"/>
                </a:solidFill>
              </a:rPr>
              <a:t>[] </a:t>
            </a:r>
            <a:r>
              <a:rPr lang="en-US" altLang="zh-CN" dirty="0" err="1" smtClean="0">
                <a:solidFill>
                  <a:schemeClr val="bg1"/>
                </a:solidFill>
              </a:rPr>
              <a:t>args,Object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//</a:t>
            </a:r>
            <a:r>
              <a:rPr lang="zh-CN" altLang="en-US" dirty="0" smtClean="0">
                <a:solidFill>
                  <a:schemeClr val="bg1"/>
                </a:solidFill>
              </a:rPr>
              <a:t>方法执行后的代码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的特性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轻量级（</a:t>
            </a:r>
            <a:r>
              <a:rPr lang="en-US" altLang="zh-CN" sz="2400" dirty="0" smtClean="0"/>
              <a:t>Lightweight</a:t>
            </a:r>
            <a:r>
              <a:rPr lang="zh-CN" altLang="en-US" sz="2400" dirty="0" smtClean="0"/>
              <a:t>）相较于</a:t>
            </a:r>
            <a:r>
              <a:rPr lang="en-US" altLang="zh-CN" sz="2400" dirty="0" smtClean="0"/>
              <a:t>EJB</a:t>
            </a:r>
            <a:r>
              <a:rPr lang="zh-CN" altLang="en-US" sz="2400" dirty="0" smtClean="0"/>
              <a:t>而言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是轻量级的容器，不依赖任何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容器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容器（</a:t>
            </a:r>
            <a:r>
              <a:rPr lang="en-US" altLang="zh-CN" sz="2400" dirty="0" smtClean="0"/>
              <a:t>Container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本身不具备任何功能，仅仅是对</a:t>
            </a:r>
            <a:r>
              <a:rPr lang="en-US" altLang="zh-CN" sz="2400" dirty="0" smtClean="0"/>
              <a:t>JavaBean</a:t>
            </a:r>
            <a:r>
              <a:rPr lang="zh-CN" altLang="en-US" sz="2400" dirty="0" smtClean="0"/>
              <a:t>进行生命周期和读写的管理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IOC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 Inversion of Control 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实现的核心是</a:t>
            </a:r>
            <a:r>
              <a:rPr lang="en-US" altLang="zh-CN" sz="2400" dirty="0" smtClean="0"/>
              <a:t>IOC</a:t>
            </a:r>
            <a:r>
              <a:rPr lang="zh-CN" altLang="en-US" sz="2400" dirty="0" smtClean="0"/>
              <a:t>，即控制反转，完全由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容器负责维护资源间的依赖关系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AOP</a:t>
            </a:r>
            <a:r>
              <a:rPr lang="zh-CN" altLang="en-US" sz="2400" dirty="0" smtClean="0"/>
              <a:t>（</a:t>
            </a:r>
            <a:r>
              <a:rPr lang="en-US" altLang="zh-CN" sz="2400" dirty="0" smtClean="0">
                <a:latin typeface="宋体" pitchFamily="2" charset="-122"/>
              </a:rPr>
              <a:t> Aspect-oriented programming 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AOP</a:t>
            </a:r>
            <a:r>
              <a:rPr lang="zh-CN" altLang="en-US" sz="2400" dirty="0" smtClean="0"/>
              <a:t>框架是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框架中的一个子框架，以切面编程模式在不更改源代码的情况下增加新的功能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zh-CN" altLang="en-US" dirty="0" smtClean="0"/>
              <a:t>的核心概念是 </a:t>
            </a:r>
            <a:r>
              <a:rPr lang="en-US" altLang="zh-CN" dirty="0" smtClean="0"/>
              <a:t>IoC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IoC </a:t>
            </a:r>
            <a:r>
              <a:rPr lang="zh-CN" altLang="en-US" dirty="0" smtClean="0"/>
              <a:t>的抽象概念是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依赖关系的转移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，像是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高层模组不应该依赖低层模组，而是模组都必须依赖于抽象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IoC </a:t>
            </a:r>
            <a:r>
              <a:rPr lang="zh-CN" altLang="en-US" dirty="0" smtClean="0"/>
              <a:t>的一种表现，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实现必须依赖抽象，而不是抽象依赖实现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也是 </a:t>
            </a:r>
            <a:r>
              <a:rPr lang="en-US" altLang="zh-CN" dirty="0" smtClean="0"/>
              <a:t>IoC </a:t>
            </a:r>
            <a:r>
              <a:rPr lang="zh-CN" altLang="en-US" dirty="0" smtClean="0"/>
              <a:t>的一种表现，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应用程序不应依赖于容器，而是容器服务于应用程序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也是 </a:t>
            </a:r>
            <a:r>
              <a:rPr lang="en-US" altLang="zh-CN" dirty="0" smtClean="0"/>
              <a:t>IoC </a:t>
            </a:r>
            <a:r>
              <a:rPr lang="zh-CN" altLang="en-US" dirty="0" smtClean="0"/>
              <a:t>的一种表现。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IoC </a:t>
            </a:r>
            <a:r>
              <a:rPr lang="zh-CN" altLang="en-US" dirty="0" smtClean="0"/>
              <a:t>全名 </a:t>
            </a:r>
            <a:r>
              <a:rPr lang="en-US" altLang="zh-CN" dirty="0" smtClean="0"/>
              <a:t>Inversion of Control</a:t>
            </a:r>
            <a:r>
              <a:rPr lang="zh-CN" altLang="en-US" dirty="0" smtClean="0"/>
              <a:t>，如果中文硬要翻译过来的话，就是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控制反转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。初看 </a:t>
            </a:r>
            <a:r>
              <a:rPr lang="en-US" altLang="zh-CN" dirty="0" smtClean="0"/>
              <a:t>IoC</a:t>
            </a:r>
            <a:r>
              <a:rPr lang="zh-CN" altLang="en-US" dirty="0" smtClean="0"/>
              <a:t>，从字面上不容易了解其意义，要了解 </a:t>
            </a:r>
            <a:r>
              <a:rPr lang="en-US" altLang="zh-CN" dirty="0" smtClean="0"/>
              <a:t>IoC</a:t>
            </a:r>
            <a:r>
              <a:rPr lang="zh-CN" altLang="en-US" dirty="0" smtClean="0"/>
              <a:t>，要先从 </a:t>
            </a:r>
            <a:r>
              <a:rPr lang="en-US" altLang="zh-CN" dirty="0" smtClean="0"/>
              <a:t>Dependency Inversion </a:t>
            </a:r>
            <a:r>
              <a:rPr lang="zh-CN" altLang="en-US" dirty="0" smtClean="0"/>
              <a:t>开始了解，也就是依赖关系的反转。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1857364"/>
            <a:ext cx="6858048" cy="271464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4480" y="2071678"/>
            <a:ext cx="6072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public  class  User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private String  name;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public void setName(String name){……}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public  String getName(){……}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28728" y="5143512"/>
            <a:ext cx="6500858" cy="92869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IOC</a:t>
            </a:r>
            <a:r>
              <a:rPr lang="zh-CN" altLang="en-US" dirty="0" smtClean="0">
                <a:solidFill>
                  <a:schemeClr val="bg1"/>
                </a:solidFill>
              </a:rPr>
              <a:t>的学习我们就从这个非常普通的类开始看起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824426"/>
          </a:xfrm>
        </p:spPr>
        <p:txBody>
          <a:bodyPr/>
          <a:lstStyle/>
          <a:p>
            <a:r>
              <a:rPr lang="zh-CN" altLang="en-US" dirty="0" smtClean="0"/>
              <a:t>在这个类中定义的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属性和</a:t>
            </a:r>
            <a:r>
              <a:rPr lang="en-US" altLang="zh-CN" dirty="0" smtClean="0"/>
              <a:t>get set</a:t>
            </a:r>
            <a:r>
              <a:rPr lang="zh-CN" altLang="en-US" dirty="0" smtClean="0"/>
              <a:t>方法在我们看来已经是一种固定的编程模式思路了，属性和类是一个必然的联系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3214686"/>
            <a:ext cx="6643734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我们现在提出的</a:t>
            </a: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开发理念应该是什么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57356" y="4857760"/>
            <a:ext cx="5500726" cy="57150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Write once only once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从中可以看出其实这个类的属性和类之间还是存在很强的耦合性，如果需要更改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属性必须使用以下方式修改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直接在类内部修改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在外部通过</a:t>
            </a:r>
            <a:r>
              <a:rPr lang="en-US" altLang="zh-CN" dirty="0" smtClean="0"/>
              <a:t>setName</a:t>
            </a:r>
            <a:r>
              <a:rPr lang="zh-CN" altLang="en-US" dirty="0" smtClean="0"/>
              <a:t>方法更改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357290" y="4500570"/>
            <a:ext cx="6643734" cy="85725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不管采取哪种方式都将导致代码被更改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提出的</a:t>
            </a:r>
            <a:r>
              <a:rPr lang="en-US" altLang="zh-CN" dirty="0" smtClean="0"/>
              <a:t>IOC</a:t>
            </a:r>
            <a:r>
              <a:rPr lang="zh-CN" altLang="en-US" dirty="0" smtClean="0"/>
              <a:t>概念即对象的控制权进行转移，原本我们需要通过类自身对内容进行修改，通过</a:t>
            </a:r>
            <a:r>
              <a:rPr lang="en-US" altLang="zh-CN" dirty="0" smtClean="0"/>
              <a:t>IOC</a:t>
            </a:r>
            <a:r>
              <a:rPr lang="zh-CN" altLang="en-US" dirty="0" smtClean="0"/>
              <a:t>的反转可以交由外部对其自身内容进行更改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IOC</a:t>
            </a:r>
            <a:r>
              <a:rPr lang="zh-CN" altLang="en-US" dirty="0" smtClean="0"/>
              <a:t>通过字面翻译即控制反转，在程序中又称为依赖注入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通过三种实现依赖注入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接口注入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构造器注入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0"/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414</TotalTime>
  <Words>1810</Words>
  <PresentationFormat>全屏显示(4:3)</PresentationFormat>
  <Paragraphs>313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主题1</vt:lpstr>
      <vt:lpstr>Spring</vt:lpstr>
      <vt:lpstr>本章目标 </vt:lpstr>
      <vt:lpstr>什么是Spring</vt:lpstr>
      <vt:lpstr>什么是Spring</vt:lpstr>
      <vt:lpstr>IOC</vt:lpstr>
      <vt:lpstr>IOC</vt:lpstr>
      <vt:lpstr>IOC</vt:lpstr>
      <vt:lpstr>IOC</vt:lpstr>
      <vt:lpstr>IOC</vt:lpstr>
      <vt:lpstr>IOC</vt:lpstr>
      <vt:lpstr>IOC</vt:lpstr>
      <vt:lpstr>IOC</vt:lpstr>
      <vt:lpstr>IOC</vt:lpstr>
      <vt:lpstr>IOC</vt:lpstr>
      <vt:lpstr>IOC</vt:lpstr>
      <vt:lpstr>IOC</vt:lpstr>
      <vt:lpstr>IOC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微软用户</cp:lastModifiedBy>
  <cp:revision>61</cp:revision>
  <dcterms:modified xsi:type="dcterms:W3CDTF">2014-12-09T11:56:23Z</dcterms:modified>
</cp:coreProperties>
</file>