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981" autoAdjust="0"/>
    <p:restoredTop sz="81607" autoAdjust="0"/>
  </p:normalViewPr>
  <p:slideViewPr>
    <p:cSldViewPr snapToGrid="0">
      <p:cViewPr varScale="1">
        <p:scale>
          <a:sx n="73" d="100"/>
          <a:sy n="73" d="100"/>
        </p:scale>
        <p:origin x="-8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7D22B-16D2-4B39-97D4-A0B4F12D6FD9}" type="datetimeFigureOut">
              <a:rPr lang="zh-CN" altLang="en-US" smtClean="0"/>
              <a:pPr/>
              <a:t>2014-3-3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FE0BC-5F21-41D4-889A-29D31114F9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1D24F-A914-45B2-8CCE-D586499647FF}" type="datetimeFigureOut">
              <a:rPr lang="zh-CN" altLang="en-US" smtClean="0"/>
              <a:pPr/>
              <a:t>2014-3-3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BF2DC-C530-41C8-B195-1363084F51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BF2DC-C530-41C8-B195-1363084F510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3296872"/>
            <a:ext cx="3741490" cy="3561129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40448" y="0"/>
            <a:ext cx="4303553" cy="3095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 wrap="square"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B9A2-C6CB-492E-83E5-563259DF8187}" type="datetime1">
              <a:rPr lang="en-US" altLang="zh-CN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DFFA-0389-42A3-8620-90ED0F9CB1C5}" type="datetime1">
              <a:rPr lang="en-US" altLang="zh-CN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63" y="800552"/>
            <a:ext cx="8229600" cy="723448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23" y="1776249"/>
            <a:ext cx="8247477" cy="4213392"/>
          </a:xfrm>
        </p:spPr>
        <p:txBody>
          <a:bodyPr/>
          <a:lstStyle>
            <a:lvl1pPr algn="l">
              <a:buFont typeface="Wingdings" pitchFamily="2" charset="2"/>
              <a:buChar char="u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Wingdings" pitchFamily="2" charset="2"/>
              <a:buChar char="Ø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787B-67AA-44BE-9397-7D4EA8FCD1D1}" type="datetime1">
              <a:rPr lang="en-US" altLang="zh-CN" smtClean="0"/>
              <a:pPr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2C70-4FB9-4311-B92B-9C695C96044E}" type="datetime1">
              <a:rPr lang="en-US" altLang="zh-CN" smtClean="0"/>
              <a:pPr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FC8F-F482-43C0-AAD6-680E68696953}" type="datetime1">
              <a:rPr lang="en-US" altLang="zh-CN" smtClean="0"/>
              <a:pPr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3935-0540-40AC-8413-4D8372E52AA9}" type="datetime1">
              <a:rPr lang="en-US" altLang="zh-CN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-23838" y="0"/>
            <a:ext cx="9167838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4754" y="0"/>
              <a:ext cx="2223084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191" y="5313144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363" y="1031780"/>
            <a:ext cx="8229600" cy="1281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23" y="2325523"/>
            <a:ext cx="8247477" cy="366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5041783"/>
            <a:ext cx="2874507" cy="1816217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3363" y="256554"/>
            <a:ext cx="878194" cy="32228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99728" y="6197702"/>
            <a:ext cx="5312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0510-81018661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81018662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81018663    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全国免费热线：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400-8811-091 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地址：江苏省无锡市新区震泽路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号国家软件园巨蟹座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©2013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无锡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软件人才实训基地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kern="1200">
          <a:solidFill>
            <a:schemeClr val="accent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769441"/>
          </a:xfrm>
        </p:spPr>
        <p:txBody>
          <a:bodyPr/>
          <a:lstStyle/>
          <a:p>
            <a:pPr algn="ctr"/>
            <a:r>
              <a:rPr lang="en-US" altLang="zh-CN" dirty="0" smtClean="0"/>
              <a:t>Struts2</a:t>
            </a:r>
            <a:r>
              <a:rPr lang="zh-CN" altLang="en-US" dirty="0" smtClean="0"/>
              <a:t>第一章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初识</a:t>
            </a:r>
            <a:r>
              <a:rPr lang="en-US" altLang="zh-CN" dirty="0" smtClean="0"/>
              <a:t>Struts2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49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注意要点：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Struts2</a:t>
            </a:r>
            <a:r>
              <a:rPr lang="zh-CN" altLang="en-US" dirty="0" smtClean="0"/>
              <a:t>以过滤器作为请求的拦截手段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核心控制器为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StrutsPrepareAndExecuteFilter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Struts.xml</a:t>
            </a:r>
            <a:r>
              <a:rPr lang="zh-CN" altLang="en-US" dirty="0" smtClean="0"/>
              <a:t>需要配置在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classpath</a:t>
            </a:r>
            <a:r>
              <a:rPr lang="zh-CN" altLang="en-US" dirty="0" smtClean="0"/>
              <a:t>路径下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Struts.xml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必须配置</a:t>
            </a:r>
            <a:r>
              <a:rPr lang="en-US" altLang="zh-CN" b="1" dirty="0" smtClean="0">
                <a:solidFill>
                  <a:srgbClr val="FF0000"/>
                </a:solidFill>
              </a:rPr>
              <a:t>extends</a:t>
            </a:r>
            <a:r>
              <a:rPr lang="zh-CN" altLang="en-US" dirty="0" smtClean="0"/>
              <a:t>属性，且值为</a:t>
            </a:r>
            <a:r>
              <a:rPr lang="en-US" altLang="zh-CN" b="1" dirty="0" smtClean="0">
                <a:solidFill>
                  <a:srgbClr val="FF0000"/>
                </a:solidFill>
              </a:rPr>
              <a:t>struts-default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357" y="367990"/>
            <a:ext cx="5549601" cy="577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分布式管理</a:t>
            </a:r>
            <a:r>
              <a:rPr lang="en-US" altLang="zh-CN" dirty="0" smtClean="0"/>
              <a:t>struts.xml</a:t>
            </a:r>
          </a:p>
          <a:p>
            <a:r>
              <a:rPr lang="en-US" altLang="zh-CN" dirty="0" smtClean="0"/>
              <a:t>URL</a:t>
            </a:r>
            <a:r>
              <a:rPr lang="zh-CN" altLang="en-US" dirty="0" smtClean="0"/>
              <a:t>的分布管理</a:t>
            </a:r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68582" y="2466110"/>
            <a:ext cx="6109855" cy="983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C000"/>
                </a:solidFill>
              </a:rPr>
              <a:t>Struts2</a:t>
            </a:r>
            <a:r>
              <a:rPr lang="zh-CN" altLang="en-US" b="1" dirty="0" smtClean="0">
                <a:solidFill>
                  <a:schemeClr val="bg1"/>
                </a:solidFill>
              </a:rPr>
              <a:t>允许在多个包中构建配置文件，在</a:t>
            </a:r>
            <a:r>
              <a:rPr lang="en-US" altLang="zh-CN" b="1" dirty="0" err="1" smtClean="0">
                <a:solidFill>
                  <a:srgbClr val="FFC000"/>
                </a:solidFill>
              </a:rPr>
              <a:t>classPath</a:t>
            </a:r>
            <a:r>
              <a:rPr lang="zh-CN" altLang="en-US" b="1" dirty="0" smtClean="0">
                <a:solidFill>
                  <a:schemeClr val="bg1"/>
                </a:solidFill>
              </a:rPr>
              <a:t>的</a:t>
            </a:r>
            <a:r>
              <a:rPr lang="en-US" altLang="zh-CN" b="1" dirty="0" smtClean="0">
                <a:solidFill>
                  <a:srgbClr val="FFC000"/>
                </a:solidFill>
              </a:rPr>
              <a:t>struts.xml</a:t>
            </a:r>
            <a:r>
              <a:rPr lang="zh-CN" altLang="en-US" b="1" dirty="0" smtClean="0">
                <a:solidFill>
                  <a:schemeClr val="bg1"/>
                </a:solidFill>
              </a:rPr>
              <a:t>统一管理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0709" y="3537239"/>
            <a:ext cx="71628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 6"/>
          <p:cNvSpPr/>
          <p:nvPr/>
        </p:nvSpPr>
        <p:spPr>
          <a:xfrm>
            <a:off x="1482435" y="2812472"/>
            <a:ext cx="6151418" cy="1634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如果</a:t>
            </a:r>
            <a:r>
              <a:rPr lang="en-US" altLang="zh-CN" b="1" dirty="0" smtClean="0">
                <a:solidFill>
                  <a:srgbClr val="FFC000"/>
                </a:solidFill>
              </a:rPr>
              <a:t>struts.xml</a:t>
            </a:r>
            <a:r>
              <a:rPr lang="zh-CN" altLang="en-US" b="1" dirty="0" smtClean="0"/>
              <a:t>属于物理上的区分，</a:t>
            </a:r>
            <a:r>
              <a:rPr lang="en-US" altLang="zh-CN" b="1" dirty="0" smtClean="0">
                <a:solidFill>
                  <a:srgbClr val="FFC000"/>
                </a:solidFill>
              </a:rPr>
              <a:t>namespace</a:t>
            </a:r>
            <a:r>
              <a:rPr lang="zh-CN" altLang="en-US" b="1" dirty="0" smtClean="0"/>
              <a:t>则属于逻辑上的区分，通过设定</a:t>
            </a:r>
            <a:r>
              <a:rPr lang="en-US" altLang="zh-CN" b="1" dirty="0" smtClean="0">
                <a:solidFill>
                  <a:srgbClr val="FFC000"/>
                </a:solidFill>
              </a:rPr>
              <a:t>namespace</a:t>
            </a:r>
            <a:r>
              <a:rPr lang="zh-CN" altLang="en-US" b="1" dirty="0" smtClean="0"/>
              <a:t>允许在</a:t>
            </a:r>
            <a:r>
              <a:rPr lang="en-US" altLang="zh-CN" b="1" dirty="0" smtClean="0">
                <a:solidFill>
                  <a:srgbClr val="FFC000"/>
                </a:solidFill>
              </a:rPr>
              <a:t>URL</a:t>
            </a:r>
            <a:r>
              <a:rPr lang="zh-CN" altLang="en-US" b="1" dirty="0" smtClean="0"/>
              <a:t>中体现分布在不同</a:t>
            </a:r>
            <a:r>
              <a:rPr lang="en-US" altLang="zh-CN" b="1" dirty="0" smtClean="0">
                <a:solidFill>
                  <a:srgbClr val="FFC000"/>
                </a:solidFill>
              </a:rPr>
              <a:t>package</a:t>
            </a:r>
            <a:r>
              <a:rPr lang="zh-CN" altLang="en-US" b="1" dirty="0" smtClean="0"/>
              <a:t>中的</a:t>
            </a:r>
            <a:r>
              <a:rPr lang="en-US" altLang="zh-CN" b="1" dirty="0" smtClean="0">
                <a:solidFill>
                  <a:srgbClr val="FFC000"/>
                </a:solidFill>
              </a:rPr>
              <a:t>action</a:t>
            </a:r>
            <a:r>
              <a:rPr lang="zh-CN" altLang="en-US" b="1" dirty="0" smtClean="0"/>
              <a:t>对象</a:t>
            </a:r>
            <a:endParaRPr lang="zh-CN" altLang="en-US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787" y="4500996"/>
            <a:ext cx="78295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6206836" y="4696691"/>
            <a:ext cx="2230582" cy="263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Action</a:t>
            </a:r>
            <a:r>
              <a:rPr lang="zh-CN" altLang="en-US" dirty="0" smtClean="0"/>
              <a:t>如何获取提交表单数据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JSP</a:t>
            </a:r>
            <a:r>
              <a:rPr lang="zh-CN" altLang="en-US" dirty="0" smtClean="0"/>
              <a:t>页面的表单元素指定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Action</a:t>
            </a:r>
            <a:r>
              <a:rPr lang="zh-CN" altLang="en-US" dirty="0" smtClean="0"/>
              <a:t>类中声明同名属性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提供属性的</a:t>
            </a:r>
            <a:r>
              <a:rPr lang="en-US" altLang="zh-CN" dirty="0" smtClean="0"/>
              <a:t>getter ,  setter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8972" y="3525984"/>
            <a:ext cx="6324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1531" y="3370551"/>
            <a:ext cx="46101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理解框架在项目开发中的作用</a:t>
            </a:r>
            <a:endParaRPr lang="en-US" altLang="zh-CN" dirty="0" smtClean="0"/>
          </a:p>
          <a:p>
            <a:r>
              <a:rPr lang="zh-CN" altLang="en-US" dirty="0" smtClean="0"/>
              <a:t>熟练掌握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框架的构建方式</a:t>
            </a:r>
            <a:endParaRPr lang="en-US" altLang="zh-CN" dirty="0" smtClean="0"/>
          </a:p>
          <a:p>
            <a:r>
              <a:rPr lang="zh-CN" altLang="en-US" dirty="0" smtClean="0"/>
              <a:t>熟练掌握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中类型转换器的使用</a:t>
            </a:r>
            <a:endParaRPr lang="en-US" altLang="zh-CN" dirty="0" smtClean="0"/>
          </a:p>
          <a:p>
            <a:r>
              <a:rPr lang="zh-CN" altLang="en-US" dirty="0" smtClean="0"/>
              <a:t>熟练掌握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中拦截器的使用</a:t>
            </a:r>
            <a:endParaRPr lang="en-US" altLang="zh-CN" dirty="0" smtClean="0"/>
          </a:p>
          <a:p>
            <a:r>
              <a:rPr lang="zh-CN" altLang="en-US" dirty="0" smtClean="0"/>
              <a:t>熟练掌握</a:t>
            </a:r>
            <a:r>
              <a:rPr lang="en-US" altLang="zh-CN" dirty="0" smtClean="0"/>
              <a:t>OGNL</a:t>
            </a:r>
            <a:r>
              <a:rPr lang="zh-CN" altLang="en-US" dirty="0" smtClean="0"/>
              <a:t>表达式及相关标签的应用</a:t>
            </a:r>
            <a:endParaRPr lang="en-US" altLang="zh-CN" dirty="0" smtClean="0"/>
          </a:p>
          <a:p>
            <a:r>
              <a:rPr lang="zh-CN" altLang="en-US" dirty="0" smtClean="0"/>
              <a:t>熟练掌握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中验证框架的应用</a:t>
            </a:r>
            <a:endParaRPr lang="en-US" altLang="zh-CN" dirty="0" smtClean="0"/>
          </a:p>
          <a:p>
            <a:r>
              <a:rPr lang="zh-CN" altLang="en-US" dirty="0" smtClean="0"/>
              <a:t>熟悉国际化的使用</a:t>
            </a:r>
            <a:endParaRPr lang="en-US" altLang="zh-CN" dirty="0" smtClean="0"/>
          </a:p>
          <a:p>
            <a:r>
              <a:rPr lang="zh-CN" altLang="en-US" dirty="0" smtClean="0"/>
              <a:t>会使用框架解决项目中的问题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Struts2</a:t>
            </a:r>
            <a:r>
              <a:rPr lang="zh-CN" altLang="en-US" dirty="0" smtClean="0"/>
              <a:t>的执行过程</a:t>
            </a:r>
            <a:endParaRPr lang="en-US" altLang="zh-CN" dirty="0" smtClean="0"/>
          </a:p>
          <a:p>
            <a:r>
              <a:rPr lang="zh-CN" altLang="en-US" dirty="0" smtClean="0"/>
              <a:t>熟练掌握</a:t>
            </a:r>
            <a:r>
              <a:rPr lang="en-US" altLang="zh-CN" dirty="0" smtClean="0"/>
              <a:t>Struts2</a:t>
            </a:r>
            <a:r>
              <a:rPr lang="zh-CN" altLang="en-US" dirty="0" smtClean="0"/>
              <a:t>框架的构建</a:t>
            </a:r>
            <a:endParaRPr lang="en-US" altLang="zh-CN" dirty="0" smtClean="0"/>
          </a:p>
          <a:p>
            <a:r>
              <a:rPr lang="zh-CN" altLang="en-US" dirty="0" smtClean="0"/>
              <a:t>熟悉</a:t>
            </a:r>
            <a:r>
              <a:rPr lang="en-US" altLang="zh-CN" dirty="0" smtClean="0"/>
              <a:t>Struts2</a:t>
            </a:r>
            <a:r>
              <a:rPr lang="zh-CN" altLang="en-US" dirty="0" smtClean="0"/>
              <a:t>的配置文件与部署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什么是框架？</a:t>
            </a:r>
            <a:endParaRPr lang="en-US" altLang="zh-CN" dirty="0" smtClean="0"/>
          </a:p>
          <a:p>
            <a:r>
              <a:rPr lang="zh-CN" altLang="en-US" dirty="0" smtClean="0"/>
              <a:t>楼房框架的好处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塑造楼房的外形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空间结构的划分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提高抗压性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…………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4997" y="2328529"/>
            <a:ext cx="4923583" cy="321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框架的概念</a:t>
            </a:r>
            <a:endParaRPr lang="en-US" altLang="zh-CN" dirty="0" smtClean="0"/>
          </a:p>
          <a:p>
            <a:r>
              <a:rPr lang="zh-CN" altLang="en-US" dirty="0" smtClean="0"/>
              <a:t>为什么要使用框架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可重用代码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可重用设计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分布式组件管理，便于组件的复用和分离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结构统一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降低开发成本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158950" y="2562446"/>
            <a:ext cx="7091916" cy="1084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框架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rgbClr val="FFC000"/>
                </a:solidFill>
              </a:rPr>
              <a:t>Framework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是整个或部分系统的可重用性设计概念上的结构，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用于解决或处理复杂的问题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中框架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7602" y="2454792"/>
            <a:ext cx="24860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11571" y="3370521"/>
            <a:ext cx="492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Java</a:t>
            </a:r>
            <a:r>
              <a:rPr lang="zh-CN" altLang="en-US" b="1" dirty="0" smtClean="0"/>
              <a:t>领域最著名的框架，</a:t>
            </a:r>
            <a:r>
              <a:rPr lang="en-US" altLang="zh-CN" b="1" dirty="0" smtClean="0"/>
              <a:t>MVC</a:t>
            </a:r>
            <a:r>
              <a:rPr lang="zh-CN" altLang="en-US" b="1" dirty="0" smtClean="0"/>
              <a:t>设计的事实标准</a:t>
            </a:r>
            <a:endParaRPr lang="zh-CN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4012" y="2529883"/>
            <a:ext cx="22479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52354" y="3381154"/>
            <a:ext cx="599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JavaEE</a:t>
            </a:r>
            <a:r>
              <a:rPr lang="zh-CN" altLang="en-US" b="1" dirty="0" smtClean="0"/>
              <a:t>应用程序的集成框架，任何</a:t>
            </a:r>
            <a:r>
              <a:rPr lang="en-US" altLang="zh-CN" b="1" dirty="0" smtClean="0"/>
              <a:t>Java</a:t>
            </a:r>
            <a:r>
              <a:rPr lang="zh-CN" altLang="en-US" b="1" dirty="0" smtClean="0"/>
              <a:t>应用都能从中受益</a:t>
            </a:r>
            <a:endParaRPr lang="zh-CN" alt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01914" y="2495107"/>
            <a:ext cx="2638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530550" y="3349257"/>
            <a:ext cx="404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最著名的</a:t>
            </a:r>
            <a:r>
              <a:rPr lang="en-US" altLang="zh-CN" b="1" dirty="0" smtClean="0"/>
              <a:t>ORM</a:t>
            </a:r>
            <a:r>
              <a:rPr lang="zh-CN" altLang="en-US" b="1" dirty="0" smtClean="0"/>
              <a:t>框架，实现数据层操作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Struts2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Struts2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en-US" altLang="zh-CN" dirty="0" smtClean="0"/>
              <a:t>Struts2</a:t>
            </a:r>
            <a:r>
              <a:rPr lang="zh-CN" altLang="en-US" dirty="0" smtClean="0"/>
              <a:t>相比于</a:t>
            </a:r>
            <a:r>
              <a:rPr lang="en-US" altLang="zh-CN" dirty="0" smtClean="0"/>
              <a:t>Struts1</a:t>
            </a:r>
            <a:r>
              <a:rPr lang="zh-CN" altLang="en-US" dirty="0" smtClean="0"/>
              <a:t>的优势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JSP/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低耦合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业务模型不需要考虑线程安全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业务模型为</a:t>
            </a:r>
            <a:r>
              <a:rPr lang="en-US" altLang="zh-CN" dirty="0" smtClean="0"/>
              <a:t>POJO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表单模型的简化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丰富的视图技术支持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AOP</a:t>
            </a:r>
            <a:r>
              <a:rPr lang="zh-CN" altLang="en-US" dirty="0" smtClean="0"/>
              <a:t>设计与拦截器的运用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完善的数据类型转换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OGNL</a:t>
            </a:r>
            <a:r>
              <a:rPr lang="zh-CN" altLang="en-US" dirty="0" smtClean="0"/>
              <a:t>表达式的支持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65772" y="2413591"/>
            <a:ext cx="6305107" cy="871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C000"/>
                </a:solidFill>
              </a:rPr>
              <a:t>Struts2</a:t>
            </a:r>
            <a:r>
              <a:rPr lang="zh-CN" altLang="en-US" b="1" dirty="0" smtClean="0"/>
              <a:t>是</a:t>
            </a:r>
            <a:r>
              <a:rPr lang="en-US" altLang="zh-CN" b="1" dirty="0" smtClean="0">
                <a:solidFill>
                  <a:srgbClr val="FFC000"/>
                </a:solidFill>
              </a:rPr>
              <a:t>Struts1</a:t>
            </a:r>
            <a:r>
              <a:rPr lang="zh-CN" altLang="en-US" b="1" dirty="0" smtClean="0"/>
              <a:t>的下一代产品，是在</a:t>
            </a:r>
            <a:r>
              <a:rPr lang="en-US" altLang="zh-CN" b="1" dirty="0" smtClean="0">
                <a:solidFill>
                  <a:srgbClr val="FFC000"/>
                </a:solidFill>
              </a:rPr>
              <a:t>Struts1</a:t>
            </a:r>
            <a:r>
              <a:rPr lang="zh-CN" altLang="en-US" b="1" dirty="0" smtClean="0"/>
              <a:t>和</a:t>
            </a:r>
            <a:r>
              <a:rPr lang="en-US" altLang="zh-CN" b="1" dirty="0" err="1" smtClean="0">
                <a:solidFill>
                  <a:srgbClr val="FFC000"/>
                </a:solidFill>
              </a:rPr>
              <a:t>WebWork</a:t>
            </a:r>
            <a:r>
              <a:rPr lang="zh-CN" altLang="en-US" b="1" dirty="0" smtClean="0"/>
              <a:t>的技术基础上进行了合并的全新</a:t>
            </a:r>
            <a:r>
              <a:rPr lang="en-US" altLang="zh-CN" b="1" dirty="0" smtClean="0">
                <a:solidFill>
                  <a:srgbClr val="FFC000"/>
                </a:solidFill>
              </a:rPr>
              <a:t>MVC</a:t>
            </a:r>
            <a:r>
              <a:rPr lang="zh-CN" altLang="en-US" b="1" dirty="0" smtClean="0"/>
              <a:t>框架</a:t>
            </a:r>
            <a:endParaRPr lang="zh-CN" altLang="en-US" b="1" dirty="0"/>
          </a:p>
        </p:txBody>
      </p:sp>
      <p:sp>
        <p:nvSpPr>
          <p:cNvPr id="5" name="圆角矩形 4"/>
          <p:cNvSpPr/>
          <p:nvPr/>
        </p:nvSpPr>
        <p:spPr>
          <a:xfrm>
            <a:off x="1600961" y="3581400"/>
            <a:ext cx="6358269" cy="1414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C000"/>
                </a:solidFill>
              </a:rPr>
              <a:t>Struts2</a:t>
            </a:r>
            <a:r>
              <a:rPr lang="zh-CN" altLang="en-US" b="1" dirty="0" smtClean="0"/>
              <a:t>与</a:t>
            </a:r>
            <a:r>
              <a:rPr lang="en-US" altLang="zh-CN" b="1" dirty="0" smtClean="0">
                <a:solidFill>
                  <a:srgbClr val="FFC000"/>
                </a:solidFill>
              </a:rPr>
              <a:t>Struts1</a:t>
            </a:r>
            <a:r>
              <a:rPr lang="zh-CN" altLang="en-US" b="1" dirty="0" smtClean="0"/>
              <a:t>体系结构差异巨大，以</a:t>
            </a:r>
            <a:r>
              <a:rPr lang="en-US" altLang="zh-CN" b="1" dirty="0" err="1" smtClean="0">
                <a:solidFill>
                  <a:srgbClr val="FFC000"/>
                </a:solidFill>
              </a:rPr>
              <a:t>WebWork</a:t>
            </a:r>
            <a:r>
              <a:rPr lang="zh-CN" altLang="en-US" b="1" dirty="0" smtClean="0"/>
              <a:t>为技术为核心衍生，相较于</a:t>
            </a:r>
            <a:r>
              <a:rPr lang="en-US" altLang="zh-CN" b="1" dirty="0" smtClean="0">
                <a:solidFill>
                  <a:srgbClr val="FFC000"/>
                </a:solidFill>
              </a:rPr>
              <a:t>Struts1</a:t>
            </a:r>
            <a:r>
              <a:rPr lang="zh-CN" altLang="en-US" b="1" dirty="0" smtClean="0"/>
              <a:t>，</a:t>
            </a:r>
            <a:r>
              <a:rPr lang="en-US" altLang="zh-CN" b="1" dirty="0" smtClean="0">
                <a:solidFill>
                  <a:srgbClr val="FFC000"/>
                </a:solidFill>
              </a:rPr>
              <a:t>Struts2</a:t>
            </a:r>
            <a:r>
              <a:rPr lang="zh-CN" altLang="en-US" b="1" dirty="0" smtClean="0"/>
              <a:t>更像</a:t>
            </a:r>
            <a:r>
              <a:rPr lang="en-US" altLang="zh-CN" b="1" dirty="0" err="1" smtClean="0">
                <a:solidFill>
                  <a:srgbClr val="FFC000"/>
                </a:solidFill>
              </a:rPr>
              <a:t>WebWork</a:t>
            </a:r>
            <a:r>
              <a:rPr lang="zh-CN" altLang="en-US" b="1" dirty="0" smtClean="0"/>
              <a:t>的新版本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Struts2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Struts2</a:t>
            </a:r>
          </a:p>
          <a:p>
            <a:r>
              <a:rPr lang="zh-CN" altLang="en-US" dirty="0" smtClean="0"/>
              <a:t>传统的</a:t>
            </a:r>
            <a:r>
              <a:rPr lang="en-US" altLang="zh-CN" dirty="0" smtClean="0"/>
              <a:t>MVC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Model2</a:t>
            </a:r>
            <a:r>
              <a:rPr lang="zh-CN" altLang="en-US" dirty="0" smtClean="0"/>
              <a:t>设计有什么缺陷？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616053" y="3120705"/>
            <a:ext cx="5858538" cy="1392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核心控制器在新增业务模型时需要同步修改</a:t>
            </a:r>
            <a:r>
              <a:rPr lang="en-US" altLang="zh-CN" b="1" dirty="0" err="1" smtClean="0">
                <a:solidFill>
                  <a:srgbClr val="FFC000"/>
                </a:solidFill>
              </a:rPr>
              <a:t>Servlet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algn="ctr"/>
            <a:r>
              <a:rPr lang="zh-CN" altLang="en-US" b="1" dirty="0" smtClean="0"/>
              <a:t>业务模型与</a:t>
            </a:r>
            <a:r>
              <a:rPr lang="en-US" altLang="zh-CN" b="1" dirty="0" err="1" smtClean="0">
                <a:solidFill>
                  <a:srgbClr val="FFC000"/>
                </a:solidFill>
              </a:rPr>
              <a:t>Servlet</a:t>
            </a:r>
            <a:r>
              <a:rPr lang="en-US" altLang="zh-CN" b="1" dirty="0" smtClean="0">
                <a:solidFill>
                  <a:srgbClr val="FFC000"/>
                </a:solidFill>
              </a:rPr>
              <a:t> API</a:t>
            </a:r>
            <a:r>
              <a:rPr lang="zh-CN" altLang="en-US" b="1" dirty="0" smtClean="0"/>
              <a:t>耦合性强</a:t>
            </a:r>
            <a:endParaRPr lang="zh-CN" altLang="en-US" b="1" dirty="0"/>
          </a:p>
        </p:txBody>
      </p:sp>
      <p:sp>
        <p:nvSpPr>
          <p:cNvPr id="5" name="圆角矩形 4"/>
          <p:cNvSpPr/>
          <p:nvPr/>
        </p:nvSpPr>
        <p:spPr>
          <a:xfrm>
            <a:off x="1775540" y="2553374"/>
            <a:ext cx="5550195" cy="1499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C000"/>
                </a:solidFill>
              </a:rPr>
              <a:t>Struts</a:t>
            </a:r>
            <a:r>
              <a:rPr lang="zh-CN" altLang="en-US" b="1" dirty="0" smtClean="0"/>
              <a:t>框架是</a:t>
            </a:r>
            <a:r>
              <a:rPr lang="en-US" altLang="zh-CN" b="1" dirty="0" smtClean="0">
                <a:solidFill>
                  <a:srgbClr val="FFC000"/>
                </a:solidFill>
              </a:rPr>
              <a:t>Apache</a:t>
            </a:r>
            <a:r>
              <a:rPr lang="zh-CN" altLang="en-US" b="1" dirty="0" smtClean="0"/>
              <a:t>致力于推高</a:t>
            </a:r>
            <a:r>
              <a:rPr lang="en-US" altLang="zh-CN" b="1" dirty="0" err="1" smtClean="0">
                <a:solidFill>
                  <a:srgbClr val="FFC000"/>
                </a:solidFill>
              </a:rPr>
              <a:t>JavaEE</a:t>
            </a:r>
            <a:r>
              <a:rPr lang="zh-CN" altLang="en-US" b="1" dirty="0" smtClean="0"/>
              <a:t>技术标准的产物，</a:t>
            </a:r>
            <a:r>
              <a:rPr lang="en-US" altLang="zh-CN" b="1" dirty="0" smtClean="0">
                <a:solidFill>
                  <a:srgbClr val="FFC000"/>
                </a:solidFill>
              </a:rPr>
              <a:t>MVC</a:t>
            </a:r>
            <a:r>
              <a:rPr lang="zh-CN" altLang="en-US" b="1" dirty="0" smtClean="0"/>
              <a:t>框架的公认标准</a:t>
            </a:r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0769" y="4171718"/>
            <a:ext cx="51339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构建</a:t>
            </a:r>
            <a:r>
              <a:rPr lang="en-US" altLang="zh-CN" dirty="0" smtClean="0"/>
              <a:t>Struts2</a:t>
            </a:r>
            <a:r>
              <a:rPr lang="zh-CN" altLang="en-US" dirty="0" smtClean="0"/>
              <a:t>项目步骤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导入框架所需的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的核心控制器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smtClean="0"/>
              <a:t>struts.xml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32627" y="2219724"/>
            <a:ext cx="4019783" cy="352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6529" y="3694706"/>
            <a:ext cx="48291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30232" y="3948330"/>
            <a:ext cx="72675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08429" y="3332300"/>
            <a:ext cx="76009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it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niit" id="{13635380-E217-4A31-AB2C-B6B7D9FA1202}" vid="{3FA58661-66CD-4C03-B9CF-999C4F0E8DC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506</Words>
  <Application>Microsoft Office PowerPoint</Application>
  <PresentationFormat>全屏显示(4:3)</PresentationFormat>
  <Paragraphs>82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niit</vt:lpstr>
      <vt:lpstr>Struts2第一章</vt:lpstr>
      <vt:lpstr>课程目标</vt:lpstr>
      <vt:lpstr>本章目标</vt:lpstr>
      <vt:lpstr>框架</vt:lpstr>
      <vt:lpstr>框架</vt:lpstr>
      <vt:lpstr>框架</vt:lpstr>
      <vt:lpstr>Struts2介绍</vt:lpstr>
      <vt:lpstr>Struts2介绍</vt:lpstr>
      <vt:lpstr>框架搭建</vt:lpstr>
      <vt:lpstr>框架搭建</vt:lpstr>
      <vt:lpstr>执行流程</vt:lpstr>
      <vt:lpstr>框架搭建</vt:lpstr>
      <vt:lpstr>框架搭建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Jheng Yuen</dc:creator>
  <cp:lastModifiedBy>微软用户</cp:lastModifiedBy>
  <cp:revision>44</cp:revision>
  <dcterms:created xsi:type="dcterms:W3CDTF">2013-12-04T06:01:17Z</dcterms:created>
  <dcterms:modified xsi:type="dcterms:W3CDTF">2014-03-03T07:02:30Z</dcterms:modified>
</cp:coreProperties>
</file>