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71" r:id="rId12"/>
    <p:sldId id="270" r:id="rId13"/>
    <p:sldId id="269" r:id="rId14"/>
    <p:sldId id="268" r:id="rId15"/>
    <p:sldId id="267" r:id="rId16"/>
    <p:sldId id="26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Hibernate </a:t>
            </a:r>
            <a:r>
              <a:rPr lang="zh-CN" altLang="en-US" dirty="0" smtClean="0"/>
              <a:t>第三章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HQL</a:t>
            </a:r>
            <a:r>
              <a:rPr lang="zh-CN" altLang="en-US" dirty="0" smtClean="0"/>
              <a:t>语句进行数据查询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HQL</a:t>
            </a:r>
            <a:r>
              <a:rPr lang="zh-CN" altLang="en-US" dirty="0" smtClean="0"/>
              <a:t>进行模糊查询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HQL</a:t>
            </a:r>
            <a:r>
              <a:rPr lang="zh-CN" altLang="en-US" dirty="0" smtClean="0"/>
              <a:t>中支持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的大部分关键字和运算符</a:t>
            </a:r>
            <a:endParaRPr lang="en-US" altLang="zh-CN" dirty="0" smtClean="0"/>
          </a:p>
          <a:p>
            <a:r>
              <a:rPr lang="zh-CN" altLang="en-US" dirty="0" smtClean="0"/>
              <a:t>但是直接把条件写在语句中存在安全隐患，在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中是如何解决的？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500306"/>
            <a:ext cx="6072230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from User  as u where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u.userName</a:t>
            </a:r>
            <a:r>
              <a:rPr lang="en-US" altLang="zh-CN" sz="1600" dirty="0" smtClean="0">
                <a:solidFill>
                  <a:schemeClr val="bg1"/>
                </a:solidFill>
              </a:rPr>
              <a:t> like ‘%</a:t>
            </a:r>
            <a:r>
              <a:rPr lang="zh-CN" altLang="en-US" sz="1600" dirty="0" smtClean="0">
                <a:solidFill>
                  <a:schemeClr val="bg1"/>
                </a:solidFill>
              </a:rPr>
              <a:t>张</a:t>
            </a:r>
            <a:r>
              <a:rPr lang="en-US" altLang="zh-CN" sz="1600" dirty="0" smtClean="0">
                <a:solidFill>
                  <a:schemeClr val="bg1"/>
                </a:solidFill>
              </a:rPr>
              <a:t>%’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提供类似于</a:t>
            </a:r>
            <a:r>
              <a:rPr lang="en-US" altLang="zh-CN" dirty="0" err="1" smtClean="0"/>
              <a:t>PreparedStatement</a:t>
            </a:r>
            <a:r>
              <a:rPr lang="zh-CN" altLang="en-US" dirty="0" smtClean="0"/>
              <a:t>的参数注入方式进行数据查询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57224" y="2786058"/>
            <a:ext cx="7215238" cy="278608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3071810"/>
            <a:ext cx="6643734" cy="206210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String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hql</a:t>
            </a:r>
            <a:r>
              <a:rPr lang="en-US" altLang="zh-CN" sz="1600" dirty="0" smtClean="0">
                <a:solidFill>
                  <a:schemeClr val="bg1"/>
                </a:solidFill>
              </a:rPr>
              <a:t>=“select u  from Users as u where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u.userName</a:t>
            </a:r>
            <a:r>
              <a:rPr lang="en-US" altLang="zh-CN" sz="1600" dirty="0" smtClean="0">
                <a:solidFill>
                  <a:schemeClr val="bg1"/>
                </a:solidFill>
              </a:rPr>
              <a:t> like ?”;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Query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query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session.createQuery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hql</a:t>
            </a:r>
            <a:r>
              <a:rPr lang="en-US" altLang="zh-CN" sz="1600" dirty="0" smtClean="0">
                <a:solidFill>
                  <a:schemeClr val="bg1"/>
                </a:solidFill>
              </a:rPr>
              <a:t>);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query.setString</a:t>
            </a:r>
            <a:r>
              <a:rPr lang="en-US" altLang="zh-CN" sz="1600" dirty="0" smtClean="0">
                <a:solidFill>
                  <a:schemeClr val="bg1"/>
                </a:solidFill>
              </a:rPr>
              <a:t>(0,”%</a:t>
            </a:r>
            <a:r>
              <a:rPr lang="zh-CN" altLang="en-US" sz="1600" dirty="0" smtClean="0">
                <a:solidFill>
                  <a:schemeClr val="bg1"/>
                </a:solidFill>
              </a:rPr>
              <a:t>张</a:t>
            </a:r>
            <a:r>
              <a:rPr lang="en-US" altLang="zh-CN" sz="1600" dirty="0" smtClean="0">
                <a:solidFill>
                  <a:schemeClr val="bg1"/>
                </a:solidFill>
              </a:rPr>
              <a:t>%”);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List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list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query.list</a:t>
            </a:r>
            <a:r>
              <a:rPr lang="en-US" altLang="zh-CN" sz="1600" dirty="0" smtClean="0">
                <a:solidFill>
                  <a:schemeClr val="bg1"/>
                </a:solidFill>
              </a:rPr>
              <a:t>();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PreparedStatement</a:t>
            </a:r>
            <a:r>
              <a:rPr lang="zh-CN" altLang="en-US" sz="1600" dirty="0" smtClean="0">
                <a:solidFill>
                  <a:schemeClr val="bg1"/>
                </a:solidFill>
              </a:rPr>
              <a:t>不同的是</a:t>
            </a:r>
            <a:r>
              <a:rPr lang="en-US" altLang="zh-CN" sz="1600" dirty="0" smtClean="0">
                <a:solidFill>
                  <a:schemeClr val="bg1"/>
                </a:solidFill>
              </a:rPr>
              <a:t>?</a:t>
            </a:r>
            <a:r>
              <a:rPr lang="zh-CN" altLang="en-US" sz="1600" dirty="0" smtClean="0">
                <a:solidFill>
                  <a:schemeClr val="bg1"/>
                </a:solidFill>
              </a:rPr>
              <a:t>占位符的索引是从</a:t>
            </a:r>
            <a:r>
              <a:rPr lang="en-US" altLang="zh-CN" sz="1600" dirty="0" smtClean="0">
                <a:solidFill>
                  <a:schemeClr val="bg1"/>
                </a:solidFill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</a:rPr>
              <a:t>开始的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参数注入也可以使用参数别名的方式来实现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2714620"/>
            <a:ext cx="7215238" cy="278608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3000372"/>
            <a:ext cx="642942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String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hql</a:t>
            </a:r>
            <a:r>
              <a:rPr lang="en-US" altLang="zh-CN" sz="1600" dirty="0" smtClean="0">
                <a:solidFill>
                  <a:schemeClr val="bg1"/>
                </a:solidFill>
              </a:rPr>
              <a:t>=“select u  from Users as u where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u.userName</a:t>
            </a:r>
            <a:r>
              <a:rPr lang="en-US" altLang="zh-CN" sz="1600" dirty="0" smtClean="0">
                <a:solidFill>
                  <a:schemeClr val="bg1"/>
                </a:solidFill>
              </a:rPr>
              <a:t> like :rule”;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Query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query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session.createQuery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hql</a:t>
            </a:r>
            <a:r>
              <a:rPr lang="en-US" altLang="zh-CN" sz="1600" dirty="0" smtClean="0">
                <a:solidFill>
                  <a:schemeClr val="bg1"/>
                </a:solidFill>
              </a:rPr>
              <a:t>);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query.setString</a:t>
            </a:r>
            <a:r>
              <a:rPr lang="en-US" altLang="zh-CN" sz="1600" dirty="0" smtClean="0">
                <a:solidFill>
                  <a:schemeClr val="bg1"/>
                </a:solidFill>
              </a:rPr>
              <a:t>(“rule” , ”%</a:t>
            </a:r>
            <a:r>
              <a:rPr lang="zh-CN" altLang="en-US" sz="1600" dirty="0" smtClean="0">
                <a:solidFill>
                  <a:schemeClr val="bg1"/>
                </a:solidFill>
              </a:rPr>
              <a:t>张</a:t>
            </a:r>
            <a:r>
              <a:rPr lang="en-US" altLang="zh-CN" sz="1600" dirty="0" smtClean="0">
                <a:solidFill>
                  <a:schemeClr val="bg1"/>
                </a:solidFill>
              </a:rPr>
              <a:t>%”);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List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list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query.list</a:t>
            </a:r>
            <a:r>
              <a:rPr lang="en-US" altLang="zh-CN" sz="1600" dirty="0" smtClean="0">
                <a:solidFill>
                  <a:schemeClr val="bg1"/>
                </a:solidFill>
              </a:rPr>
              <a:t>();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:</a:t>
            </a:r>
            <a:r>
              <a:rPr lang="zh-CN" altLang="en-US" sz="1600" dirty="0" smtClean="0">
                <a:solidFill>
                  <a:schemeClr val="bg1"/>
                </a:solidFill>
              </a:rPr>
              <a:t>参数名的方式进行注入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824426"/>
          </a:xfrm>
        </p:spPr>
        <p:txBody>
          <a:bodyPr/>
          <a:lstStyle/>
          <a:p>
            <a:r>
              <a:rPr lang="zh-CN" altLang="en-US" dirty="0" smtClean="0"/>
              <a:t>进行关联查询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查询房间学号为</a:t>
            </a:r>
            <a:r>
              <a:rPr lang="en-US" altLang="zh-CN" dirty="0" smtClean="0"/>
              <a:t>10011</a:t>
            </a:r>
            <a:r>
              <a:rPr lang="zh-CN" altLang="en-US" dirty="0" smtClean="0"/>
              <a:t>的班主任姓名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14348" y="3143248"/>
            <a:ext cx="7715304" cy="214314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3571876"/>
            <a:ext cx="6858048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String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hql</a:t>
            </a:r>
            <a:r>
              <a:rPr lang="en-US" altLang="zh-CN" sz="1600" dirty="0" smtClean="0">
                <a:solidFill>
                  <a:schemeClr val="bg1"/>
                </a:solidFill>
              </a:rPr>
              <a:t>=“select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t.teacherName</a:t>
            </a:r>
            <a:r>
              <a:rPr lang="en-US" altLang="zh-CN" sz="1600" dirty="0" smtClean="0">
                <a:solidFill>
                  <a:schemeClr val="bg1"/>
                </a:solidFill>
              </a:rPr>
              <a:t>  from Student as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s,Teacher</a:t>
            </a:r>
            <a:r>
              <a:rPr lang="en-US" altLang="zh-CN" sz="1600" dirty="0" smtClean="0">
                <a:solidFill>
                  <a:schemeClr val="bg1"/>
                </a:solidFill>
              </a:rPr>
              <a:t> as t”+ “  where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s.stuId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t.stuId</a:t>
            </a:r>
            <a:r>
              <a:rPr lang="en-US" altLang="zh-CN" sz="1600" dirty="0" smtClean="0">
                <a:solidFill>
                  <a:schemeClr val="bg1"/>
                </a:solidFill>
              </a:rPr>
              <a:t> and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s.stuId</a:t>
            </a:r>
            <a:r>
              <a:rPr lang="en-US" altLang="zh-CN" sz="1600" dirty="0" smtClean="0">
                <a:solidFill>
                  <a:schemeClr val="bg1"/>
                </a:solidFill>
              </a:rPr>
              <a:t>=?”;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Query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query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session.createQuery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hql</a:t>
            </a:r>
            <a:r>
              <a:rPr lang="en-US" altLang="zh-CN" sz="16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query.setInt</a:t>
            </a:r>
            <a:r>
              <a:rPr lang="en-US" altLang="zh-CN" sz="1600" dirty="0" smtClean="0">
                <a:solidFill>
                  <a:schemeClr val="bg1"/>
                </a:solidFill>
              </a:rPr>
              <a:t>(0,10011);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List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list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query.list</a:t>
            </a:r>
            <a:r>
              <a:rPr lang="en-US" altLang="zh-CN" sz="1600" dirty="0" smtClean="0">
                <a:solidFill>
                  <a:schemeClr val="bg1"/>
                </a:solidFill>
              </a:rPr>
              <a:t>();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在实际应用中很多地方都会使用分页查询，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可以根据数据库的不同使用不同的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进行分页</a:t>
            </a:r>
            <a:endParaRPr lang="en-US" altLang="zh-CN" dirty="0" smtClean="0"/>
          </a:p>
          <a:p>
            <a:r>
              <a:rPr lang="zh-CN" altLang="en-US" dirty="0" smtClean="0"/>
              <a:t>分页的步骤：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设定当前显示需要显示的数据索引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设定总共需要显示的每页条数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28794" y="4143380"/>
            <a:ext cx="5323283" cy="221457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2786058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7422" y="4357694"/>
            <a:ext cx="4714908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pageSize</a:t>
            </a:r>
            <a:r>
              <a:rPr lang="en-US" altLang="zh-CN" sz="1600" dirty="0" smtClean="0">
                <a:solidFill>
                  <a:schemeClr val="bg1"/>
                </a:solidFill>
              </a:rPr>
              <a:t>=5;</a:t>
            </a: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firstResult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pageSize</a:t>
            </a:r>
            <a:r>
              <a:rPr lang="en-US" altLang="zh-CN" sz="1600" dirty="0" smtClean="0">
                <a:solidFill>
                  <a:schemeClr val="bg1"/>
                </a:solidFill>
              </a:rPr>
              <a:t>*(pageNo-1);</a:t>
            </a: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query.setFirstResult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firstResult</a:t>
            </a:r>
            <a:r>
              <a:rPr lang="en-US" altLang="zh-CN" sz="16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query.setMaxResults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pageSize</a:t>
            </a:r>
            <a:r>
              <a:rPr lang="en-US" altLang="zh-CN" sz="1600" dirty="0" smtClean="0">
                <a:solidFill>
                  <a:schemeClr val="bg1"/>
                </a:solidFill>
              </a:rPr>
              <a:t>);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List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list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query.list</a:t>
            </a:r>
            <a:r>
              <a:rPr lang="en-US" altLang="zh-CN" sz="1600" dirty="0" smtClean="0">
                <a:solidFill>
                  <a:schemeClr val="bg1"/>
                </a:solidFill>
              </a:rPr>
              <a:t>();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同样也支持聚合函数的查询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使用聚合函数获取的结果只有单个值，可以通过</a:t>
            </a:r>
            <a:r>
              <a:rPr lang="en-US" altLang="zh-CN" dirty="0" err="1" smtClean="0"/>
              <a:t>uniqueResult</a:t>
            </a:r>
            <a:r>
              <a:rPr lang="zh-CN" altLang="en-US" dirty="0" smtClean="0"/>
              <a:t>方法获取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428868"/>
            <a:ext cx="6215106" cy="78581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select  count(*) from Users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00166" y="5000636"/>
            <a:ext cx="5929354" cy="78581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Object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obj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query.uniqueResult</a:t>
            </a:r>
            <a:r>
              <a:rPr lang="en-US" altLang="zh-CN" sz="1600" dirty="0" smtClean="0">
                <a:solidFill>
                  <a:schemeClr val="bg1"/>
                </a:solidFill>
              </a:rPr>
              <a:t>();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Criteria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标准的对象查询方式，操作的方式更类似于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Criteria</a:t>
            </a:r>
            <a:r>
              <a:rPr lang="zh-CN" altLang="en-US" dirty="0" smtClean="0"/>
              <a:t>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Criteria</a:t>
            </a:r>
          </a:p>
          <a:p>
            <a:pPr lvl="1"/>
            <a:r>
              <a:rPr lang="zh-CN" altLang="en-US" dirty="0" smtClean="0"/>
              <a:t>添加查询的规则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执行查询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43042" y="4643446"/>
            <a:ext cx="6072230" cy="185738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4929198"/>
            <a:ext cx="5286412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Criteria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criteria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session.createCriteria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User.class</a:t>
            </a:r>
            <a:r>
              <a:rPr lang="en-US" altLang="zh-CN" sz="1600" dirty="0" smtClean="0">
                <a:solidFill>
                  <a:schemeClr val="bg1"/>
                </a:solidFill>
              </a:rPr>
              <a:t>);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criteria.add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Restrictions.eq</a:t>
            </a:r>
            <a:r>
              <a:rPr lang="en-US" altLang="zh-CN" sz="1600" dirty="0" smtClean="0">
                <a:solidFill>
                  <a:schemeClr val="bg1"/>
                </a:solidFill>
              </a:rPr>
              <a:t>(“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userName”,”Tom</a:t>
            </a:r>
            <a:r>
              <a:rPr lang="en-US" altLang="zh-CN" sz="1600" dirty="0" smtClean="0">
                <a:solidFill>
                  <a:schemeClr val="bg1"/>
                </a:solidFill>
              </a:rPr>
              <a:t>”);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List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list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criteria.list</a:t>
            </a:r>
            <a:r>
              <a:rPr lang="en-US" altLang="zh-CN" sz="1600" dirty="0" smtClean="0">
                <a:solidFill>
                  <a:schemeClr val="bg1"/>
                </a:solidFill>
              </a:rPr>
              <a:t>();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映射数据有哪些关联情况</a:t>
            </a:r>
            <a:endParaRPr lang="en-US" altLang="zh-CN" dirty="0" smtClean="0"/>
          </a:p>
          <a:p>
            <a:r>
              <a:rPr lang="en-US" altLang="zh-CN" dirty="0" smtClean="0"/>
              <a:t>lazy</a:t>
            </a:r>
            <a:r>
              <a:rPr lang="zh-CN" altLang="en-US" dirty="0" smtClean="0"/>
              <a:t>的作用是什么</a:t>
            </a:r>
            <a:endParaRPr lang="en-US" altLang="zh-CN" dirty="0" smtClean="0"/>
          </a:p>
          <a:p>
            <a:r>
              <a:rPr lang="en-US" altLang="zh-CN" dirty="0" smtClean="0"/>
              <a:t>cascade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inverse</a:t>
            </a:r>
            <a:r>
              <a:rPr lang="zh-CN" altLang="en-US" dirty="0" smtClean="0"/>
              <a:t>有什么区别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HQL</a:t>
            </a:r>
            <a:r>
              <a:rPr lang="zh-CN" altLang="en-US" dirty="0" smtClean="0"/>
              <a:t>语句的查询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Criteria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HQL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如果想做下面的查询应如何实现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session.get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只能获取单个对象，无法获取所有数据集合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14480" y="2643182"/>
            <a:ext cx="5643602" cy="78581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SELECT * FROM </a:t>
            </a:r>
            <a:r>
              <a:rPr lang="zh-CN" altLang="en-US" sz="1600" dirty="0" smtClean="0">
                <a:solidFill>
                  <a:schemeClr val="bg1"/>
                </a:solidFill>
              </a:rPr>
              <a:t>表名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00298" y="5286388"/>
            <a:ext cx="4214842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HQL</a:t>
            </a:r>
            <a:r>
              <a:rPr lang="zh-CN" altLang="en-US" sz="1600" dirty="0" smtClean="0">
                <a:solidFill>
                  <a:schemeClr val="bg1"/>
                </a:solidFill>
              </a:rPr>
              <a:t>语句实现！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HQL  Hibernate Query Language </a:t>
            </a:r>
            <a:r>
              <a:rPr lang="zh-CN" altLang="en-US" dirty="0" smtClean="0"/>
              <a:t>是官方推荐的标准查询语句，语法结构与标准的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相似，但使用面向对象的方式进行数据操作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查询所有数据的</a:t>
            </a:r>
            <a:r>
              <a:rPr lang="en-US" altLang="zh-CN" dirty="0" smtClean="0"/>
              <a:t>HQL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428728" y="3857628"/>
            <a:ext cx="5857916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select  u from User  as u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28794" y="5214950"/>
            <a:ext cx="4929222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from User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HQL</a:t>
            </a:r>
            <a:r>
              <a:rPr lang="zh-CN" altLang="en-US" dirty="0" smtClean="0"/>
              <a:t>语句的步骤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HQL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执行查询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4929198"/>
            <a:ext cx="6215106" cy="78581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查询可以不创建事务对象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不是数据表的名称而是映射后的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类名</a:t>
            </a:r>
          </a:p>
          <a:p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500166" y="1928802"/>
            <a:ext cx="5643602" cy="250033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2214554"/>
            <a:ext cx="4786346" cy="18158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Session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session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factory.buildSessionFactory</a:t>
            </a:r>
            <a:r>
              <a:rPr lang="en-US" altLang="zh-CN" sz="1600" dirty="0" smtClean="0">
                <a:solidFill>
                  <a:schemeClr val="bg1"/>
                </a:solidFill>
              </a:rPr>
              <a:t>();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String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hql</a:t>
            </a:r>
            <a:r>
              <a:rPr lang="en-US" altLang="zh-CN" sz="1600" dirty="0" smtClean="0">
                <a:solidFill>
                  <a:schemeClr val="bg1"/>
                </a:solidFill>
              </a:rPr>
              <a:t>=“from User”;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Query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query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session.createQuery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hql</a:t>
            </a:r>
            <a:r>
              <a:rPr lang="en-US" altLang="zh-CN" sz="1600" dirty="0" smtClean="0">
                <a:solidFill>
                  <a:schemeClr val="bg1"/>
                </a:solidFill>
              </a:rPr>
              <a:t>);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List&lt;User&gt; users=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query.list</a:t>
            </a:r>
            <a:r>
              <a:rPr lang="en-US" altLang="zh-CN" sz="1600" dirty="0" smtClean="0">
                <a:solidFill>
                  <a:schemeClr val="bg1"/>
                </a:solidFill>
              </a:rPr>
              <a:t>();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HQL</a:t>
            </a:r>
            <a:r>
              <a:rPr lang="zh-CN" altLang="en-US" dirty="0" smtClean="0"/>
              <a:t>语句的操作和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非常类似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查询时使用表别名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/>
            <a:r>
              <a:rPr lang="zh-CN" altLang="en-US" sz="1800" dirty="0" smtClean="0"/>
              <a:t>查询</a:t>
            </a:r>
            <a:r>
              <a:rPr lang="zh-CN" altLang="en-US" sz="1800" dirty="0" smtClean="0"/>
              <a:t>列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/>
            <a:r>
              <a:rPr lang="en-US" altLang="zh-CN" sz="1800" dirty="0" smtClean="0"/>
              <a:t>HQL</a:t>
            </a:r>
            <a:r>
              <a:rPr lang="zh-CN" altLang="en-US" sz="1800" dirty="0" smtClean="0"/>
              <a:t>语句可以使用完全面向对象的方式进行查询！</a:t>
            </a:r>
            <a:endParaRPr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1428728" y="2786058"/>
            <a:ext cx="6000792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select  u  from Users as u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28728" y="4143380"/>
            <a:ext cx="6072230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select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u.userName</a:t>
            </a:r>
            <a:r>
              <a:rPr lang="en-US" altLang="zh-CN" sz="1600" dirty="0" smtClean="0">
                <a:solidFill>
                  <a:schemeClr val="bg1"/>
                </a:solidFill>
              </a:rPr>
              <a:t>  from Users as u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28728" y="5572140"/>
            <a:ext cx="6072230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select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u.card.cardName</a:t>
            </a:r>
            <a:r>
              <a:rPr lang="en-US" altLang="zh-CN" sz="1600" dirty="0" smtClean="0">
                <a:solidFill>
                  <a:schemeClr val="bg1"/>
                </a:solidFill>
              </a:rPr>
              <a:t>  from Users as u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对表属性进行查询时返回的结果是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获取查询结果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00166" y="2357430"/>
            <a:ext cx="6072230" cy="64294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select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u.userName,u.userPwd</a:t>
            </a:r>
            <a:r>
              <a:rPr lang="en-US" altLang="zh-CN" sz="1600" dirty="0" smtClean="0">
                <a:solidFill>
                  <a:schemeClr val="bg1"/>
                </a:solidFill>
              </a:rPr>
              <a:t>  from Users as u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71604" y="3786190"/>
            <a:ext cx="5929354" cy="242889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670" y="4000504"/>
            <a:ext cx="5072098" cy="206210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List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list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query.list</a:t>
            </a:r>
            <a:r>
              <a:rPr lang="en-US" altLang="zh-CN" sz="1600" dirty="0" smtClean="0">
                <a:solidFill>
                  <a:schemeClr val="bg1"/>
                </a:solidFill>
              </a:rPr>
              <a:t>();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Iterator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ite</a:t>
            </a:r>
            <a:r>
              <a:rPr lang="en-US" altLang="zh-CN" sz="1600" dirty="0" smtClean="0">
                <a:solidFill>
                  <a:schemeClr val="bg1"/>
                </a:solidFill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list.iterator</a:t>
            </a:r>
            <a:r>
              <a:rPr lang="en-US" altLang="zh-CN" sz="16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while(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ite.hasNext</a:t>
            </a:r>
            <a:r>
              <a:rPr lang="en-US" altLang="zh-CN" sz="1600" dirty="0" smtClean="0">
                <a:solidFill>
                  <a:schemeClr val="bg1"/>
                </a:solidFill>
              </a:rPr>
              <a:t>())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Object[]  row=(Object[])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ite.next</a:t>
            </a:r>
            <a:r>
              <a:rPr lang="en-US" altLang="zh-CN" sz="16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System.out.print</a:t>
            </a:r>
            <a:r>
              <a:rPr lang="en-US" altLang="zh-CN" sz="1600" dirty="0" smtClean="0">
                <a:solidFill>
                  <a:schemeClr val="bg1"/>
                </a:solidFill>
              </a:rPr>
              <a:t>(row[0]+”\t”+row[1]);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0"/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59</TotalTime>
  <Words>588</Words>
  <Application>Microsoft Office PowerPoint</Application>
  <PresentationFormat>全屏显示(4:3)</PresentationFormat>
  <Paragraphs>147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主题1</vt:lpstr>
      <vt:lpstr>Hibernate 第三章</vt:lpstr>
      <vt:lpstr>回顾</vt:lpstr>
      <vt:lpstr>本章目标</vt:lpstr>
      <vt:lpstr>为什么要使用HQL</vt:lpstr>
      <vt:lpstr>HQL</vt:lpstr>
      <vt:lpstr>HQL</vt:lpstr>
      <vt:lpstr>HQL</vt:lpstr>
      <vt:lpstr>HQL</vt:lpstr>
      <vt:lpstr>HQL</vt:lpstr>
      <vt:lpstr>HQL</vt:lpstr>
      <vt:lpstr>HQL</vt:lpstr>
      <vt:lpstr>HQL</vt:lpstr>
      <vt:lpstr>HQL</vt:lpstr>
      <vt:lpstr>HQL</vt:lpstr>
      <vt:lpstr>HQL</vt:lpstr>
      <vt:lpstr>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</cp:lastModifiedBy>
  <cp:revision>31</cp:revision>
  <dcterms:modified xsi:type="dcterms:W3CDTF">2014-12-15T08:35:09Z</dcterms:modified>
</cp:coreProperties>
</file>