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400" b="1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宋体" pitchFamily="2" charset="-122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14380"/>
          </a:xfrm>
        </p:spPr>
        <p:txBody>
          <a:bodyPr>
            <a:normAutofit/>
          </a:bodyPr>
          <a:lstStyle>
            <a:lvl1pPr>
              <a:defRPr sz="2400" b="1"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/>
          <a:lstStyle>
            <a:lvl1pPr>
              <a:buFont typeface="Wingdings" pitchFamily="2" charset="2"/>
              <a:buChar char="u"/>
              <a:defRPr sz="2400" b="1"/>
            </a:lvl1pPr>
            <a:lvl2pPr>
              <a:defRPr sz="2200" b="1"/>
            </a:lvl2pPr>
            <a:lvl3pPr>
              <a:defRPr sz="2000" b="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4400" b="1" cap="none" baseline="0" dirty="0">
                <a:ln w="635">
                  <a:noFill/>
                </a:ln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</a:t>
            </a:r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r>
              <a:rPr lang="zh-CN" altLang="en-US" dirty="0" smtClean="0"/>
              <a:t>的设计模式在小型应用中能够体现出页面，业务逻辑处理和后台数据访问的分离，但是不便于将来程序的扩展和维护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3571876"/>
            <a:ext cx="600079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页面与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虽然各司其职，但是页面和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的关联性还是过高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同样也是有控制器模型和视图构成，那区别点在哪呢？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214686"/>
            <a:ext cx="6286544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Model2</a:t>
            </a:r>
            <a:r>
              <a:rPr lang="zh-CN" altLang="en-US" dirty="0" smtClean="0"/>
              <a:t>的控制器起着至关重要的作用，负责分发请求进行统一的处理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设计优点：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低耦合性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高重用</a:t>
            </a:r>
            <a:r>
              <a:rPr lang="zh-CN" altLang="en-US" dirty="0" smtClean="0"/>
              <a:t>性与适应性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</a:t>
            </a:r>
            <a:r>
              <a:rPr lang="zh-CN" altLang="en-US" dirty="0" smtClean="0"/>
              <a:t>速部署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的体系结构</a:t>
            </a:r>
            <a:endParaRPr lang="zh-CN" alt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4414" y="2357430"/>
            <a:ext cx="1225550" cy="873125"/>
            <a:chOff x="4286" y="3022"/>
            <a:chExt cx="1355" cy="1095"/>
          </a:xfrm>
        </p:grpSpPr>
        <p:graphicFrame>
          <p:nvGraphicFramePr>
            <p:cNvPr id="5" name="Object 30"/>
            <p:cNvGraphicFramePr>
              <a:graphicFrameLocks noChangeAspect="1"/>
            </p:cNvGraphicFramePr>
            <p:nvPr/>
          </p:nvGraphicFramePr>
          <p:xfrm>
            <a:off x="4286" y="3022"/>
            <a:ext cx="977" cy="996"/>
          </p:xfrm>
          <a:graphic>
            <a:graphicData uri="http://schemas.openxmlformats.org/presentationml/2006/ole">
              <p:oleObj spid="_x0000_s2050" name="Image" r:id="rId3" imgW="2615873" imgH="2666667" progId="">
                <p:embed/>
              </p:oleObj>
            </a:graphicData>
          </a:graphic>
        </p:graphicFrame>
        <p:pic>
          <p:nvPicPr>
            <p:cNvPr id="6" name="Picture 31" descr="TowerCa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</p:spPr>
        </p:pic>
      </p:grp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286248" y="1928802"/>
          <a:ext cx="955675" cy="1425575"/>
        </p:xfrm>
        <a:graphic>
          <a:graphicData uri="http://schemas.openxmlformats.org/presentationml/2006/ole">
            <p:oleObj spid="_x0000_s2051" name="Image" r:id="rId5" imgW="1225091" imgH="1962750" progId="">
              <p:embed/>
            </p:oleObj>
          </a:graphicData>
        </a:graphic>
      </p:graphicFrame>
      <p:sp>
        <p:nvSpPr>
          <p:cNvPr id="8" name="右箭头 7"/>
          <p:cNvSpPr/>
          <p:nvPr/>
        </p:nvSpPr>
        <p:spPr>
          <a:xfrm>
            <a:off x="2428860" y="2643182"/>
            <a:ext cx="1857388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8926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00496" y="3786190"/>
            <a:ext cx="1428760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</a:p>
        </p:txBody>
      </p:sp>
      <p:sp>
        <p:nvSpPr>
          <p:cNvPr id="11" name="椭圆 10"/>
          <p:cNvSpPr/>
          <p:nvPr/>
        </p:nvSpPr>
        <p:spPr>
          <a:xfrm>
            <a:off x="5857884" y="4786322"/>
            <a:ext cx="1428760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12" name="椭圆 11"/>
          <p:cNvSpPr/>
          <p:nvPr/>
        </p:nvSpPr>
        <p:spPr>
          <a:xfrm>
            <a:off x="4000496" y="4857760"/>
            <a:ext cx="1428760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13" name="椭圆 12"/>
          <p:cNvSpPr/>
          <p:nvPr/>
        </p:nvSpPr>
        <p:spPr>
          <a:xfrm>
            <a:off x="7715240" y="4786322"/>
            <a:ext cx="1428760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4071934" y="6143644"/>
            <a:ext cx="135732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72198" y="3214686"/>
            <a:ext cx="1143008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JavaBean</a:t>
            </a:r>
            <a:endParaRPr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7858148" y="2857496"/>
            <a:ext cx="1000132" cy="10715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</a:p>
        </p:txBody>
      </p:sp>
      <p:sp>
        <p:nvSpPr>
          <p:cNvPr id="18" name="右箭头 17"/>
          <p:cNvSpPr/>
          <p:nvPr/>
        </p:nvSpPr>
        <p:spPr>
          <a:xfrm>
            <a:off x="7215206" y="3286124"/>
            <a:ext cx="642942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9" name="右箭头 18"/>
          <p:cNvSpPr/>
          <p:nvPr/>
        </p:nvSpPr>
        <p:spPr>
          <a:xfrm rot="10800000">
            <a:off x="7215206" y="3500438"/>
            <a:ext cx="642942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" name="直接箭头连接符 20"/>
          <p:cNvCxnSpPr>
            <a:endCxn id="10" idx="0"/>
          </p:cNvCxnSpPr>
          <p:nvPr/>
        </p:nvCxnSpPr>
        <p:spPr>
          <a:xfrm rot="5400000">
            <a:off x="4500562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 rot="5400000">
            <a:off x="4572000" y="4714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4"/>
            <a:endCxn id="11" idx="1"/>
          </p:cNvCxnSpPr>
          <p:nvPr/>
        </p:nvCxnSpPr>
        <p:spPr>
          <a:xfrm rot="16200000" flipH="1">
            <a:off x="5226301" y="4060582"/>
            <a:ext cx="329394" cy="135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  <a:endCxn id="13" idx="0"/>
          </p:cNvCxnSpPr>
          <p:nvPr/>
        </p:nvCxnSpPr>
        <p:spPr>
          <a:xfrm rot="16200000" flipH="1">
            <a:off x="6465091" y="2821793"/>
            <a:ext cx="214314" cy="371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4"/>
            <a:endCxn id="15" idx="0"/>
          </p:cNvCxnSpPr>
          <p:nvPr/>
        </p:nvCxnSpPr>
        <p:spPr>
          <a:xfrm rot="16200000" flipH="1">
            <a:off x="4482702" y="587575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4"/>
            <a:endCxn id="15" idx="0"/>
          </p:cNvCxnSpPr>
          <p:nvPr/>
        </p:nvCxnSpPr>
        <p:spPr>
          <a:xfrm rot="5400000">
            <a:off x="5375678" y="4947058"/>
            <a:ext cx="571504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4"/>
            <a:endCxn id="15" idx="0"/>
          </p:cNvCxnSpPr>
          <p:nvPr/>
        </p:nvCxnSpPr>
        <p:spPr>
          <a:xfrm rot="5400000">
            <a:off x="6304356" y="4018380"/>
            <a:ext cx="571504" cy="3679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1"/>
          </p:cNvCxnSpPr>
          <p:nvPr/>
        </p:nvCxnSpPr>
        <p:spPr>
          <a:xfrm rot="10800000">
            <a:off x="2000232" y="3357562"/>
            <a:ext cx="2071702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模式的核心是中央控制器，这个控制器负责所有请求的处理，根据处理内容的不同分发给不同的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处理器来完成业务逻辑，最后返回需要跳转的页面交由中央控制器进行跳转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14414" y="4071942"/>
            <a:ext cx="7000924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中央控制器如何获取所有提交请求并分发给不同的模型处理呢？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000240"/>
            <a:ext cx="6357982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首先核心控制器是一个</a:t>
            </a:r>
            <a:r>
              <a:rPr lang="en-US" altLang="zh-CN" dirty="0" smtClean="0"/>
              <a:t>Servlet,</a:t>
            </a:r>
            <a:r>
              <a:rPr lang="zh-CN" altLang="en-US" dirty="0" smtClean="0"/>
              <a:t>负责接受所有请求</a:t>
            </a:r>
            <a:endParaRPr lang="zh-CN" altLang="en-US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714480" y="3429000"/>
            <a:ext cx="6357982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其次，各个请求将该次的请求的关键字通过隐藏域传入核心控制器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714480" y="4786322"/>
            <a:ext cx="6357982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最后由核心控制器通过传入的关键字分发不同的模型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071678"/>
            <a:ext cx="7000924" cy="35004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42" y="2571744"/>
            <a:ext cx="60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void doPost(HttpRequest req,HttpResponse resp)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String key=req.getParmeter(“cmd”);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IModel model=this.getServletContext.getAttribute(key);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String url=model.execute();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req.getRequestDispather(url).foward(req,resp);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是如何保存用户数据的，如何设定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的时效性</a:t>
            </a:r>
            <a:endParaRPr lang="en-US" altLang="zh-CN" dirty="0" smtClean="0"/>
          </a:p>
          <a:p>
            <a:r>
              <a:rPr lang="zh-CN" altLang="en-US" dirty="0" smtClean="0"/>
              <a:t>在线聊天室如何实现用户退出时更新用户列表</a:t>
            </a:r>
            <a:endParaRPr lang="en-US" altLang="zh-CN" dirty="0" smtClean="0"/>
          </a:p>
          <a:p>
            <a:r>
              <a:rPr lang="zh-CN" altLang="en-US" dirty="0" smtClean="0"/>
              <a:t>如何将每张页面的请求内容进行字符集转换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模型设计的相关概念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MVC  Model1</a:t>
            </a:r>
            <a:r>
              <a:rPr lang="zh-CN" altLang="en-US" dirty="0" smtClean="0"/>
              <a:t>的模型设计</a:t>
            </a:r>
            <a:endParaRPr lang="en-US" altLang="zh-CN" dirty="0" smtClean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MVC  Model2</a:t>
            </a:r>
            <a:r>
              <a:rPr lang="zh-CN" altLang="en-US" dirty="0" smtClean="0"/>
              <a:t>的模型设计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 </a:t>
            </a:r>
            <a:r>
              <a:rPr lang="en-US" dirty="0" smtClean="0"/>
              <a:t>(Model View Controller)</a:t>
            </a:r>
            <a:r>
              <a:rPr lang="zh-CN" altLang="en-US" dirty="0" smtClean="0"/>
              <a:t>模型－视图－控制器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是任何程序的一种设计思想，目的是为了将数据和页面进行分离，便于组件式开发和维护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所有数据和业务逻辑都写在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页面中，如果数据或页面发生改变，会有什么情况？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357562"/>
            <a:ext cx="628654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页面与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紧密耦合，转移页面或者修改后台数据必须级联修改所有相关的页面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en-US" altLang="zh-CN" dirty="0" smtClean="0"/>
              <a:t>M  ------Model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V   ------View 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en-US" altLang="zh-CN" dirty="0" smtClean="0"/>
              <a:t>C   ------Controller  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71802" y="3143248"/>
            <a:ext cx="2727325" cy="398462"/>
          </a:xfrm>
          <a:prstGeom prst="flowChartAlternateProcess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3F709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/>
              <a:t>MVC</a:t>
            </a:r>
            <a:r>
              <a:rPr lang="en-US" altLang="zh-CN"/>
              <a:t> </a:t>
            </a:r>
            <a:r>
              <a:rPr lang="zh-CN" altLang="en-US">
                <a:ea typeface="黑体" pitchFamily="2" charset="-122"/>
              </a:rPr>
              <a:t>模式</a:t>
            </a:r>
          </a:p>
        </p:txBody>
      </p:sp>
      <p:cxnSp>
        <p:nvCxnSpPr>
          <p:cNvPr id="5" name="AutoShape 5"/>
          <p:cNvCxnSpPr>
            <a:cxnSpLocks noChangeShapeType="1"/>
          </p:cNvCxnSpPr>
          <p:nvPr/>
        </p:nvCxnSpPr>
        <p:spPr bwMode="auto">
          <a:xfrm>
            <a:off x="4433877" y="3689348"/>
            <a:ext cx="0" cy="431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>
            <a:off x="1841489" y="41227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4433877" y="41227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9639" y="4481510"/>
            <a:ext cx="1584325" cy="504825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控制器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193789" y="4481510"/>
            <a:ext cx="1296988" cy="504825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模型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713152" y="4500560"/>
            <a:ext cx="1439862" cy="485775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视图</a:t>
            </a:r>
          </a:p>
        </p:txBody>
      </p: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>
            <a:off x="6881802" y="41227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41489" y="4122735"/>
            <a:ext cx="5040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>
            <a:off x="1841489" y="49863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>
            <a:off x="4433877" y="49863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>
            <a:off x="6881802" y="4986335"/>
            <a:ext cx="0" cy="358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AutoShape 16"/>
          <p:cNvSpPr>
            <a:spLocks noChangeArrowheads="1"/>
          </p:cNvSpPr>
          <p:nvPr/>
        </p:nvSpPr>
        <p:spPr bwMode="gray">
          <a:xfrm>
            <a:off x="1193789" y="5346698"/>
            <a:ext cx="1225550" cy="504825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>
                <a:ea typeface="黑体" pitchFamily="2" charset="-122"/>
              </a:rPr>
              <a:t>JavaBean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gray">
          <a:xfrm>
            <a:off x="3856027" y="5346698"/>
            <a:ext cx="1225550" cy="504825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>
                <a:ea typeface="黑体" pitchFamily="2" charset="-122"/>
              </a:rPr>
              <a:t>JSP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gray">
          <a:xfrm>
            <a:off x="6305539" y="5346698"/>
            <a:ext cx="1225550" cy="504825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>
                <a:ea typeface="黑体" pitchFamily="2" charset="-122"/>
              </a:rPr>
              <a:t>Servlet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设计模式共分为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Model 1</a:t>
            </a:r>
          </a:p>
          <a:p>
            <a:pPr lvl="2"/>
            <a:r>
              <a:rPr lang="zh-CN" altLang="en-US" dirty="0" smtClean="0"/>
              <a:t>小型程序的开发，主要基于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的开发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Model 2</a:t>
            </a:r>
          </a:p>
          <a:p>
            <a:pPr lvl="2"/>
            <a:r>
              <a:rPr lang="zh-CN" altLang="en-US" dirty="0" smtClean="0"/>
              <a:t>中大型程序的开发，是组件式开发的标准解决方案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r>
              <a:rPr lang="zh-CN" altLang="en-US" dirty="0" smtClean="0"/>
              <a:t>的体系结构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用于开发简单的小型程序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包括多个用户的交互页面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客户端能够直接访问加载至服务器的页面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服务端有供处理复杂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逻辑的控制器并能转发至其他页面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Model1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在此之前我们所有的开发其实都是基于这种</a:t>
            </a:r>
            <a:r>
              <a:rPr lang="en-US" altLang="zh-CN" dirty="0" smtClean="0"/>
              <a:t>Model1</a:t>
            </a:r>
            <a:r>
              <a:rPr lang="zh-CN" altLang="en-US" dirty="0" smtClean="0"/>
              <a:t>模式来设计的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357290" y="3214686"/>
            <a:ext cx="1225550" cy="873125"/>
            <a:chOff x="4286" y="3022"/>
            <a:chExt cx="1355" cy="1095"/>
          </a:xfrm>
        </p:grpSpPr>
        <p:graphicFrame>
          <p:nvGraphicFramePr>
            <p:cNvPr id="5" name="Object 30"/>
            <p:cNvGraphicFramePr>
              <a:graphicFrameLocks noChangeAspect="1"/>
            </p:cNvGraphicFramePr>
            <p:nvPr/>
          </p:nvGraphicFramePr>
          <p:xfrm>
            <a:off x="4286" y="3022"/>
            <a:ext cx="977" cy="996"/>
          </p:xfrm>
          <a:graphic>
            <a:graphicData uri="http://schemas.openxmlformats.org/presentationml/2006/ole">
              <p:oleObj spid="_x0000_s1026" name="Image" r:id="rId3" imgW="2615873" imgH="2666667" progId="">
                <p:embed/>
              </p:oleObj>
            </a:graphicData>
          </a:graphic>
        </p:graphicFrame>
        <p:pic>
          <p:nvPicPr>
            <p:cNvPr id="6" name="Picture 31" descr="TowerCa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</p:spPr>
        </p:pic>
      </p:grp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429124" y="2786058"/>
          <a:ext cx="955675" cy="1425575"/>
        </p:xfrm>
        <a:graphic>
          <a:graphicData uri="http://schemas.openxmlformats.org/presentationml/2006/ole">
            <p:oleObj spid="_x0000_s1027" name="Image" r:id="rId5" imgW="1225091" imgH="1962750" progId="">
              <p:embed/>
            </p:oleObj>
          </a:graphicData>
        </a:graphic>
      </p:graphicFrame>
      <p:sp>
        <p:nvSpPr>
          <p:cNvPr id="8" name="椭圆 7"/>
          <p:cNvSpPr/>
          <p:nvPr/>
        </p:nvSpPr>
        <p:spPr>
          <a:xfrm>
            <a:off x="4143372" y="4786322"/>
            <a:ext cx="1428760" cy="9286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Servlet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000760" y="4214818"/>
            <a:ext cx="1143008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JavaBean</a:t>
            </a:r>
            <a:endParaRPr lang="zh-CN" altLang="en-US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7786710" y="3857628"/>
            <a:ext cx="1000132" cy="10715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00298" y="4929198"/>
            <a:ext cx="1143008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571736" y="3571876"/>
            <a:ext cx="1857388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5400000" flipV="1">
            <a:off x="4544451" y="4385243"/>
            <a:ext cx="698040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6" name="右箭头 15"/>
          <p:cNvSpPr/>
          <p:nvPr/>
        </p:nvSpPr>
        <p:spPr>
          <a:xfrm rot="19631968">
            <a:off x="5502958" y="4905887"/>
            <a:ext cx="562379" cy="17388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7" name="右箭头 16"/>
          <p:cNvSpPr/>
          <p:nvPr/>
        </p:nvSpPr>
        <p:spPr>
          <a:xfrm>
            <a:off x="7143768" y="4286256"/>
            <a:ext cx="642942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8" name="右箭头 17"/>
          <p:cNvSpPr/>
          <p:nvPr/>
        </p:nvSpPr>
        <p:spPr>
          <a:xfrm rot="10800000">
            <a:off x="7143768" y="4500570"/>
            <a:ext cx="642942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9" name="右箭头 18"/>
          <p:cNvSpPr/>
          <p:nvPr/>
        </p:nvSpPr>
        <p:spPr>
          <a:xfrm rot="10800000">
            <a:off x="3643306" y="5143512"/>
            <a:ext cx="500066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>
          <a:xfrm rot="13577772">
            <a:off x="1532535" y="4406488"/>
            <a:ext cx="1214446" cy="2134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833</Words>
  <PresentationFormat>全屏显示(4:3)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流畅</vt:lpstr>
      <vt:lpstr>Image</vt:lpstr>
      <vt:lpstr>J2EE第八章</vt:lpstr>
      <vt:lpstr>回顾</vt:lpstr>
      <vt:lpstr>本章目标</vt:lpstr>
      <vt:lpstr>什么是MVC</vt:lpstr>
      <vt:lpstr>为什么要使用MVC</vt:lpstr>
      <vt:lpstr>MVC设计模式</vt:lpstr>
      <vt:lpstr>MVC设计模式</vt:lpstr>
      <vt:lpstr>Model1设计</vt:lpstr>
      <vt:lpstr>Model1设计</vt:lpstr>
      <vt:lpstr>Model1设计</vt:lpstr>
      <vt:lpstr>Model2设计</vt:lpstr>
      <vt:lpstr>Model2设计</vt:lpstr>
      <vt:lpstr>Model2设计</vt:lpstr>
      <vt:lpstr>Model2设计</vt:lpstr>
      <vt:lpstr>Model2设计</vt:lpstr>
      <vt:lpstr>Model2设计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DADI</cp:lastModifiedBy>
  <cp:revision>21</cp:revision>
  <dcterms:modified xsi:type="dcterms:W3CDTF">2011-03-03T07:06:18Z</dcterms:modified>
</cp:coreProperties>
</file>