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66" r:id="rId8"/>
    <p:sldId id="258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J2EE </a:t>
            </a:r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指令和脚本元素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方法声明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r>
              <a:rPr lang="zh-CN" altLang="en-US" dirty="0" smtClean="0"/>
              <a:t>页面中定义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dirty="0" smtClean="0"/>
              <a:t>&lt; % ! 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 </a:t>
            </a:r>
            <a:r>
              <a:rPr lang="en-US" dirty="0" smtClean="0"/>
              <a:t>%&gt;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7158" y="2786058"/>
            <a:ext cx="8599488" cy="3508375"/>
          </a:xfrm>
          <a:prstGeom prst="roundRect">
            <a:avLst>
              <a:gd name="adj" fmla="val 5574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&lt;%@ page language="java" import="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java.util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.*,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java.text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.*"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contentType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="text/html;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charset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=GBK"%&gt;</a:t>
            </a:r>
          </a:p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&lt;html&gt;</a:t>
            </a:r>
          </a:p>
          <a:p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Courier New" pitchFamily="49" charset="0"/>
              </a:rPr>
              <a:t>&lt;%!</a:t>
            </a:r>
          </a:p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String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formatDate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(Date d){</a:t>
            </a:r>
          </a:p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   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SimpleDateFormat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formater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=new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SimpleDateFormat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("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yyyy</a:t>
            </a:r>
            <a:r>
              <a:rPr lang="zh-CN" altLang="en-US" dirty="0">
                <a:ea typeface="黑体" pitchFamily="2" charset="-122"/>
                <a:cs typeface="Courier New" pitchFamily="49" charset="0"/>
              </a:rPr>
              <a:t>年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MM</a:t>
            </a:r>
            <a:r>
              <a:rPr lang="zh-CN" altLang="en-US" dirty="0">
                <a:ea typeface="黑体" pitchFamily="2" charset="-122"/>
                <a:cs typeface="Courier New" pitchFamily="49" charset="0"/>
              </a:rPr>
              <a:t>月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dd</a:t>
            </a:r>
            <a:r>
              <a:rPr lang="zh-CN" altLang="en-US" dirty="0">
                <a:ea typeface="黑体" pitchFamily="2" charset="-122"/>
                <a:cs typeface="Courier New" pitchFamily="49" charset="0"/>
              </a:rPr>
              <a:t>日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");</a:t>
            </a:r>
          </a:p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    return 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formater.format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(d);</a:t>
            </a:r>
          </a:p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Courier New" pitchFamily="49" charset="0"/>
              </a:rPr>
              <a:t>%&gt;</a:t>
            </a:r>
          </a:p>
          <a:p>
            <a:r>
              <a:rPr lang="zh-CN" altLang="en-US" dirty="0">
                <a:ea typeface="黑体" pitchFamily="2" charset="-122"/>
                <a:cs typeface="Courier New" pitchFamily="49" charset="0"/>
              </a:rPr>
              <a:t>你好</a:t>
            </a:r>
            <a:r>
              <a:rPr lang="zh-CN" altLang="en-US" dirty="0" smtClean="0">
                <a:ea typeface="黑体" pitchFamily="2" charset="-122"/>
                <a:cs typeface="Courier New" pitchFamily="49" charset="0"/>
              </a:rPr>
              <a:t>，今天</a:t>
            </a:r>
            <a:r>
              <a:rPr lang="zh-CN" altLang="en-US" dirty="0">
                <a:ea typeface="黑体" pitchFamily="2" charset="-122"/>
                <a:cs typeface="Courier New" pitchFamily="49" charset="0"/>
              </a:rPr>
              <a:t>是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&lt;%=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formatDate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(new Date())%&gt;&lt;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br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&gt;</a:t>
            </a:r>
          </a:p>
          <a:p>
            <a:r>
              <a:rPr lang="zh-CN" altLang="en-US" dirty="0">
                <a:ea typeface="黑体" pitchFamily="2" charset="-122"/>
                <a:cs typeface="Courier New" pitchFamily="49" charset="0"/>
              </a:rPr>
              <a:t>你好</a:t>
            </a:r>
            <a:r>
              <a:rPr lang="zh-CN" altLang="en-US" dirty="0" smtClean="0">
                <a:ea typeface="黑体" pitchFamily="2" charset="-122"/>
                <a:cs typeface="Courier New" pitchFamily="49" charset="0"/>
              </a:rPr>
              <a:t>，今天</a:t>
            </a:r>
            <a:r>
              <a:rPr lang="zh-CN" altLang="en-US" dirty="0">
                <a:ea typeface="黑体" pitchFamily="2" charset="-122"/>
                <a:cs typeface="Courier New" pitchFamily="49" charset="0"/>
              </a:rPr>
              <a:t>是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&lt;%=</a:t>
            </a:r>
            <a:r>
              <a:rPr lang="en-US" altLang="zh-CN" dirty="0" err="1">
                <a:ea typeface="黑体" pitchFamily="2" charset="-122"/>
                <a:cs typeface="Courier New" pitchFamily="49" charset="0"/>
              </a:rPr>
              <a:t>formatDate</a:t>
            </a:r>
            <a:r>
              <a:rPr lang="en-US" altLang="zh-CN" dirty="0">
                <a:ea typeface="黑体" pitchFamily="2" charset="-122"/>
                <a:cs typeface="Courier New" pitchFamily="49" charset="0"/>
              </a:rPr>
              <a:t>(new Date())%&gt;</a:t>
            </a:r>
          </a:p>
          <a:p>
            <a:r>
              <a:rPr lang="en-US" altLang="zh-CN" dirty="0">
                <a:ea typeface="黑体" pitchFamily="2" charset="-122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pic>
        <p:nvPicPr>
          <p:cNvPr id="5" name="Picture 9" descr="图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4657725" cy="2628900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>
          <a:xfrm>
            <a:off x="1357290" y="5357826"/>
            <a:ext cx="5572164" cy="85725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如图所示，应如何实现？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页面的执行流程是怎样的？为什么第一次打开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页面会比较慢？</a:t>
            </a:r>
            <a:endParaRPr lang="en-US" altLang="zh-CN" dirty="0" smtClean="0"/>
          </a:p>
          <a:p>
            <a:r>
              <a:rPr lang="en-US" altLang="zh-CN" dirty="0" smtClean="0"/>
              <a:t>JAVA WEB</a:t>
            </a:r>
            <a:r>
              <a:rPr lang="zh-CN" altLang="en-US" dirty="0" smtClean="0"/>
              <a:t>项目的目录结构是怎样的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指令的常用属性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脚本元素的使用方法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页面的特点是什么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28794" y="2857496"/>
            <a:ext cx="5214974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在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页面中可以插入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代码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500166" y="4214818"/>
            <a:ext cx="6215106" cy="1143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4429132"/>
            <a:ext cx="5572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在页面中插入的代码可能需要使用到包中的类，在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中如何引入其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他包中的类？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zh-CN" altLang="en-US" dirty="0" smtClean="0">
                <a:ea typeface="黑体" pitchFamily="2" charset="-122"/>
              </a:rPr>
              <a:t>在</a:t>
            </a:r>
            <a:r>
              <a:rPr lang="en-US" altLang="zh-CN" dirty="0" smtClean="0">
                <a:ea typeface="黑体" pitchFamily="2" charset="-122"/>
              </a:rPr>
              <a:t>JSP</a:t>
            </a:r>
            <a:r>
              <a:rPr lang="zh-CN" altLang="en-US" dirty="0" smtClean="0">
                <a:ea typeface="黑体" pitchFamily="2" charset="-122"/>
              </a:rPr>
              <a:t>文件中，同样可以使用</a:t>
            </a:r>
            <a:r>
              <a:rPr lang="en-US" altLang="zh-CN" dirty="0" smtClean="0">
                <a:ea typeface="黑体" pitchFamily="2" charset="-122"/>
              </a:rPr>
              <a:t>import</a:t>
            </a:r>
            <a:r>
              <a:rPr lang="zh-CN" altLang="en-US" dirty="0" smtClean="0">
                <a:ea typeface="黑体" pitchFamily="2" charset="-122"/>
              </a:rPr>
              <a:t>关键字引入</a:t>
            </a:r>
            <a:r>
              <a:rPr lang="en-US" altLang="zh-CN" dirty="0" smtClean="0">
                <a:ea typeface="黑体" pitchFamily="2" charset="-122"/>
              </a:rPr>
              <a:t>Java</a:t>
            </a:r>
            <a:r>
              <a:rPr lang="zh-CN" altLang="en-US" dirty="0" smtClean="0">
                <a:ea typeface="黑体" pitchFamily="2" charset="-122"/>
              </a:rPr>
              <a:t>类文件，一旦引入，整个</a:t>
            </a:r>
            <a:r>
              <a:rPr lang="en-US" altLang="zh-CN" dirty="0" smtClean="0">
                <a:ea typeface="黑体" pitchFamily="2" charset="-122"/>
              </a:rPr>
              <a:t>JSP</a:t>
            </a:r>
            <a:r>
              <a:rPr lang="zh-CN" altLang="en-US" dirty="0" smtClean="0">
                <a:ea typeface="黑体" pitchFamily="2" charset="-122"/>
              </a:rPr>
              <a:t>文件都可用此时，需要使用到</a:t>
            </a:r>
            <a:r>
              <a:rPr lang="en-US" altLang="zh-CN" dirty="0" smtClean="0">
                <a:ea typeface="黑体" pitchFamily="2" charset="-122"/>
              </a:rPr>
              <a:t>page</a:t>
            </a:r>
            <a:r>
              <a:rPr lang="zh-CN" altLang="en-US" dirty="0" smtClean="0">
                <a:ea typeface="黑体" pitchFamily="2" charset="-122"/>
              </a:rPr>
              <a:t>指令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1472" y="1785926"/>
            <a:ext cx="7929618" cy="3770312"/>
          </a:xfrm>
          <a:prstGeom prst="roundRect">
            <a:avLst>
              <a:gd name="adj" fmla="val 4565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&lt;%@ page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language="java" 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import="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java.util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.*,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java.text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.*"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contentType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="text/html;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charset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=GBK" 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%&gt;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&lt;html&gt;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 &lt;head&gt;&lt;title&gt;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输出当前日期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&lt;/title&gt;&lt;/head&gt;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&lt;body&gt;</a:t>
            </a:r>
          </a:p>
          <a:p>
            <a:r>
              <a:rPr lang="zh-CN" altLang="en-US" dirty="0">
                <a:ea typeface="黑体" pitchFamily="2" charset="-122"/>
                <a:cs typeface="Times New Roman" pitchFamily="18" charset="0"/>
              </a:rPr>
              <a:t>你好</a:t>
            </a:r>
            <a:r>
              <a:rPr lang="zh-CN" altLang="en-US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NIIT</a:t>
            </a:r>
            <a:r>
              <a:rPr lang="zh-CN" altLang="en-US" dirty="0" smtClean="0">
                <a:ea typeface="黑体" pitchFamily="2" charset="-122"/>
                <a:cs typeface="Times New Roman" pitchFamily="18" charset="0"/>
              </a:rPr>
              <a:t>！ 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今天是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&lt;%</a:t>
            </a:r>
          </a:p>
          <a:p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SimpleDateFormat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formater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= new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SimpleDateFormat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("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yyyy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MM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dd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日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 String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strCurrentTime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formater.format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(new 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Date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out.println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strCurrentTime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%&gt;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&lt;/body&gt;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&lt;/html&gt;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43306" y="928670"/>
            <a:ext cx="3311525" cy="715089"/>
          </a:xfrm>
          <a:prstGeom prst="wedgeRoundRectCallout">
            <a:avLst>
              <a:gd name="adj1" fmla="val -49569"/>
              <a:gd name="adj2" fmla="val 921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dirty="0" smtClean="0">
                <a:ea typeface="黑体" pitchFamily="2" charset="-122"/>
              </a:rPr>
              <a:t>通过</a:t>
            </a:r>
            <a:r>
              <a:rPr lang="en-US" altLang="zh-CN" dirty="0">
                <a:ea typeface="黑体" pitchFamily="2" charset="-122"/>
              </a:rPr>
              <a:t>page</a:t>
            </a:r>
            <a:r>
              <a:rPr lang="zh-CN" altLang="en-US" dirty="0">
                <a:ea typeface="黑体" pitchFamily="2" charset="-122"/>
              </a:rPr>
              <a:t>指令的</a:t>
            </a:r>
            <a:r>
              <a:rPr lang="en-US" altLang="zh-CN" dirty="0">
                <a:ea typeface="黑体" pitchFamily="2" charset="-122"/>
              </a:rPr>
              <a:t>import</a:t>
            </a:r>
            <a:r>
              <a:rPr lang="zh-CN" altLang="en-US" dirty="0">
                <a:ea typeface="黑体" pitchFamily="2" charset="-122"/>
              </a:rPr>
              <a:t>属性引入这些类文件</a:t>
            </a:r>
            <a:r>
              <a:rPr lang="zh-CN" altLang="en-US" dirty="0" smtClean="0">
                <a:ea typeface="黑体" pitchFamily="2" charset="-122"/>
              </a:rPr>
              <a:t>了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通过设置内部的多个属性来定义整个页面的属性</a:t>
            </a:r>
          </a:p>
          <a:p>
            <a:pPr lvl="1"/>
            <a:r>
              <a:rPr lang="zh-CN" altLang="en-US" dirty="0" smtClean="0"/>
              <a:t>语法：</a:t>
            </a:r>
            <a:r>
              <a:rPr lang="en-US" altLang="zh-CN" dirty="0" smtClean="0"/>
              <a:t>&lt;%@ page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1="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2="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1,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2"…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n="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n"%&gt;</a:t>
            </a:r>
          </a:p>
          <a:p>
            <a:r>
              <a:rPr lang="en-US" altLang="zh-CN" dirty="0" smtClean="0"/>
              <a:t>Page</a:t>
            </a:r>
            <a:r>
              <a:rPr lang="zh-CN" altLang="en-US" dirty="0" smtClean="0"/>
              <a:t>指令常用属性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4214818"/>
          <a:ext cx="6858048" cy="188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2928958"/>
                <a:gridCol w="1643074"/>
              </a:tblGrid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language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指定</a:t>
                      </a:r>
                      <a:r>
                        <a:rPr lang="en-US" altLang="zh-CN" sz="1400" dirty="0" smtClean="0"/>
                        <a:t>JSP</a:t>
                      </a:r>
                      <a:r>
                        <a:rPr lang="zh-CN" altLang="en-US" sz="1400" dirty="0" smtClean="0"/>
                        <a:t>页面使用的基本语言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java</a:t>
                      </a:r>
                      <a:endParaRPr lang="zh-CN" altLang="en-US" sz="14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import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引用脚本语言使用的类文件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</a:t>
                      </a:r>
                      <a:endParaRPr lang="zh-CN" altLang="en-US" sz="14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contentType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指定</a:t>
                      </a:r>
                      <a:r>
                        <a:rPr lang="en-US" altLang="zh-CN" sz="1400" dirty="0" smtClean="0"/>
                        <a:t>JSP</a:t>
                      </a:r>
                      <a:r>
                        <a:rPr lang="zh-CN" altLang="en-US" sz="1400" dirty="0" smtClean="0"/>
                        <a:t>页面使用的编码方式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text/html,</a:t>
                      </a:r>
                    </a:p>
                    <a:p>
                      <a:r>
                        <a:rPr lang="en-US" altLang="zh-CN" sz="1400" dirty="0" smtClean="0"/>
                        <a:t>ISO-8859-1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脚本元素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zh-CN" altLang="en-US" dirty="0" smtClean="0"/>
              <a:t>脚本元素是用来嵌入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代码的，主要用来实现页面的动态请求</a:t>
            </a:r>
          </a:p>
          <a:p>
            <a:r>
              <a:rPr lang="en-US" dirty="0" smtClean="0"/>
              <a:t>JSP </a:t>
            </a:r>
            <a:r>
              <a:rPr lang="zh-CN" altLang="en-US" dirty="0" smtClean="0"/>
              <a:t>脚本元素包括：</a:t>
            </a:r>
          </a:p>
          <a:p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gray">
          <a:xfrm>
            <a:off x="3143240" y="3000372"/>
            <a:ext cx="3097213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>
                <a:ea typeface="黑体" pitchFamily="2" charset="-122"/>
              </a:rPr>
              <a:t>JSP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zh-CN" altLang="en-US">
                <a:ea typeface="黑体" pitchFamily="2" charset="-122"/>
              </a:rPr>
              <a:t>脚本元素 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1765300" y="4149725"/>
            <a:ext cx="540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765300" y="41497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573588" y="41497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7165975" y="41481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573588" y="3573463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gray">
          <a:xfrm>
            <a:off x="827088" y="4725988"/>
            <a:ext cx="1944687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>
                <a:ea typeface="黑体" pitchFamily="2" charset="-122"/>
              </a:rPr>
              <a:t>小脚本 </a:t>
            </a: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gray">
          <a:xfrm>
            <a:off x="3565525" y="4725988"/>
            <a:ext cx="1944688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>
                <a:ea typeface="黑体" pitchFamily="2" charset="-122"/>
              </a:rPr>
              <a:t>表达式 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6157913" y="4725988"/>
            <a:ext cx="1944687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>
                <a:ea typeface="黑体" pitchFamily="2" charset="-122"/>
              </a:rPr>
              <a:t>声明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什么是小脚本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zh-CN" altLang="en-US" dirty="0" smtClean="0"/>
              <a:t>小脚本</a:t>
            </a:r>
          </a:p>
          <a:p>
            <a:pPr lvl="1"/>
            <a:r>
              <a:rPr lang="zh-CN" altLang="en-US" dirty="0" smtClean="0"/>
              <a:t>就是在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页面里嵌入一段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</a:p>
          <a:p>
            <a:pPr lvl="1"/>
            <a:r>
              <a:rPr lang="zh-CN" altLang="en-US" dirty="0" smtClean="0"/>
              <a:t>语法： </a:t>
            </a:r>
            <a:r>
              <a:rPr lang="en-US" altLang="zh-CN" dirty="0" smtClean="0"/>
              <a:t>&lt;% Java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%&gt;</a:t>
            </a:r>
          </a:p>
          <a:p>
            <a:pPr lvl="1"/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14282" y="1571612"/>
            <a:ext cx="8750330" cy="3836194"/>
          </a:xfrm>
          <a:prstGeom prst="roundRect">
            <a:avLst>
              <a:gd name="adj" fmla="val 6477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&lt;%@ page language="java" import="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java.util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.*,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java.text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.*“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contentType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="text/html;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charset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=GBK" %&gt;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&lt;html&gt;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    &lt;head&gt;&lt;title&gt;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输出当前日期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&lt;/title&gt;&lt;/head&gt;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&lt;body&gt;</a:t>
            </a:r>
          </a:p>
          <a:p>
            <a:r>
              <a:rPr lang="zh-CN" altLang="en-US" dirty="0">
                <a:ea typeface="黑体" pitchFamily="2" charset="-122"/>
                <a:cs typeface="Times New Roman" pitchFamily="18" charset="0"/>
              </a:rPr>
              <a:t>你好</a:t>
            </a:r>
            <a:r>
              <a:rPr lang="zh-CN" altLang="en-US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NIIT</a:t>
            </a:r>
            <a:r>
              <a:rPr lang="zh-CN" altLang="en-US" dirty="0" smtClean="0">
                <a:ea typeface="黑体" pitchFamily="2" charset="-122"/>
                <a:cs typeface="Times New Roman" pitchFamily="18" charset="0"/>
              </a:rPr>
              <a:t>！ 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今天是</a:t>
            </a:r>
          </a:p>
          <a:p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&lt;%</a:t>
            </a:r>
          </a:p>
          <a:p>
            <a:pPr lvl="1"/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SimpleDateFormat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formater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= new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SimpleDateFormat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("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yyyy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MM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dd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日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");</a:t>
            </a:r>
          </a:p>
          <a:p>
            <a:pPr lvl="1"/>
            <a:r>
              <a:rPr lang="en-US" altLang="zh-CN" dirty="0">
                <a:ea typeface="黑体" pitchFamily="2" charset="-122"/>
                <a:cs typeface="Times New Roman" pitchFamily="18" charset="0"/>
              </a:rPr>
              <a:t>String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strCurrentTime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formater.format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(new Date());</a:t>
            </a:r>
          </a:p>
          <a:p>
            <a:pPr lvl="1"/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out.print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strCurrentTime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dirty="0">
                <a:solidFill>
                  <a:srgbClr val="0033CC"/>
                </a:solidFill>
                <a:ea typeface="黑体" pitchFamily="2" charset="-122"/>
                <a:cs typeface="Times New Roman" pitchFamily="18" charset="0"/>
              </a:rPr>
              <a:t>%&gt;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&lt;/body&gt;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&lt;/html&gt;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14480" y="4572008"/>
            <a:ext cx="2680800" cy="715089"/>
          </a:xfrm>
          <a:prstGeom prst="wedgeRoundRectCallout">
            <a:avLst>
              <a:gd name="adj1" fmla="val -55861"/>
              <a:gd name="adj2" fmla="val -75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dirty="0" err="1">
                <a:ea typeface="黑体" pitchFamily="2" charset="-122"/>
              </a:rPr>
              <a:t>out.print</a:t>
            </a:r>
            <a:r>
              <a:rPr lang="zh-CN" altLang="en-US" dirty="0">
                <a:ea typeface="黑体" pitchFamily="2" charset="-122"/>
              </a:rPr>
              <a:t>负责在页面上进行输出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15008" y="2643182"/>
            <a:ext cx="2117568" cy="715089"/>
          </a:xfrm>
          <a:prstGeom prst="wedgeRoundRectCallout">
            <a:avLst>
              <a:gd name="adj1" fmla="val -49338"/>
              <a:gd name="adj2" fmla="val 92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>
                <a:ea typeface="黑体" pitchFamily="2" charset="-122"/>
              </a:rPr>
              <a:t>在</a:t>
            </a:r>
            <a:r>
              <a:rPr lang="en-US" altLang="zh-CN">
                <a:ea typeface="黑体" pitchFamily="2" charset="-122"/>
              </a:rPr>
              <a:t>JSP</a:t>
            </a:r>
            <a:r>
              <a:rPr lang="zh-CN" altLang="en-US">
                <a:ea typeface="黑体" pitchFamily="2" charset="-122"/>
              </a:rPr>
              <a:t>中嵌入的</a:t>
            </a:r>
            <a:r>
              <a:rPr lang="en-US" altLang="zh-CN">
                <a:ea typeface="黑体" pitchFamily="2" charset="-122"/>
              </a:rPr>
              <a:t>Java</a:t>
            </a:r>
            <a:r>
              <a:rPr lang="zh-CN" altLang="en-US">
                <a:ea typeface="黑体" pitchFamily="2" charset="-122"/>
              </a:rPr>
              <a:t>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</a:p>
          <a:p>
            <a:pPr lvl="1"/>
            <a:r>
              <a:rPr lang="zh-CN" altLang="en-US" dirty="0" smtClean="0"/>
              <a:t>表达式是对数据的表示，系统将其作为一个值进行计算和显示</a:t>
            </a:r>
          </a:p>
          <a:p>
            <a:pPr lvl="1"/>
            <a:r>
              <a:rPr lang="zh-CN" altLang="en-US" dirty="0" smtClean="0"/>
              <a:t>语法：</a:t>
            </a:r>
            <a:r>
              <a:rPr lang="en-US" altLang="zh-CN" dirty="0" smtClean="0"/>
              <a:t>&lt;% = Java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%&gt; </a:t>
            </a:r>
          </a:p>
          <a:p>
            <a:pPr lvl="1"/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064101" y="3678239"/>
            <a:ext cx="2647950" cy="1706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&lt;html&gt;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&lt;%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out.println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(30*20);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%&gt;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&lt;/html&gt;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42976" y="3714752"/>
            <a:ext cx="2357437" cy="167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>
                <a:ea typeface="黑体" pitchFamily="2" charset="-122"/>
                <a:cs typeface="Times New Roman" pitchFamily="18" charset="0"/>
              </a:rPr>
              <a:t>&lt;html&gt;</a:t>
            </a:r>
          </a:p>
          <a:p>
            <a:r>
              <a:rPr lang="en-US" altLang="zh-CN">
                <a:ea typeface="黑体" pitchFamily="2" charset="-122"/>
                <a:cs typeface="Times New Roman" pitchFamily="18" charset="0"/>
              </a:rPr>
              <a:t>&lt;%=30*20%&gt;</a:t>
            </a:r>
          </a:p>
          <a:p>
            <a:r>
              <a:rPr lang="en-US" altLang="zh-CN">
                <a:ea typeface="黑体" pitchFamily="2" charset="-122"/>
                <a:cs typeface="Times New Roman" pitchFamily="18" charset="0"/>
              </a:rPr>
              <a:t>&lt;/html&gt;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919513" y="4521202"/>
            <a:ext cx="792163" cy="215900"/>
            <a:chOff x="2472" y="2568"/>
            <a:chExt cx="499" cy="136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72" y="256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72" y="2704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4" y="256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44" y="2704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071538" y="5643578"/>
            <a:ext cx="3095625" cy="990600"/>
          </a:xfrm>
          <a:prstGeom prst="wedgeRoundRectCallout">
            <a:avLst>
              <a:gd name="adj1" fmla="val -35944"/>
              <a:gd name="adj2" fmla="val -882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dirty="0">
                <a:ea typeface="黑体" pitchFamily="2" charset="-122"/>
              </a:rPr>
              <a:t>使用表达式显示数据。</a:t>
            </a:r>
          </a:p>
          <a:p>
            <a:r>
              <a:rPr lang="zh-CN" altLang="en-US" dirty="0">
                <a:ea typeface="黑体" pitchFamily="2" charset="-122"/>
              </a:rPr>
              <a:t>显然，表达式更有利于在</a:t>
            </a:r>
            <a:r>
              <a:rPr lang="en-US" altLang="zh-CN" dirty="0">
                <a:ea typeface="黑体" pitchFamily="2" charset="-122"/>
              </a:rPr>
              <a:t>HTML</a:t>
            </a:r>
            <a:r>
              <a:rPr lang="zh-CN" altLang="en-US" dirty="0">
                <a:ea typeface="黑体" pitchFamily="2" charset="-122"/>
              </a:rPr>
              <a:t>中显示数据 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072066" y="5643578"/>
            <a:ext cx="2519363" cy="408623"/>
          </a:xfrm>
          <a:prstGeom prst="wedgeRoundRectCallout">
            <a:avLst>
              <a:gd name="adj1" fmla="val -10531"/>
              <a:gd name="adj2" fmla="val -1668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>
                <a:ea typeface="黑体" pitchFamily="2" charset="-122"/>
              </a:rPr>
              <a:t>使用小脚本显示数据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71670" y="3214686"/>
            <a:ext cx="503237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03920" y="3214686"/>
            <a:ext cx="503237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黑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59</TotalTime>
  <Words>611</Words>
  <PresentationFormat>全屏显示(4:3)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主题1</vt:lpstr>
      <vt:lpstr>J2EE 第二章</vt:lpstr>
      <vt:lpstr>回顾</vt:lpstr>
      <vt:lpstr>本章目标</vt:lpstr>
      <vt:lpstr>Page指令</vt:lpstr>
      <vt:lpstr>Page指令</vt:lpstr>
      <vt:lpstr>Page指令</vt:lpstr>
      <vt:lpstr>JSP脚本元素</vt:lpstr>
      <vt:lpstr>什么是小脚本</vt:lpstr>
      <vt:lpstr>什么是表达式</vt:lpstr>
      <vt:lpstr>什么是声明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16</cp:revision>
  <dcterms:modified xsi:type="dcterms:W3CDTF">2014-10-30T00:48:43Z</dcterms:modified>
</cp:coreProperties>
</file>