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68" r:id="rId8"/>
    <p:sldId id="267" r:id="rId9"/>
    <p:sldId id="266" r:id="rId10"/>
    <p:sldId id="265" r:id="rId11"/>
    <p:sldId id="264" r:id="rId12"/>
    <p:sldId id="263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2014-10-30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2014-10-30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ina.com.c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J2EE </a:t>
            </a:r>
            <a:r>
              <a:rPr lang="zh-CN" altLang="en-US" dirty="0" smtClean="0"/>
              <a:t>第三章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处理客户端请求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对象的常用方法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常用方法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2" y="2786058"/>
          <a:ext cx="65960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402429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getParameter</a:t>
                      </a:r>
                      <a:r>
                        <a:rPr lang="en-US" altLang="zh-CN" sz="1400" dirty="0" smtClean="0"/>
                        <a:t>(String)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根据名称获取表单单个元素提交数据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getParameterValues</a:t>
                      </a:r>
                      <a:r>
                        <a:rPr lang="en-US" altLang="zh-CN" sz="1400" dirty="0" smtClean="0"/>
                        <a:t>(String)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根据名称获取表单多个元素提交的数据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setCharacterEncoding</a:t>
                      </a:r>
                      <a:r>
                        <a:rPr lang="en-US" altLang="zh-CN" sz="1400" dirty="0" smtClean="0"/>
                        <a:t>(String)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设置请求的字符集编码格式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getRequestDispatcher</a:t>
                      </a:r>
                      <a:r>
                        <a:rPr lang="en-US" altLang="zh-CN" sz="1400" dirty="0" smtClean="0"/>
                        <a:t>(String)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设置一个跳转路径获取转发请求的对象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内置对象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内置对象之一，之前我们已经学过的内置对象有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对象，</a:t>
            </a:r>
            <a:r>
              <a:rPr lang="en-US" altLang="zh-CN" dirty="0" smtClean="0"/>
              <a:t>JSP</a:t>
            </a:r>
            <a:r>
              <a:rPr lang="zh-CN" altLang="en-US" dirty="0" smtClean="0"/>
              <a:t>中共有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个内置对象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内置对象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Out  </a:t>
            </a:r>
          </a:p>
          <a:p>
            <a:pPr lvl="1"/>
            <a:r>
              <a:rPr lang="en-US" altLang="zh-CN" dirty="0" smtClean="0"/>
              <a:t>Request</a:t>
            </a:r>
            <a:endParaRPr lang="en-US" altLang="zh-CN" b="0" dirty="0" smtClean="0"/>
          </a:p>
          <a:p>
            <a:pPr lvl="1"/>
            <a:r>
              <a:rPr lang="en-US" altLang="zh-CN" dirty="0" smtClean="0"/>
              <a:t>Response</a:t>
            </a:r>
          </a:p>
          <a:p>
            <a:pPr lvl="1"/>
            <a:r>
              <a:rPr lang="en-US" altLang="zh-CN" dirty="0" smtClean="0"/>
              <a:t>Session</a:t>
            </a:r>
          </a:p>
          <a:p>
            <a:pPr lvl="1"/>
            <a:r>
              <a:rPr lang="en-US" altLang="zh-CN" dirty="0" smtClean="0"/>
              <a:t>Application</a:t>
            </a:r>
          </a:p>
          <a:p>
            <a:pPr lvl="1"/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Page</a:t>
            </a:r>
          </a:p>
          <a:p>
            <a:pPr lvl="1"/>
            <a:r>
              <a:rPr lang="en-US" altLang="zh-CN" dirty="0" err="1" smtClean="0"/>
              <a:t>PageContext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Exception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348" y="3000372"/>
            <a:ext cx="2000264" cy="7858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箭头标注 4"/>
          <p:cNvSpPr/>
          <p:nvPr/>
        </p:nvSpPr>
        <p:spPr>
          <a:xfrm>
            <a:off x="2857488" y="3071810"/>
            <a:ext cx="2643206" cy="571504"/>
          </a:xfrm>
          <a:prstGeom prst="leftArrowCallou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本章学习重点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对象同样也是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内置对象之一，是响应请求并向客户端输出信息的对象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14678" y="3071810"/>
            <a:ext cx="2663825" cy="1296987"/>
            <a:chOff x="2109" y="2184"/>
            <a:chExt cx="1640" cy="81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2109" y="2184"/>
              <a:ext cx="1640" cy="8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en-US" b="1">
                <a:ea typeface="黑体" pitchFamily="2" charset="-122"/>
                <a:cs typeface="Courier New" pitchFamily="49" charset="0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gray">
            <a:xfrm>
              <a:off x="2245" y="2229"/>
              <a:ext cx="1488" cy="288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ea typeface="黑体" pitchFamily="2" charset="-122"/>
                  <a:cs typeface="Courier New" pitchFamily="49" charset="0"/>
                </a:rPr>
                <a:t>JSP </a:t>
              </a:r>
              <a:r>
                <a:rPr lang="zh-CN" altLang="en-US" b="1">
                  <a:ea typeface="黑体" pitchFamily="2" charset="-122"/>
                  <a:cs typeface="Courier New" pitchFamily="49" charset="0"/>
                </a:rPr>
                <a:t>页面</a:t>
              </a:r>
            </a:p>
          </p:txBody>
        </p:sp>
      </p:grp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3576628" y="3719510"/>
            <a:ext cx="19431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b="1">
                <a:ea typeface="黑体" pitchFamily="2" charset="-122"/>
              </a:rPr>
              <a:t>response</a:t>
            </a:r>
            <a:r>
              <a:rPr lang="en-US" b="1">
                <a:ea typeface="黑体" pitchFamily="2" charset="-122"/>
              </a:rPr>
              <a:t> </a:t>
            </a:r>
            <a:r>
              <a:rPr lang="zh-CN" altLang="en-US" b="1">
                <a:ea typeface="黑体" pitchFamily="2" charset="-122"/>
              </a:rPr>
              <a:t>对象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77828" y="3682997"/>
            <a:ext cx="936625" cy="858838"/>
            <a:chOff x="2018" y="2115"/>
            <a:chExt cx="726" cy="791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015" y="2115"/>
              <a:ext cx="725" cy="499"/>
              <a:chOff x="4286" y="3022"/>
              <a:chExt cx="1355" cy="1095"/>
            </a:xfrm>
          </p:grpSpPr>
          <p:graphicFrame>
            <p:nvGraphicFramePr>
              <p:cNvPr id="11" name="Object 10"/>
              <p:cNvGraphicFramePr>
                <a:graphicFrameLocks noChangeAspect="1"/>
              </p:cNvGraphicFramePr>
              <p:nvPr/>
            </p:nvGraphicFramePr>
            <p:xfrm>
              <a:off x="4286" y="3022"/>
              <a:ext cx="977" cy="996"/>
            </p:xfrm>
            <a:graphic>
              <a:graphicData uri="http://schemas.openxmlformats.org/presentationml/2006/ole">
                <p:oleObj spid="_x0000_s2050" name="Image" r:id="rId3" imgW="2615873" imgH="2666667" progId="">
                  <p:embed/>
                </p:oleObj>
              </a:graphicData>
            </a:graphic>
          </p:graphicFrame>
          <p:pic>
            <p:nvPicPr>
              <p:cNvPr id="12" name="Picture 11" descr="TowerCase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67" y="3113"/>
                <a:ext cx="674" cy="1004"/>
              </a:xfrm>
              <a:prstGeom prst="rect">
                <a:avLst/>
              </a:prstGeom>
              <a:noFill/>
            </p:spPr>
          </p:pic>
        </p:grp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064" y="2568"/>
              <a:ext cx="680" cy="3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2" charset="-122"/>
                </a:rPr>
                <a:t>客户端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677141" y="3467097"/>
            <a:ext cx="649287" cy="1649413"/>
            <a:chOff x="5184" y="2568"/>
            <a:chExt cx="409" cy="1039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319" y="3203"/>
              <a:ext cx="11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altLang="zh-CN">
                <a:ea typeface="黑体" pitchFamily="2" charset="-122"/>
              </a:endParaRPr>
            </a:p>
            <a:p>
              <a:pPr algn="ctr"/>
              <a:endParaRPr lang="en-US" altLang="zh-CN">
                <a:ea typeface="黑体" pitchFamily="2" charset="-122"/>
              </a:endParaRPr>
            </a:p>
          </p:txBody>
        </p:sp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5184" y="2568"/>
            <a:ext cx="409" cy="654"/>
          </p:xfrm>
          <a:graphic>
            <a:graphicData uri="http://schemas.openxmlformats.org/presentationml/2006/ole">
              <p:oleObj spid="_x0000_s2051" name="Image" r:id="rId5" imgW="1225091" imgH="1962750" progId="">
                <p:embed/>
              </p:oleObj>
            </a:graphicData>
          </a:graphic>
        </p:graphicFrame>
      </p:grpSp>
      <p:cxnSp>
        <p:nvCxnSpPr>
          <p:cNvPr id="16" name="AutoShape 16"/>
          <p:cNvCxnSpPr>
            <a:cxnSpLocks noChangeShapeType="1"/>
            <a:endCxn id="7" idx="1"/>
          </p:cNvCxnSpPr>
          <p:nvPr/>
        </p:nvCxnSpPr>
        <p:spPr bwMode="auto">
          <a:xfrm flipV="1">
            <a:off x="1414453" y="3971922"/>
            <a:ext cx="2162175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917691" y="3536947"/>
            <a:ext cx="93662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响应</a:t>
            </a:r>
          </a:p>
        </p:txBody>
      </p:sp>
      <p:cxnSp>
        <p:nvCxnSpPr>
          <p:cNvPr id="18" name="AutoShape 18"/>
          <p:cNvCxnSpPr>
            <a:cxnSpLocks noChangeShapeType="1"/>
            <a:stCxn id="7" idx="3"/>
          </p:cNvCxnSpPr>
          <p:nvPr/>
        </p:nvCxnSpPr>
        <p:spPr bwMode="auto">
          <a:xfrm>
            <a:off x="5519728" y="3971922"/>
            <a:ext cx="2157413" cy="142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</p:cxn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949941" y="3322635"/>
            <a:ext cx="1511300" cy="6413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从服务器中检索的信息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3430578" y="4619622"/>
            <a:ext cx="2735263" cy="693738"/>
          </a:xfrm>
          <a:prstGeom prst="wedgeRoundRectCallout">
            <a:avLst>
              <a:gd name="adj1" fmla="val -16454"/>
              <a:gd name="adj2" fmla="val -1114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存储信息，以在响应客户端请求时发送此信息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对象的常用方法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Response</a:t>
            </a:r>
            <a:r>
              <a:rPr lang="zh-CN" altLang="en-US" dirty="0" smtClean="0"/>
              <a:t>常用方法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04" y="257174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4095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sendRedirect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重定向至其他页面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getOutputStream</a:t>
                      </a:r>
                      <a:r>
                        <a:rPr lang="en-US" altLang="zh-CN" sz="1400" dirty="0" smtClean="0"/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获取服务器端输出流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OUT</a:t>
            </a:r>
            <a:r>
              <a:rPr lang="zh-CN" altLang="en-US" dirty="0" smtClean="0"/>
              <a:t>对象的功能是什么？</a:t>
            </a:r>
            <a:endParaRPr lang="en-US" altLang="zh-CN" dirty="0" smtClean="0"/>
          </a:p>
          <a:p>
            <a:r>
              <a:rPr lang="zh-CN" altLang="en-US" dirty="0" smtClean="0"/>
              <a:t>如何在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页面中导入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的脚本元素有哪些，分别是什么作用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页面表单请求处理的方式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对象的使用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 descr="图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85992"/>
            <a:ext cx="3219450" cy="2257425"/>
          </a:xfrm>
          <a:prstGeom prst="rect">
            <a:avLst/>
          </a:prstGeom>
          <a:noFill/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170468" y="2578092"/>
            <a:ext cx="2449512" cy="693737"/>
          </a:xfrm>
          <a:prstGeom prst="wedgeRoundRectCallout">
            <a:avLst>
              <a:gd name="adj1" fmla="val -96856"/>
              <a:gd name="adj2" fmla="val 227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b="1">
                <a:ea typeface="黑体" pitchFamily="2" charset="-122"/>
              </a:rPr>
              <a:t>如何在服务器端获得文本框中的数据？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357290" y="5072074"/>
            <a:ext cx="5929354" cy="71438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表单是与用户交互信息的重要手段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回顾表单使用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71538" y="1857364"/>
            <a:ext cx="7000924" cy="221457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43042" y="2071678"/>
            <a:ext cx="6072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&lt;form  action=</a:t>
            </a:r>
            <a:r>
              <a:rPr lang="en-US" altLang="zh-CN" b="1" dirty="0" smtClean="0">
                <a:solidFill>
                  <a:schemeClr val="bg1"/>
                </a:solidFill>
                <a:hlinkClick r:id="rId2"/>
              </a:rPr>
              <a:t>http://sina.com.cn</a:t>
            </a:r>
            <a:r>
              <a:rPr lang="en-US" altLang="zh-CN" b="1" dirty="0" smtClean="0">
                <a:solidFill>
                  <a:schemeClr val="bg1"/>
                </a:solidFill>
              </a:rPr>
              <a:t>”   method=“post”&gt;</a:t>
            </a: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&lt;!-- </a:t>
            </a:r>
            <a:r>
              <a:rPr lang="zh-CN" altLang="en-US" b="1" dirty="0" smtClean="0">
                <a:solidFill>
                  <a:schemeClr val="bg1"/>
                </a:solidFill>
              </a:rPr>
              <a:t>表单元素 </a:t>
            </a:r>
            <a:r>
              <a:rPr lang="en-US" altLang="zh-CN" b="1" dirty="0" smtClean="0">
                <a:solidFill>
                  <a:schemeClr val="bg1"/>
                </a:solidFill>
              </a:rPr>
              <a:t>--&gt;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	&lt;input type=“submit” value=“</a:t>
            </a:r>
            <a:r>
              <a:rPr lang="zh-CN" altLang="en-US" b="1" dirty="0" smtClean="0">
                <a:solidFill>
                  <a:schemeClr val="bg1"/>
                </a:solidFill>
              </a:rPr>
              <a:t>提交</a:t>
            </a:r>
            <a:r>
              <a:rPr lang="en-US" altLang="zh-CN" b="1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&lt;/form&gt;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71538" y="4357694"/>
            <a:ext cx="7072362" cy="171451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71604" y="4500570"/>
            <a:ext cx="6357982" cy="153888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</a:rPr>
              <a:t>表单提交的两种方式：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POST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：表单内容通过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HTTP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协议发送，且没有长度限制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GET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：表单内容通过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URL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发送，提交内容约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1KB</a:t>
            </a:r>
          </a:p>
          <a:p>
            <a:endParaRPr lang="en-US" altLang="zh-CN" sz="1600" b="1" dirty="0" smtClean="0">
              <a:solidFill>
                <a:schemeClr val="bg1"/>
              </a:solidFill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</a:rPr>
              <a:t>表单通过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submit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按钮进行提交，也可以通过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button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提交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表单处理的方式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表单处理步骤：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用户在表单中输入数据并提交请求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在服务器获取表单提交的数据，并进行处理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根据处理结果，转发不同的页面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表单处理的方式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16" descr="图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3219450" cy="2257425"/>
          </a:xfrm>
          <a:prstGeom prst="rect">
            <a:avLst/>
          </a:prstGeom>
          <a:noFill/>
        </p:spPr>
      </p:pic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5179984" y="2359016"/>
            <a:ext cx="3455988" cy="1584325"/>
          </a:xfrm>
          <a:prstGeom prst="roundRect">
            <a:avLst>
              <a:gd name="adj" fmla="val 7801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tIns="118800" anchor="ctr"/>
          <a:lstStyle/>
          <a:p>
            <a:pPr eaLnBrk="0" hangingPunct="0"/>
            <a:r>
              <a:rPr lang="en-US" altLang="zh-CN" b="1">
                <a:ea typeface="黑体" pitchFamily="2" charset="-122"/>
              </a:rPr>
              <a:t>JSP</a:t>
            </a:r>
          </a:p>
          <a:p>
            <a:pPr eaLnBrk="0" hangingPunct="0"/>
            <a:endParaRPr lang="en-US" altLang="zh-CN" b="1">
              <a:ea typeface="黑体" pitchFamily="2" charset="-122"/>
            </a:endParaRPr>
          </a:p>
          <a:p>
            <a:pPr eaLnBrk="0" hangingPunct="0"/>
            <a:r>
              <a:rPr lang="en-US" altLang="zh-CN" b="1">
                <a:ea typeface="黑体" pitchFamily="2" charset="-122"/>
              </a:rPr>
              <a:t>1</a:t>
            </a:r>
            <a:r>
              <a:rPr lang="zh-CN" altLang="en-US" b="1">
                <a:ea typeface="黑体" pitchFamily="2" charset="-122"/>
              </a:rPr>
              <a:t>、获得表单数据 </a:t>
            </a:r>
          </a:p>
          <a:p>
            <a:pPr eaLnBrk="0" hangingPunct="0"/>
            <a:r>
              <a:rPr lang="en-US" altLang="zh-CN" b="1">
                <a:ea typeface="黑体" pitchFamily="2" charset="-122"/>
              </a:rPr>
              <a:t>2</a:t>
            </a:r>
            <a:r>
              <a:rPr lang="zh-CN" altLang="en-US" b="1">
                <a:ea typeface="黑体" pitchFamily="2" charset="-122"/>
              </a:rPr>
              <a:t>、进行逻辑处理 </a:t>
            </a:r>
          </a:p>
          <a:p>
            <a:pPr eaLnBrk="0" hangingPunct="0"/>
            <a:r>
              <a:rPr lang="en-US" altLang="zh-CN" b="1">
                <a:ea typeface="黑体" pitchFamily="2" charset="-122"/>
              </a:rPr>
              <a:t>3</a:t>
            </a:r>
            <a:r>
              <a:rPr lang="zh-CN" altLang="en-US" b="1">
                <a:ea typeface="黑体" pitchFamily="2" charset="-122"/>
              </a:rPr>
              <a:t>、根据处理结果返回不同页面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1290609" y="4665654"/>
            <a:ext cx="1655763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ea typeface="黑体" pitchFamily="2" charset="-122"/>
              </a:rPr>
              <a:t>邮箱主页面 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1290609" y="5384791"/>
            <a:ext cx="164623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ea typeface="黑体" pitchFamily="2" charset="-122"/>
              </a:rPr>
              <a:t>登录失败页面 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11559" y="2857491"/>
            <a:ext cx="1368425" cy="592138"/>
          </a:xfrm>
          <a:prstGeom prst="rightArrow">
            <a:avLst>
              <a:gd name="adj1" fmla="val 46917"/>
              <a:gd name="adj2" fmla="val 89540"/>
            </a:avLst>
          </a:prstGeom>
          <a:gradFill rotWithShape="1">
            <a:gsLst>
              <a:gs pos="0">
                <a:srgbClr val="B563CF"/>
              </a:gs>
              <a:gs pos="100000">
                <a:srgbClr val="B563CF">
                  <a:gamma/>
                  <a:tint val="0"/>
                  <a:invGamma/>
                </a:srgbClr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/>
            <a:endParaRPr lang="zh-CN" altLang="zh-CN" b="1">
              <a:ea typeface="黑体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87722" y="4519604"/>
            <a:ext cx="2486025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33CC"/>
                </a:solidFill>
                <a:ea typeface="黑体" pitchFamily="2" charset="-122"/>
              </a:rPr>
              <a:t>用户名、密码输入正确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87722" y="5240329"/>
            <a:ext cx="2486025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33CC"/>
                </a:solidFill>
                <a:ea typeface="黑体" pitchFamily="2" charset="-122"/>
              </a:rPr>
              <a:t>用户名、密码输入错误</a:t>
            </a:r>
          </a:p>
        </p:txBody>
      </p:sp>
      <p:cxnSp>
        <p:nvCxnSpPr>
          <p:cNvPr id="11" name="AutoShape 11"/>
          <p:cNvCxnSpPr>
            <a:cxnSpLocks noChangeShapeType="1"/>
            <a:stCxn id="5" idx="2"/>
            <a:endCxn id="7" idx="3"/>
          </p:cNvCxnSpPr>
          <p:nvPr/>
        </p:nvCxnSpPr>
        <p:spPr bwMode="auto">
          <a:xfrm rot="5400000">
            <a:off x="4094135" y="2786053"/>
            <a:ext cx="1657350" cy="3971925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" name="AutoShape 12"/>
          <p:cNvCxnSpPr>
            <a:cxnSpLocks noChangeShapeType="1"/>
            <a:stCxn id="5" idx="2"/>
            <a:endCxn id="6" idx="3"/>
          </p:cNvCxnSpPr>
          <p:nvPr/>
        </p:nvCxnSpPr>
        <p:spPr bwMode="auto">
          <a:xfrm rot="5400000">
            <a:off x="4458465" y="2431248"/>
            <a:ext cx="938213" cy="39624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71472" y="2216141"/>
            <a:ext cx="503237" cy="431800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7772372" y="2432041"/>
            <a:ext cx="503237" cy="431800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714347" y="5024429"/>
            <a:ext cx="503237" cy="431800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黑体" pitchFamily="2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如何进行表单处理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通过表单的提交可以获取当前提交表单中所有元素的值，在服务器后台完成表单请求处理，必须对这些数据进行操作，如何获取这些数据呢？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643042" y="3643314"/>
            <a:ext cx="5286412" cy="64294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通过</a:t>
            </a:r>
            <a:r>
              <a:rPr lang="en-US" altLang="zh-CN" b="1" dirty="0" smtClean="0">
                <a:solidFill>
                  <a:schemeClr val="bg1"/>
                </a:solidFill>
              </a:rPr>
              <a:t>Request</a:t>
            </a:r>
            <a:r>
              <a:rPr lang="zh-CN" altLang="en-US" b="1" dirty="0" smtClean="0">
                <a:solidFill>
                  <a:schemeClr val="bg1"/>
                </a:solidFill>
              </a:rPr>
              <a:t>对象获取！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对象用来处理客户端的请求，每次请求都会产生一个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对象，该对象中封装了本次请求的所有信息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86116" y="2928934"/>
            <a:ext cx="3024188" cy="1584325"/>
            <a:chOff x="2109" y="2184"/>
            <a:chExt cx="1640" cy="81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gray">
            <a:xfrm>
              <a:off x="2109" y="2184"/>
              <a:ext cx="1640" cy="8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/>
              <a:endParaRPr lang="en-US" b="1">
                <a:ea typeface="黑体" pitchFamily="2" charset="-122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gray">
            <a:xfrm>
              <a:off x="2245" y="2229"/>
              <a:ext cx="1488" cy="288"/>
            </a:xfrm>
            <a:prstGeom prst="roundRect">
              <a:avLst>
                <a:gd name="adj" fmla="val 16667"/>
              </a:avLst>
            </a:prstGeom>
            <a:no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ea typeface="黑体" pitchFamily="2" charset="-122"/>
                  <a:cs typeface="Courier New" pitchFamily="49" charset="0"/>
                </a:rPr>
                <a:t>JSP </a:t>
              </a:r>
              <a:r>
                <a:rPr lang="zh-CN" altLang="en-US" b="1">
                  <a:ea typeface="黑体" pitchFamily="2" charset="-122"/>
                  <a:cs typeface="Courier New" pitchFamily="49" charset="0"/>
                </a:rPr>
                <a:t>页面</a:t>
              </a:r>
            </a:p>
          </p:txBody>
        </p:sp>
      </p:grp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3863966" y="3576634"/>
            <a:ext cx="19431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黑体" pitchFamily="2" charset="-122"/>
              </a:rPr>
              <a:t>re</a:t>
            </a:r>
            <a:r>
              <a:rPr lang="en-US" b="1">
                <a:ea typeface="黑体" pitchFamily="2" charset="-122"/>
              </a:rPr>
              <a:t>quest </a:t>
            </a:r>
            <a:r>
              <a:rPr lang="zh-CN" altLang="en-US" b="1">
                <a:ea typeface="黑体" pitchFamily="2" charset="-122"/>
              </a:rPr>
              <a:t>对象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982654" y="3502021"/>
            <a:ext cx="936625" cy="612775"/>
            <a:chOff x="4286" y="3022"/>
            <a:chExt cx="1355" cy="1095"/>
          </a:xfrm>
        </p:grpSpPr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4286" y="3022"/>
            <a:ext cx="977" cy="996"/>
          </p:xfrm>
          <a:graphic>
            <a:graphicData uri="http://schemas.openxmlformats.org/presentationml/2006/ole">
              <p:oleObj spid="_x0000_s1026" name="Image" r:id="rId3" imgW="2615873" imgH="2666667" progId="">
                <p:embed/>
              </p:oleObj>
            </a:graphicData>
          </a:graphic>
        </p:graphicFrame>
        <p:pic>
          <p:nvPicPr>
            <p:cNvPr id="10" name="Picture 11" descr="TowerCas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67" y="3113"/>
              <a:ext cx="674" cy="1004"/>
            </a:xfrm>
            <a:prstGeom prst="rect">
              <a:avLst/>
            </a:prstGeom>
            <a:noFill/>
          </p:spPr>
        </p:pic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968366" y="4059234"/>
            <a:ext cx="8778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客户端 </a:t>
            </a:r>
          </a:p>
        </p:txBody>
      </p:sp>
      <p:cxnSp>
        <p:nvCxnSpPr>
          <p:cNvPr id="12" name="AutoShape 16"/>
          <p:cNvCxnSpPr>
            <a:cxnSpLocks noChangeShapeType="1"/>
            <a:endCxn id="7" idx="1"/>
          </p:cNvCxnSpPr>
          <p:nvPr/>
        </p:nvCxnSpPr>
        <p:spPr bwMode="auto">
          <a:xfrm flipV="1">
            <a:off x="1919279" y="3829046"/>
            <a:ext cx="1944687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206616" y="3394071"/>
            <a:ext cx="93662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请求</a:t>
            </a:r>
          </a:p>
        </p:txBody>
      </p:sp>
      <p:cxnSp>
        <p:nvCxnSpPr>
          <p:cNvPr id="14" name="AutoShape 18"/>
          <p:cNvCxnSpPr>
            <a:cxnSpLocks noChangeShapeType="1"/>
            <a:stCxn id="7" idx="3"/>
          </p:cNvCxnSpPr>
          <p:nvPr/>
        </p:nvCxnSpPr>
        <p:spPr bwMode="auto">
          <a:xfrm>
            <a:off x="5807066" y="3829046"/>
            <a:ext cx="1727200" cy="1111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310304" y="3394071"/>
            <a:ext cx="1152525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请求信息</a:t>
            </a:r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7572366" y="3428997"/>
            <a:ext cx="649287" cy="1687513"/>
            <a:chOff x="5118" y="2544"/>
            <a:chExt cx="409" cy="1063"/>
          </a:xfrm>
        </p:grpSpPr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5319" y="3203"/>
              <a:ext cx="11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altLang="zh-CN">
                <a:ea typeface="黑体" pitchFamily="2" charset="-122"/>
              </a:endParaRPr>
            </a:p>
            <a:p>
              <a:pPr algn="ctr"/>
              <a:endParaRPr lang="en-US" altLang="zh-CN">
                <a:ea typeface="黑体" pitchFamily="2" charset="-122"/>
              </a:endParaRPr>
            </a:p>
          </p:txBody>
        </p:sp>
        <p:graphicFrame>
          <p:nvGraphicFramePr>
            <p:cNvPr id="21" name="Object 15"/>
            <p:cNvGraphicFramePr>
              <a:graphicFrameLocks noChangeAspect="1"/>
            </p:cNvGraphicFramePr>
            <p:nvPr/>
          </p:nvGraphicFramePr>
          <p:xfrm>
            <a:off x="5118" y="2544"/>
            <a:ext cx="409" cy="654"/>
          </p:xfrm>
          <a:graphic>
            <a:graphicData uri="http://schemas.openxmlformats.org/presentationml/2006/ole">
              <p:oleObj spid="_x0000_s1028" name="Image" r:id="rId5" imgW="1225091" imgH="196275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5" grpId="0"/>
    </p:bld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0"/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293</TotalTime>
  <Words>477</Words>
  <PresentationFormat>全屏显示(4:3)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主题1</vt:lpstr>
      <vt:lpstr>Image</vt:lpstr>
      <vt:lpstr>J2EE 第三章</vt:lpstr>
      <vt:lpstr>回顾</vt:lpstr>
      <vt:lpstr>本章目标</vt:lpstr>
      <vt:lpstr>为什么要使用表单</vt:lpstr>
      <vt:lpstr>回顾表单使用</vt:lpstr>
      <vt:lpstr>表单处理的方式</vt:lpstr>
      <vt:lpstr>表单处理的方式</vt:lpstr>
      <vt:lpstr>如何进行表单处理</vt:lpstr>
      <vt:lpstr>Request对象</vt:lpstr>
      <vt:lpstr>Request对象的常用方法</vt:lpstr>
      <vt:lpstr>JSP内置对象</vt:lpstr>
      <vt:lpstr>Response</vt:lpstr>
      <vt:lpstr>Response对象的常用方法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</cp:lastModifiedBy>
  <cp:revision>37</cp:revision>
  <dcterms:modified xsi:type="dcterms:W3CDTF">2014-10-30T08:32:34Z</dcterms:modified>
</cp:coreProperties>
</file>