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70" r:id="rId16"/>
    <p:sldId id="271" r:id="rId17"/>
    <p:sldId id="276" r:id="rId18"/>
    <p:sldId id="272" r:id="rId19"/>
    <p:sldId id="275" r:id="rId20"/>
    <p:sldId id="274" r:id="rId21"/>
    <p:sldId id="273" r:id="rId22"/>
    <p:sldId id="277" r:id="rId23"/>
    <p:sldId id="278" r:id="rId24"/>
    <p:sldId id="280" r:id="rId25"/>
    <p:sldId id="279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J2EE </a:t>
            </a:r>
            <a:r>
              <a:rPr lang="zh-CN" altLang="en-US" dirty="0" smtClean="0"/>
              <a:t>第五章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使用标签简化页面脚本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getProperty</a:t>
            </a:r>
            <a:r>
              <a:rPr lang="zh-CN" altLang="en-US" dirty="0" smtClean="0"/>
              <a:t>标签用来获取已创建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的属性值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name:  </a:t>
            </a:r>
            <a:r>
              <a:rPr lang="zh-CN" altLang="en-US" dirty="0" smtClean="0"/>
              <a:t>已创建的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名称和</a:t>
            </a:r>
            <a:r>
              <a:rPr lang="en-US" altLang="zh-CN" dirty="0" err="1" smtClean="0"/>
              <a:t>userBean</a:t>
            </a:r>
            <a:r>
              <a:rPr lang="zh-CN" altLang="en-US" dirty="0" smtClean="0"/>
              <a:t>标准中的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r>
              <a:rPr lang="en-US" altLang="zh-CN" dirty="0" smtClean="0"/>
              <a:t>property: 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的属性名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357430"/>
            <a:ext cx="7000924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jsp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altLang="zh-CN" dirty="0" err="1" smtClean="0">
                <a:solidFill>
                  <a:schemeClr val="bg1"/>
                </a:solidFill>
              </a:rPr>
              <a:t>getProperty</a:t>
            </a:r>
            <a:r>
              <a:rPr lang="en-US" altLang="zh-CN" dirty="0" smtClean="0">
                <a:solidFill>
                  <a:schemeClr val="bg1"/>
                </a:solidFill>
              </a:rPr>
              <a:t>  name=“user”  property=“</a:t>
            </a:r>
            <a:r>
              <a:rPr lang="en-US" altLang="zh-CN" dirty="0" err="1" smtClean="0">
                <a:solidFill>
                  <a:schemeClr val="bg1"/>
                </a:solidFill>
              </a:rPr>
              <a:t>userName</a:t>
            </a:r>
            <a:r>
              <a:rPr lang="en-US" altLang="zh-CN" dirty="0" smtClean="0">
                <a:solidFill>
                  <a:schemeClr val="bg1"/>
                </a:solidFill>
              </a:rPr>
              <a:t>” 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85852" y="5286388"/>
            <a:ext cx="6429420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getProperty</a:t>
            </a:r>
            <a:r>
              <a:rPr lang="zh-CN" altLang="en-US" dirty="0" smtClean="0">
                <a:solidFill>
                  <a:schemeClr val="bg1"/>
                </a:solidFill>
              </a:rPr>
              <a:t>标签等价于</a:t>
            </a:r>
            <a:r>
              <a:rPr lang="en-US" altLang="zh-CN" dirty="0" smtClean="0">
                <a:solidFill>
                  <a:schemeClr val="bg1"/>
                </a:solidFill>
              </a:rPr>
              <a:t>&lt;%=</a:t>
            </a:r>
            <a:r>
              <a:rPr lang="en-US" altLang="zh-CN" dirty="0" err="1" smtClean="0">
                <a:solidFill>
                  <a:schemeClr val="bg1"/>
                </a:solidFill>
              </a:rPr>
              <a:t>javaBean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属性名</a:t>
            </a:r>
            <a:r>
              <a:rPr lang="en-US" altLang="zh-CN" dirty="0" smtClean="0">
                <a:solidFill>
                  <a:schemeClr val="bg1"/>
                </a:solidFill>
              </a:rPr>
              <a:t>%&gt;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使用标准动作标签中的</a:t>
            </a:r>
            <a:r>
              <a:rPr lang="en-US" altLang="zh-CN" dirty="0" err="1" smtClean="0"/>
              <a:t>param</a:t>
            </a:r>
            <a:r>
              <a:rPr lang="zh-CN" altLang="en-US" dirty="0" smtClean="0"/>
              <a:t>属性设置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param</a:t>
            </a:r>
            <a:r>
              <a:rPr lang="zh-CN" altLang="en-US" dirty="0" smtClean="0"/>
              <a:t>：提交表单标签的属性名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0034" y="2285992"/>
            <a:ext cx="8072494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jsp:setProperty</a:t>
            </a:r>
            <a:r>
              <a:rPr lang="en-US" altLang="zh-CN" dirty="0" smtClean="0">
                <a:solidFill>
                  <a:schemeClr val="bg1"/>
                </a:solidFill>
              </a:rPr>
              <a:t>  name=“user”  property=“</a:t>
            </a:r>
            <a:r>
              <a:rPr lang="en-US" altLang="zh-CN" dirty="0" err="1" smtClean="0">
                <a:solidFill>
                  <a:schemeClr val="bg1"/>
                </a:solidFill>
              </a:rPr>
              <a:t>userName</a:t>
            </a:r>
            <a:r>
              <a:rPr lang="en-US" altLang="zh-CN" dirty="0" smtClean="0">
                <a:solidFill>
                  <a:schemeClr val="bg1"/>
                </a:solidFill>
              </a:rPr>
              <a:t>”  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=“</a:t>
            </a:r>
            <a:r>
              <a:rPr lang="en-US" altLang="zh-CN" dirty="0" err="1" smtClean="0">
                <a:solidFill>
                  <a:schemeClr val="bg1"/>
                </a:solidFill>
              </a:rPr>
              <a:t>loginName</a:t>
            </a:r>
            <a:r>
              <a:rPr lang="en-US" altLang="zh-CN" dirty="0" smtClean="0">
                <a:solidFill>
                  <a:schemeClr val="bg1"/>
                </a:solidFill>
              </a:rPr>
              <a:t>”&gt;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14414" y="4714884"/>
            <a:ext cx="6786610" cy="85725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zh-CN" altLang="en-US" dirty="0" smtClean="0">
                <a:solidFill>
                  <a:schemeClr val="bg1"/>
                </a:solidFill>
              </a:rPr>
              <a:t>的属性的作用就是将表单提交数据设为</a:t>
            </a:r>
            <a:r>
              <a:rPr lang="en-US" altLang="zh-CN" dirty="0" err="1" smtClean="0">
                <a:solidFill>
                  <a:schemeClr val="bg1"/>
                </a:solidFill>
              </a:rPr>
              <a:t>javaBean</a:t>
            </a:r>
            <a:r>
              <a:rPr lang="zh-CN" altLang="en-US" dirty="0" smtClean="0">
                <a:solidFill>
                  <a:schemeClr val="bg1"/>
                </a:solidFill>
              </a:rPr>
              <a:t>的属性值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forward</a:t>
            </a:r>
            <a:r>
              <a:rPr lang="zh-CN" altLang="en-US" dirty="0" smtClean="0"/>
              <a:t>标签用来进行页面跳转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page</a:t>
            </a:r>
            <a:r>
              <a:rPr lang="zh-CN" altLang="en-US" dirty="0" smtClean="0"/>
              <a:t>：跳转页面的</a:t>
            </a:r>
            <a:r>
              <a:rPr lang="en-US" altLang="zh-CN" dirty="0" smtClean="0"/>
              <a:t>URL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428868"/>
            <a:ext cx="6858048" cy="64294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jsp</a:t>
            </a:r>
            <a:r>
              <a:rPr lang="en-US" altLang="zh-CN" dirty="0" smtClean="0">
                <a:solidFill>
                  <a:schemeClr val="bg1"/>
                </a:solidFill>
              </a:rPr>
              <a:t>: forward  page=“main.jsp”/&gt;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43042" y="4857760"/>
            <a:ext cx="5357850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forward</a:t>
            </a:r>
            <a:r>
              <a:rPr lang="zh-CN" altLang="en-US" dirty="0" smtClean="0">
                <a:solidFill>
                  <a:schemeClr val="bg1"/>
                </a:solidFill>
              </a:rPr>
              <a:t>标签等价于</a:t>
            </a:r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  <a:r>
              <a:rPr lang="zh-CN" altLang="en-US" dirty="0" smtClean="0">
                <a:solidFill>
                  <a:schemeClr val="bg1"/>
                </a:solidFill>
              </a:rPr>
              <a:t>的请求跳转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标签用来将其他页面嵌至当前页面中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14480" y="3143248"/>
            <a:ext cx="5786478" cy="64294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jsp</a:t>
            </a:r>
            <a:r>
              <a:rPr lang="en-US" altLang="zh-CN" dirty="0" smtClean="0">
                <a:solidFill>
                  <a:schemeClr val="bg1"/>
                </a:solidFill>
              </a:rPr>
              <a:t>: include  page=“top.jsp”&gt;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标准动作标签存在一定的局限性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只能操作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javaBean</a:t>
            </a:r>
            <a:r>
              <a:rPr lang="zh-CN" altLang="en-US" dirty="0" smtClean="0"/>
              <a:t>的属性只能为基本数据类型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1142976" y="3429000"/>
            <a:ext cx="6408755" cy="2478024"/>
          </a:xfrm>
          <a:prstGeom prst="roundRect">
            <a:avLst>
              <a:gd name="adj" fmla="val 9417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public class School{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dirty="0">
              <a:solidFill>
                <a:schemeClr val="bg1"/>
              </a:solidFill>
              <a:ea typeface="黑体" pitchFamily="2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	private Teacher	</a:t>
            </a:r>
            <a:r>
              <a:rPr lang="en-US" altLang="zh-CN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teacher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	private Student  </a:t>
            </a:r>
            <a:r>
              <a:rPr lang="en-US" altLang="zh-CN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student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dirty="0">
              <a:solidFill>
                <a:schemeClr val="bg1"/>
              </a:solidFill>
              <a:ea typeface="黑体" pitchFamily="2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	…//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属性的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getter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setter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方法</a:t>
            </a:r>
            <a:endParaRPr lang="zh-CN" altLang="en-US" dirty="0">
              <a:solidFill>
                <a:schemeClr val="bg1"/>
              </a:solidFill>
              <a:ea typeface="黑体" pitchFamily="2" charset="-122"/>
              <a:cs typeface="Times New Roman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EL</a:t>
            </a:r>
          </a:p>
          <a:p>
            <a:pPr lvl="1"/>
            <a:r>
              <a:rPr lang="en-US" altLang="zh-CN" dirty="0" smtClean="0"/>
              <a:t>EL</a:t>
            </a:r>
            <a:r>
              <a:rPr lang="zh-CN" altLang="en-US" dirty="0" smtClean="0"/>
              <a:t>即</a:t>
            </a:r>
            <a:r>
              <a:rPr lang="en-US" altLang="zh-CN" sz="2000" dirty="0" smtClean="0">
                <a:ea typeface="黑体" pitchFamily="2" charset="-122"/>
              </a:rPr>
              <a:t>Expression Language</a:t>
            </a:r>
            <a:r>
              <a:rPr lang="zh-CN" altLang="en-US" sz="2000" dirty="0" smtClean="0">
                <a:ea typeface="黑体" pitchFamily="2" charset="-122"/>
              </a:rPr>
              <a:t>（表达式语言）</a:t>
            </a:r>
            <a:endParaRPr lang="en-US" altLang="zh-CN" sz="2000" dirty="0" smtClean="0">
              <a:ea typeface="黑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jsp:getProperty</a:t>
            </a:r>
            <a:r>
              <a:rPr lang="en-US" altLang="zh-CN" dirty="0" smtClean="0"/>
              <a:t> /&gt;</a:t>
            </a:r>
            <a:r>
              <a:rPr lang="zh-CN" altLang="en-US" dirty="0" smtClean="0"/>
              <a:t>功能类似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jsp:getProperty</a:t>
            </a:r>
            <a:r>
              <a:rPr lang="en-US" altLang="zh-CN" dirty="0" smtClean="0"/>
              <a:t> 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EL</a:t>
            </a:r>
            <a:r>
              <a:rPr lang="zh-CN" altLang="en-US" dirty="0" smtClean="0"/>
              <a:t>的语法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ea typeface="黑体" pitchFamily="2" charset="-122"/>
              </a:rPr>
              <a:t>${  EL </a:t>
            </a:r>
            <a:r>
              <a:rPr lang="en-US" altLang="zh-CN" sz="2400" dirty="0" err="1" smtClean="0">
                <a:ea typeface="黑体" pitchFamily="2" charset="-122"/>
              </a:rPr>
              <a:t>exprission</a:t>
            </a:r>
            <a:r>
              <a:rPr lang="en-US" altLang="zh-CN" sz="2400" dirty="0" smtClean="0">
                <a:ea typeface="黑体" pitchFamily="2" charset="-122"/>
              </a:rPr>
              <a:t> }</a:t>
            </a:r>
          </a:p>
          <a:p>
            <a:pPr lvl="1"/>
            <a:r>
              <a:rPr lang="en-US" altLang="zh-CN" sz="2400" dirty="0" smtClean="0">
                <a:ea typeface="黑体" pitchFamily="2" charset="-122"/>
              </a:rPr>
              <a:t>${  bean.name } </a:t>
            </a:r>
            <a:r>
              <a:rPr lang="zh-CN" altLang="en-US" sz="2400" dirty="0" smtClean="0">
                <a:ea typeface="黑体" pitchFamily="2" charset="-122"/>
              </a:rPr>
              <a:t>或  </a:t>
            </a:r>
            <a:r>
              <a:rPr lang="en-US" altLang="zh-CN" sz="2400" dirty="0" smtClean="0">
                <a:ea typeface="黑体" pitchFamily="2" charset="-122"/>
              </a:rPr>
              <a:t>${  bean['name'] }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表达式中的隐式对象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3643306" y="2071678"/>
            <a:ext cx="2159000" cy="511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黑体" pitchFamily="2" charset="-122"/>
                <a:cs typeface="Courier New" pitchFamily="49" charset="0"/>
              </a:rPr>
              <a:t>隐式对象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1411281" y="2824153"/>
            <a:ext cx="6408737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11956" y="3255953"/>
            <a:ext cx="16557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/>
              <a:t>JSP</a:t>
            </a:r>
            <a:r>
              <a:rPr lang="zh-CN" altLang="en-US" b="1">
                <a:ea typeface="黑体" pitchFamily="2" charset="-122"/>
              </a:rPr>
              <a:t>隐式对象</a:t>
            </a:r>
            <a:r>
              <a:rPr lang="zh-CN" altLang="en-US" b="1"/>
              <a:t>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7820018" y="2824153"/>
            <a:ext cx="6350" cy="44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gray">
          <a:xfrm>
            <a:off x="5194293" y="4932353"/>
            <a:ext cx="1689100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zh-CN" b="1">
                <a:ea typeface="黑体" pitchFamily="2" charset="-122"/>
                <a:cs typeface="Courier New" pitchFamily="49" charset="0"/>
              </a:rPr>
              <a:t>paramValues</a:t>
            </a:r>
            <a:endParaRPr lang="en-US" altLang="zh-CN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gray">
          <a:xfrm>
            <a:off x="5194293" y="4140191"/>
            <a:ext cx="1439863" cy="411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zh-CN" b="1">
                <a:ea typeface="黑体" pitchFamily="2" charset="-122"/>
                <a:cs typeface="Courier New" pitchFamily="49" charset="0"/>
              </a:rPr>
              <a:t>param</a:t>
            </a:r>
            <a:endParaRPr lang="en-US" altLang="zh-CN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1916106" y="5992803"/>
            <a:ext cx="2020887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zh-CN" b="1">
                <a:ea typeface="黑体" pitchFamily="2" charset="-122"/>
                <a:cs typeface="Courier New" pitchFamily="49" charset="0"/>
              </a:rPr>
              <a:t>applicationScope</a:t>
            </a:r>
            <a:endParaRPr lang="en-US" altLang="zh-CN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1411281" y="6207116"/>
            <a:ext cx="504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1411281" y="3759191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gray">
          <a:xfrm>
            <a:off x="1916106" y="4624378"/>
            <a:ext cx="1800225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zh-CN" b="1">
                <a:ea typeface="黑体" pitchFamily="2" charset="-122"/>
                <a:cs typeface="Courier New" pitchFamily="49" charset="0"/>
              </a:rPr>
              <a:t>requestScope</a:t>
            </a:r>
            <a:endParaRPr lang="en-US" altLang="zh-CN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1411281" y="4840278"/>
            <a:ext cx="5048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1916106" y="5343516"/>
            <a:ext cx="1800225" cy="411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zh-CN" b="1">
                <a:ea typeface="黑体" pitchFamily="2" charset="-122"/>
                <a:cs typeface="Courier New" pitchFamily="49" charset="0"/>
              </a:rPr>
              <a:t>sessionScope</a:t>
            </a:r>
            <a:endParaRPr lang="en-US" altLang="zh-CN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>
            <a:off x="1411281" y="5559416"/>
            <a:ext cx="504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4722806" y="2574916"/>
            <a:ext cx="158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1411281" y="4190991"/>
            <a:ext cx="15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1411281" y="4697403"/>
            <a:ext cx="1587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411281" y="5416541"/>
            <a:ext cx="15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AutoShape 38"/>
          <p:cNvSpPr>
            <a:spLocks noChangeArrowheads="1"/>
          </p:cNvSpPr>
          <p:nvPr/>
        </p:nvSpPr>
        <p:spPr bwMode="gray">
          <a:xfrm>
            <a:off x="1914518" y="3976678"/>
            <a:ext cx="1800225" cy="411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zh-CN" b="1">
                <a:ea typeface="黑体" pitchFamily="2" charset="-122"/>
                <a:cs typeface="Courier New" pitchFamily="49" charset="0"/>
              </a:rPr>
              <a:t>pageScope</a:t>
            </a:r>
            <a:endParaRPr lang="en-US" altLang="zh-CN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22" name="Line 39"/>
          <p:cNvSpPr>
            <a:spLocks noChangeShapeType="1"/>
          </p:cNvSpPr>
          <p:nvPr/>
        </p:nvSpPr>
        <p:spPr bwMode="auto">
          <a:xfrm>
            <a:off x="1409693" y="4190991"/>
            <a:ext cx="504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AutoShape 41"/>
          <p:cNvSpPr>
            <a:spLocks noChangeArrowheads="1"/>
          </p:cNvSpPr>
          <p:nvPr/>
        </p:nvSpPr>
        <p:spPr bwMode="auto">
          <a:xfrm>
            <a:off x="474656" y="3327391"/>
            <a:ext cx="19304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作用域访问对象</a:t>
            </a:r>
            <a:r>
              <a:rPr lang="zh-CN" altLang="en-US" b="1"/>
              <a:t> </a:t>
            </a:r>
          </a:p>
        </p:txBody>
      </p:sp>
      <p:sp>
        <p:nvSpPr>
          <p:cNvPr id="24" name="Line 42"/>
          <p:cNvSpPr>
            <a:spLocks noChangeShapeType="1"/>
          </p:cNvSpPr>
          <p:nvPr/>
        </p:nvSpPr>
        <p:spPr bwMode="auto">
          <a:xfrm>
            <a:off x="1419218" y="2841616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AutoShape 44"/>
          <p:cNvSpPr>
            <a:spLocks noChangeArrowheads="1"/>
          </p:cNvSpPr>
          <p:nvPr/>
        </p:nvSpPr>
        <p:spPr bwMode="auto">
          <a:xfrm>
            <a:off x="3930643" y="3273416"/>
            <a:ext cx="1728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参数访问对象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4722806" y="2949566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46"/>
          <p:cNvSpPr>
            <a:spLocks noChangeShapeType="1"/>
          </p:cNvSpPr>
          <p:nvPr/>
        </p:nvSpPr>
        <p:spPr bwMode="auto">
          <a:xfrm>
            <a:off x="4689468" y="3705216"/>
            <a:ext cx="1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47"/>
          <p:cNvSpPr>
            <a:spLocks noChangeShapeType="1"/>
          </p:cNvSpPr>
          <p:nvPr/>
        </p:nvSpPr>
        <p:spPr bwMode="auto">
          <a:xfrm>
            <a:off x="4689468" y="5145078"/>
            <a:ext cx="5048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48"/>
          <p:cNvSpPr>
            <a:spLocks noChangeShapeType="1"/>
          </p:cNvSpPr>
          <p:nvPr/>
        </p:nvSpPr>
        <p:spPr bwMode="auto">
          <a:xfrm>
            <a:off x="4689468" y="4281478"/>
            <a:ext cx="15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49"/>
          <p:cNvSpPr>
            <a:spLocks noChangeShapeType="1"/>
          </p:cNvSpPr>
          <p:nvPr/>
        </p:nvSpPr>
        <p:spPr bwMode="auto">
          <a:xfrm>
            <a:off x="4687881" y="4352916"/>
            <a:ext cx="5048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AutoShape 50"/>
          <p:cNvSpPr>
            <a:spLocks noChangeArrowheads="1"/>
          </p:cNvSpPr>
          <p:nvPr/>
        </p:nvSpPr>
        <p:spPr bwMode="gray">
          <a:xfrm>
            <a:off x="6956418" y="4141778"/>
            <a:ext cx="1771650" cy="409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zh-CN" b="1">
                <a:ea typeface="黑体" pitchFamily="2" charset="-122"/>
                <a:cs typeface="Courier New" pitchFamily="49" charset="0"/>
              </a:rPr>
              <a:t>pageContext</a:t>
            </a:r>
            <a:endParaRPr lang="en-US" altLang="zh-CN" b="1">
              <a:ea typeface="黑体" pitchFamily="2" charset="-122"/>
              <a:cs typeface="Courier New" pitchFamily="49" charset="0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7820018" y="368775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表达式支持数学计算、关系运算符和逻辑运算符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</a:p>
          <a:p>
            <a:pPr lvl="1"/>
            <a:r>
              <a:rPr lang="en-US" altLang="zh-CN" dirty="0" smtClean="0"/>
              <a:t>-</a:t>
            </a:r>
          </a:p>
          <a:p>
            <a:pPr lvl="1"/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&gt; </a:t>
            </a:r>
            <a:r>
              <a:rPr lang="en-US" altLang="zh-CN" dirty="0" err="1" smtClean="0"/>
              <a:t>gt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==</a:t>
            </a:r>
            <a:r>
              <a:rPr lang="en-US" altLang="zh-CN" dirty="0" err="1" smtClean="0"/>
              <a:t>eq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!=ne</a:t>
            </a:r>
          </a:p>
          <a:p>
            <a:pPr lvl="1"/>
            <a:r>
              <a:rPr lang="en-US" altLang="zh-CN" dirty="0" smtClean="0"/>
              <a:t>&gt;=</a:t>
            </a:r>
            <a:r>
              <a:rPr lang="en-US" altLang="zh-CN" dirty="0" err="1" smtClean="0"/>
              <a:t>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&lt;=le</a:t>
            </a:r>
          </a:p>
          <a:p>
            <a:pPr lvl="1"/>
            <a:r>
              <a:rPr lang="en-US" altLang="zh-CN" dirty="0" smtClean="0"/>
              <a:t>&amp;&amp; and</a:t>
            </a:r>
          </a:p>
          <a:p>
            <a:pPr lvl="1"/>
            <a:r>
              <a:rPr lang="en-US" altLang="zh-CN" dirty="0" smtClean="0"/>
              <a:t>||or</a:t>
            </a:r>
          </a:p>
          <a:p>
            <a:pPr lvl="1"/>
            <a:r>
              <a:rPr lang="en-US" altLang="zh-CN" dirty="0" smtClean="0"/>
              <a:t>!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核心标签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再论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标准动作标签缺点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不能进行逻辑操作</a:t>
            </a:r>
            <a:endParaRPr lang="en-US" altLang="zh-CN" i="1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如果要实现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页面无脚本光是用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标准动作标签和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表达式还不够，需要借助于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核心标签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：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err="1" smtClean="0">
                <a:ea typeface="黑体" pitchFamily="2" charset="-122"/>
              </a:rPr>
              <a:t>JavaServerPages</a:t>
            </a:r>
            <a:r>
              <a:rPr lang="en-US" altLang="zh-CN" dirty="0" smtClean="0">
                <a:ea typeface="黑体" pitchFamily="2" charset="-122"/>
              </a:rPr>
              <a:t> Standard Tag Library</a:t>
            </a:r>
            <a:r>
              <a:rPr lang="zh-CN" altLang="en-US" dirty="0" smtClean="0">
                <a:ea typeface="黑体" pitchFamily="2" charset="-122"/>
              </a:rPr>
              <a:t>）</a:t>
            </a:r>
            <a:r>
              <a:rPr lang="en-US" altLang="zh-CN" dirty="0" smtClean="0">
                <a:ea typeface="黑体" pitchFamily="2" charset="-122"/>
              </a:rPr>
              <a:t>JSP</a:t>
            </a:r>
            <a:r>
              <a:rPr lang="zh-CN" altLang="en-US" dirty="0" smtClean="0">
                <a:ea typeface="黑体" pitchFamily="2" charset="-122"/>
              </a:rPr>
              <a:t>标准标签库</a:t>
            </a:r>
            <a:endParaRPr lang="en-US" altLang="zh-CN" dirty="0" smtClean="0">
              <a:ea typeface="黑体" pitchFamily="2" charset="-122"/>
            </a:endParaRPr>
          </a:p>
          <a:p>
            <a:endParaRPr lang="en-US" altLang="zh-CN" dirty="0" smtClean="0">
              <a:ea typeface="黑体" pitchFamily="2" charset="-122"/>
            </a:endParaRPr>
          </a:p>
          <a:p>
            <a:endParaRPr lang="en-US" altLang="zh-CN" dirty="0" smtClean="0">
              <a:ea typeface="黑体" pitchFamily="2" charset="-122"/>
            </a:endParaRPr>
          </a:p>
          <a:p>
            <a:r>
              <a:rPr lang="en-US" altLang="zh-CN" dirty="0" smtClean="0">
                <a:ea typeface="黑体" pitchFamily="2" charset="-122"/>
              </a:rPr>
              <a:t>JSTL</a:t>
            </a:r>
            <a:r>
              <a:rPr lang="zh-CN" altLang="en-US" dirty="0" smtClean="0">
                <a:ea typeface="黑体" pitchFamily="2" charset="-122"/>
              </a:rPr>
              <a:t>的优点：</a:t>
            </a:r>
            <a:endParaRPr lang="en-US" altLang="zh-CN" dirty="0" smtClean="0">
              <a:ea typeface="黑体" pitchFamily="2" charset="-122"/>
            </a:endParaRPr>
          </a:p>
          <a:p>
            <a:pPr lvl="1"/>
            <a:r>
              <a:rPr lang="zh-CN" altLang="en-US" dirty="0" smtClean="0">
                <a:ea typeface="黑体" pitchFamily="2" charset="-122"/>
              </a:rPr>
              <a:t>标准规范的标签替换</a:t>
            </a:r>
            <a:r>
              <a:rPr lang="en-US" altLang="zh-CN" dirty="0" smtClean="0">
                <a:ea typeface="黑体" pitchFamily="2" charset="-122"/>
              </a:rPr>
              <a:t>JSP</a:t>
            </a:r>
            <a:r>
              <a:rPr lang="zh-CN" altLang="en-US" dirty="0" smtClean="0">
                <a:ea typeface="黑体" pitchFamily="2" charset="-122"/>
              </a:rPr>
              <a:t>脚本元素实现各种动态页面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网站如何显示各个登录人的不同信息？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对象的生命周期是怎样的，访问范围又是怎样的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核心标签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核心标签库包括如下内容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286116" y="2357430"/>
            <a:ext cx="17367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ea typeface="黑体" pitchFamily="2" charset="-122"/>
                <a:cs typeface="Times New Roman" pitchFamily="18" charset="0"/>
              </a:rPr>
              <a:t>核心标签库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93929" y="3090855"/>
            <a:ext cx="38909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292341" y="3090855"/>
            <a:ext cx="158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628766" y="3597268"/>
            <a:ext cx="1385888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黑体" pitchFamily="2" charset="-122"/>
              </a:rPr>
              <a:t>通用标签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149716" y="280510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gray">
          <a:xfrm>
            <a:off x="3482966" y="3595680"/>
            <a:ext cx="13858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>
                <a:ea typeface="黑体" pitchFamily="2" charset="-122"/>
              </a:rPr>
              <a:t>条件标签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183304" y="3092443"/>
            <a:ext cx="15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gray">
          <a:xfrm>
            <a:off x="5462579" y="3595680"/>
            <a:ext cx="143827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黑体" pitchFamily="2" charset="-122"/>
              </a:rPr>
              <a:t>迭代标签</a:t>
            </a: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2292341" y="417194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292341" y="453230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509829" y="4308468"/>
            <a:ext cx="514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set</a:t>
            </a: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2292341" y="489266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2482841" y="4675180"/>
            <a:ext cx="996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remove</a:t>
            </a: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2292341" y="525303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497129" y="5029193"/>
            <a:ext cx="53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out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4225916" y="4100505"/>
            <a:ext cx="95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4225916" y="481964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4429116" y="459739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if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6180129" y="4100505"/>
            <a:ext cx="95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6180129" y="481964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6429388" y="4643446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forEach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核心标签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核心标签的导入</a:t>
            </a:r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00100" y="2857496"/>
            <a:ext cx="7439025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>
              <a:ea typeface="黑体" pitchFamily="2" charset="-122"/>
              <a:cs typeface="Times New Roman" pitchFamily="18" charset="0"/>
            </a:endParaRPr>
          </a:p>
          <a:p>
            <a:pPr algn="ctr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&lt;%@ </a:t>
            </a:r>
            <a:r>
              <a:rPr lang="en-US" altLang="zh-CN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taglib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uri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  <a:cs typeface="Times New Roman" pitchFamily="18" charset="0"/>
              </a:rPr>
              <a:t>="http://java.sun.com/jsp/jstl/core" prefix="c"%&gt;</a:t>
            </a:r>
          </a:p>
          <a:p>
            <a:pPr algn="ctr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通用标签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set </a:t>
            </a:r>
            <a:r>
              <a:rPr lang="zh-CN" altLang="en-US" dirty="0" smtClean="0"/>
              <a:t>标签用来在页面中设置一个变量并进行赋值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：写入变量的名称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：变量的值，值不能为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scope</a:t>
            </a:r>
            <a:r>
              <a:rPr lang="zh-CN" altLang="en-US" dirty="0" smtClean="0"/>
              <a:t>：变量写入的范围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target</a:t>
            </a:r>
            <a:r>
              <a:rPr lang="zh-CN" altLang="en-US" dirty="0" smtClean="0"/>
              <a:t>：只能通过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表达式获取，指定要更改的对象</a:t>
            </a:r>
            <a:endParaRPr lang="en-US" altLang="zh-CN" dirty="0" smtClean="0"/>
          </a:p>
          <a:p>
            <a:r>
              <a:rPr lang="en-US" altLang="zh-CN" dirty="0" smtClean="0"/>
              <a:t>property</a:t>
            </a:r>
            <a:r>
              <a:rPr lang="zh-CN" altLang="en-US" dirty="0" smtClean="0"/>
              <a:t>：设定对象的属性，和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结合使用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2214554"/>
            <a:ext cx="6357982" cy="64294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&lt;c: set  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=“test”  value=“</a:t>
            </a:r>
            <a:r>
              <a:rPr lang="en-US" altLang="zh-CN" dirty="0" err="1" smtClean="0">
                <a:solidFill>
                  <a:schemeClr val="bg1"/>
                </a:solidFill>
              </a:rPr>
              <a:t>testStr</a:t>
            </a:r>
            <a:r>
              <a:rPr lang="en-US" altLang="zh-CN" dirty="0" smtClean="0">
                <a:solidFill>
                  <a:schemeClr val="bg1"/>
                </a:solidFill>
              </a:rPr>
              <a:t>”  scope=“session”/&gt;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14414" y="4286256"/>
            <a:ext cx="6357982" cy="64294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&lt;c: set target=“${user}” property=“</a:t>
            </a:r>
            <a:r>
              <a:rPr lang="en-US" altLang="zh-CN" dirty="0" err="1" smtClean="0">
                <a:solidFill>
                  <a:schemeClr val="bg1"/>
                </a:solidFill>
              </a:rPr>
              <a:t>userName</a:t>
            </a:r>
            <a:r>
              <a:rPr lang="en-US" altLang="zh-CN" dirty="0" smtClean="0">
                <a:solidFill>
                  <a:schemeClr val="bg1"/>
                </a:solidFill>
              </a:rPr>
              <a:t>” value=“tom” /&gt;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通用标签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 </a:t>
            </a:r>
            <a:r>
              <a:rPr lang="zh-CN" altLang="en-US" dirty="0" smtClean="0"/>
              <a:t>标签用来显示信息或变量的值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remove </a:t>
            </a:r>
            <a:r>
              <a:rPr lang="zh-CN" altLang="en-US" dirty="0" smtClean="0"/>
              <a:t>标签用来移除写入作用域的数据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等价于</a:t>
            </a:r>
            <a:r>
              <a:rPr lang="en-US" altLang="zh-CN" dirty="0" err="1" smtClean="0"/>
              <a:t>removeAttribute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500306"/>
            <a:ext cx="6215106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&lt;c: out  value=“${</a:t>
            </a:r>
            <a:r>
              <a:rPr lang="en-US" altLang="zh-CN" dirty="0" err="1" smtClean="0">
                <a:solidFill>
                  <a:schemeClr val="bg1"/>
                </a:solidFill>
              </a:rPr>
              <a:t>user.useName</a:t>
            </a:r>
            <a:r>
              <a:rPr lang="en-US" altLang="zh-CN" dirty="0" smtClean="0">
                <a:solidFill>
                  <a:schemeClr val="bg1"/>
                </a:solidFill>
              </a:rPr>
              <a:t>  }”/&gt;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28728" y="4929198"/>
            <a:ext cx="6000792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&lt;c: remove  value=“</a:t>
            </a:r>
            <a:r>
              <a:rPr lang="en-US" altLang="zh-CN" dirty="0" err="1" smtClean="0">
                <a:solidFill>
                  <a:schemeClr val="bg1"/>
                </a:solidFill>
              </a:rPr>
              <a:t>loginUser</a:t>
            </a:r>
            <a:r>
              <a:rPr lang="en-US" altLang="zh-CN" dirty="0" smtClean="0">
                <a:solidFill>
                  <a:schemeClr val="bg1"/>
                </a:solidFill>
              </a:rPr>
              <a:t>”  scope=“session”/&gt;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条件标签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zh-CN" altLang="en-US" dirty="0" smtClean="0"/>
              <a:t>标签的作用是在页面中实现条件判断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：进行的条件判断 可以使用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表达式，结果必须为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285992"/>
            <a:ext cx="6286544" cy="121444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8860" y="2428868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&lt;c: if  test=“${3&gt;=2 }” 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&lt;/c:if&gt;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迭代标签</a:t>
            </a:r>
            <a:r>
              <a:rPr lang="en-US" altLang="zh-CN" dirty="0" smtClean="0"/>
              <a:t>JSTL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的作用是进行循环处理或遍历集合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357430"/>
            <a:ext cx="6143668" cy="150019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71670" y="2571744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&lt;c : </a:t>
            </a:r>
            <a:r>
              <a:rPr lang="en-US" altLang="zh-CN" dirty="0" err="1" smtClean="0">
                <a:solidFill>
                  <a:schemeClr val="bg1"/>
                </a:solidFill>
              </a:rPr>
              <a:t>forEach</a:t>
            </a:r>
            <a:r>
              <a:rPr lang="en-US" altLang="zh-CN" dirty="0" smtClean="0">
                <a:solidFill>
                  <a:schemeClr val="bg1"/>
                </a:solidFill>
              </a:rPr>
              <a:t>  begin=“1”    end=“10”  step=“1”&gt;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…………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&lt;c:forEach/&gt;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57290" y="4429132"/>
            <a:ext cx="6143668" cy="150019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108" y="4714884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&lt;c : </a:t>
            </a:r>
            <a:r>
              <a:rPr lang="en-US" altLang="zh-CN" dirty="0" err="1" smtClean="0">
                <a:solidFill>
                  <a:schemeClr val="bg1"/>
                </a:solidFill>
              </a:rPr>
              <a:t>forEach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=“user”  items=“${</a:t>
            </a:r>
            <a:r>
              <a:rPr lang="en-US" altLang="zh-CN" dirty="0" err="1" smtClean="0">
                <a:solidFill>
                  <a:schemeClr val="bg1"/>
                </a:solidFill>
              </a:rPr>
              <a:t>userList</a:t>
            </a:r>
            <a:r>
              <a:rPr lang="en-US" altLang="zh-CN" dirty="0" smtClean="0">
                <a:solidFill>
                  <a:schemeClr val="bg1"/>
                </a:solidFill>
              </a:rPr>
              <a:t>}”&gt;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${user.name}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&lt;c:forEach/&gt;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JSTL</a:t>
            </a:r>
            <a:r>
              <a:rPr lang="zh-CN" altLang="en-US" dirty="0" smtClean="0"/>
              <a:t>迭代标签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标签属性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begin</a:t>
            </a:r>
            <a:r>
              <a:rPr lang="zh-CN" altLang="en-US" dirty="0" smtClean="0"/>
              <a:t>：循环的起始数值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end</a:t>
            </a:r>
            <a:r>
              <a:rPr lang="zh-CN" altLang="en-US" dirty="0" smtClean="0"/>
              <a:t>：循环的结束数值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</a:t>
            </a:r>
            <a:r>
              <a:rPr lang="zh-CN" altLang="en-US" dirty="0" smtClean="0"/>
              <a:t>：循环递增量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zh-CN" altLang="en-US" dirty="0" smtClean="0"/>
              <a:t>：集合元素数据变量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items</a:t>
            </a:r>
            <a:r>
              <a:rPr lang="zh-CN" altLang="en-US" dirty="0" smtClean="0"/>
              <a:t>：遍历的集合，必须通过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表达式获取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varStatus</a:t>
            </a:r>
            <a:r>
              <a:rPr lang="zh-CN" altLang="en-US" dirty="0" smtClean="0"/>
              <a:t>：循环的索引标识，通过其</a:t>
            </a:r>
            <a:r>
              <a:rPr lang="en-US" altLang="zh-CN" dirty="0" smtClean="0"/>
              <a:t>index</a:t>
            </a:r>
            <a:r>
              <a:rPr lang="zh-CN" altLang="en-US" smtClean="0"/>
              <a:t>属性获取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标准标签的使用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标签库的使用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在之前的学习中我们通过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脚本实现动态页面数据处理和表现</a:t>
            </a:r>
            <a:endParaRPr lang="en-US" altLang="zh-CN" dirty="0" smtClean="0"/>
          </a:p>
          <a:p>
            <a:r>
              <a:rPr lang="zh-CN" altLang="en-US" dirty="0" smtClean="0"/>
              <a:t>表达式的使用包括：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早期传统的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动态页面都是使用脚本来实现的，但是缺陷也很明显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57356" y="2857496"/>
            <a:ext cx="5715040" cy="157163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0298" y="3143248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所有脚本都在页面中，美工难以维护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大量脚本充斥页面，读写难度加大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56" y="5072074"/>
            <a:ext cx="5786478" cy="85725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简化页面脚本的使用，可以通过标签实现！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标准动作标签是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规范中的标准使用标签</a:t>
            </a:r>
            <a:endParaRPr lang="zh-CN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286116" y="2500306"/>
            <a:ext cx="2519363" cy="5762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bg1"/>
                </a:solidFill>
                <a:ea typeface="黑体" pitchFamily="2" charset="-122"/>
              </a:rPr>
              <a:t>JSP </a:t>
            </a:r>
            <a:r>
              <a:rPr lang="zh-CN" altLang="en-US" sz="2400" dirty="0">
                <a:solidFill>
                  <a:schemeClr val="bg1"/>
                </a:solidFill>
                <a:ea typeface="黑体" pitchFamily="2" charset="-122"/>
              </a:rPr>
              <a:t>标准动作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581516" y="3076568"/>
            <a:ext cx="0" cy="43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412866" y="3508368"/>
            <a:ext cx="64817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412866" y="3508368"/>
            <a:ext cx="0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404804" y="4154481"/>
            <a:ext cx="1944687" cy="40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&lt;</a:t>
            </a:r>
            <a:r>
              <a:rPr lang="en-US" dirty="0" err="1">
                <a:solidFill>
                  <a:schemeClr val="bg1"/>
                </a:solidFill>
                <a:ea typeface="黑体" pitchFamily="2" charset="-122"/>
              </a:rPr>
              <a:t>jsp:useBean</a:t>
            </a:r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&gt;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786050" y="3500438"/>
            <a:ext cx="0" cy="1397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1714480" y="4929198"/>
            <a:ext cx="2305050" cy="40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&lt;</a:t>
            </a:r>
            <a:r>
              <a:rPr lang="en-US" dirty="0" err="1">
                <a:solidFill>
                  <a:schemeClr val="bg1"/>
                </a:solidFill>
                <a:ea typeface="黑体" pitchFamily="2" charset="-122"/>
              </a:rPr>
              <a:t>jsp:setProperty</a:t>
            </a:r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&gt;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357686" y="3500438"/>
            <a:ext cx="0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>
            <a:off x="3214678" y="4143380"/>
            <a:ext cx="2338387" cy="40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&lt;</a:t>
            </a:r>
            <a:r>
              <a:rPr lang="en-US" dirty="0" err="1">
                <a:solidFill>
                  <a:schemeClr val="bg1"/>
                </a:solidFill>
                <a:ea typeface="黑体" pitchFamily="2" charset="-122"/>
              </a:rPr>
              <a:t>jsp:getProperty</a:t>
            </a:r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&gt;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7894629" y="3508368"/>
            <a:ext cx="0" cy="1384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gray">
          <a:xfrm>
            <a:off x="6813541" y="4876793"/>
            <a:ext cx="2087563" cy="40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&lt;</a:t>
            </a:r>
            <a:r>
              <a:rPr lang="en-US" dirty="0" err="1">
                <a:solidFill>
                  <a:schemeClr val="bg1"/>
                </a:solidFill>
                <a:ea typeface="黑体" pitchFamily="2" charset="-122"/>
              </a:rPr>
              <a:t>jsp:forwar</a:t>
            </a:r>
            <a:r>
              <a:rPr lang="en-US" altLang="zh-CN" dirty="0" err="1">
                <a:solidFill>
                  <a:schemeClr val="bg1"/>
                </a:solidFill>
                <a:ea typeface="黑体" pitchFamily="2" charset="-122"/>
              </a:rPr>
              <a:t>d</a:t>
            </a:r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&gt;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gray">
          <a:xfrm>
            <a:off x="4786315" y="5572140"/>
            <a:ext cx="1857388" cy="40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黑体" pitchFamily="2" charset="-122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ea typeface="黑体" pitchFamily="2" charset="-122"/>
              </a:rPr>
              <a:t>jsp:include</a:t>
            </a:r>
            <a:r>
              <a:rPr lang="en-US" dirty="0" smtClean="0">
                <a:solidFill>
                  <a:schemeClr val="bg1"/>
                </a:solidFill>
                <a:ea typeface="黑体" pitchFamily="2" charset="-122"/>
              </a:rPr>
              <a:t>&gt;</a:t>
            </a:r>
            <a:endParaRPr lang="en-US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000759" y="3500438"/>
            <a:ext cx="45719" cy="20717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useBean</a:t>
            </a:r>
            <a:r>
              <a:rPr lang="zh-CN" altLang="en-US" dirty="0" smtClean="0"/>
              <a:t>标签用来创建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并</a:t>
            </a:r>
            <a:r>
              <a:rPr lang="en-US" altLang="zh-CN" dirty="0" err="1" smtClean="0"/>
              <a:t>javaBean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id: 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的实例名</a:t>
            </a:r>
            <a:endParaRPr lang="en-US" altLang="zh-CN" dirty="0" smtClean="0"/>
          </a:p>
          <a:p>
            <a:r>
              <a:rPr lang="en-US" altLang="zh-CN" dirty="0" smtClean="0"/>
              <a:t>class:  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所在项目的位置</a:t>
            </a:r>
            <a:endParaRPr lang="en-US" altLang="zh-CN" dirty="0" smtClean="0"/>
          </a:p>
          <a:p>
            <a:r>
              <a:rPr lang="en-US" altLang="zh-CN" dirty="0" smtClean="0"/>
              <a:t>scope: 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允许访问的范围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786058"/>
            <a:ext cx="7000924" cy="78581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jsp:useBean</a:t>
            </a:r>
            <a:r>
              <a:rPr lang="en-US" altLang="zh-CN" dirty="0" smtClean="0">
                <a:solidFill>
                  <a:schemeClr val="bg1"/>
                </a:solidFill>
              </a:rPr>
              <a:t>  id=“user”  class=“</a:t>
            </a:r>
            <a:r>
              <a:rPr lang="en-US" altLang="zh-CN" dirty="0" err="1" smtClean="0">
                <a:solidFill>
                  <a:schemeClr val="bg1"/>
                </a:solidFill>
              </a:rPr>
              <a:t>com.niit.User</a:t>
            </a:r>
            <a:r>
              <a:rPr lang="en-US" altLang="zh-CN" dirty="0" smtClean="0">
                <a:solidFill>
                  <a:schemeClr val="bg1"/>
                </a:solidFill>
              </a:rPr>
              <a:t>”  scope=“session”/&gt;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scope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2428868"/>
          <a:ext cx="6096000" cy="221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4452926"/>
              </a:tblGrid>
              <a:tr h="44291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只能在当前页面中访问，加载新页面销毁</a:t>
                      </a:r>
                      <a:endParaRPr lang="zh-CN" altLang="en-US" sz="1400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在请求过程中存在</a:t>
                      </a:r>
                      <a:endParaRPr lang="zh-CN" altLang="en-US" sz="1400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</a:t>
                      </a:r>
                      <a:r>
                        <a:rPr lang="en-US" altLang="zh-CN" sz="1400" dirty="0" smtClean="0"/>
                        <a:t>session</a:t>
                      </a:r>
                      <a:r>
                        <a:rPr lang="zh-CN" altLang="en-US" sz="1400" dirty="0" smtClean="0"/>
                        <a:t>中存在直至会话销毁</a:t>
                      </a:r>
                      <a:endParaRPr lang="zh-CN" altLang="en-US" sz="1400" dirty="0"/>
                    </a:p>
                  </a:txBody>
                  <a:tcPr/>
                </a:tc>
              </a:tr>
              <a:tr h="4429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在整个应用程序中都能被访问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标准动作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setProperty</a:t>
            </a:r>
            <a:r>
              <a:rPr lang="zh-CN" altLang="en-US" dirty="0" smtClean="0"/>
              <a:t>标签用来对已创建的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设置属性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name:  </a:t>
            </a:r>
            <a:r>
              <a:rPr lang="zh-CN" altLang="en-US" dirty="0" smtClean="0"/>
              <a:t>已创建的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名称和</a:t>
            </a:r>
            <a:r>
              <a:rPr lang="en-US" altLang="zh-CN" dirty="0" err="1" smtClean="0"/>
              <a:t>userBean</a:t>
            </a:r>
            <a:r>
              <a:rPr lang="zh-CN" altLang="en-US" dirty="0" smtClean="0"/>
              <a:t>标准中的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r>
              <a:rPr lang="en-US" altLang="zh-CN" dirty="0" smtClean="0"/>
              <a:t>property:  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的属性名</a:t>
            </a:r>
            <a:endParaRPr lang="en-US" altLang="zh-CN" dirty="0" smtClean="0"/>
          </a:p>
          <a:p>
            <a:r>
              <a:rPr lang="en-US" altLang="zh-CN" dirty="0" smtClean="0"/>
              <a:t>value: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指定的属性进行赋值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643182"/>
            <a:ext cx="7572428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jsp:setProperty</a:t>
            </a:r>
            <a:r>
              <a:rPr lang="en-US" altLang="zh-CN" dirty="0" smtClean="0">
                <a:solidFill>
                  <a:schemeClr val="bg1"/>
                </a:solidFill>
              </a:rPr>
              <a:t>  name=“user”  property=“</a:t>
            </a:r>
            <a:r>
              <a:rPr lang="en-US" altLang="zh-CN" dirty="0" err="1" smtClean="0">
                <a:solidFill>
                  <a:schemeClr val="bg1"/>
                </a:solidFill>
              </a:rPr>
              <a:t>userName</a:t>
            </a:r>
            <a:r>
              <a:rPr lang="en-US" altLang="zh-CN" dirty="0" smtClean="0">
                <a:solidFill>
                  <a:schemeClr val="bg1"/>
                </a:solidFill>
              </a:rPr>
              <a:t>”  value=“tom”&gt;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675</TotalTime>
  <Words>999</Words>
  <PresentationFormat>全屏显示(4:3)</PresentationFormat>
  <Paragraphs>218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主题1</vt:lpstr>
      <vt:lpstr>J2EE 第五章</vt:lpstr>
      <vt:lpstr>回顾</vt:lpstr>
      <vt:lpstr>本章目标</vt:lpstr>
      <vt:lpstr>为什么要使用标签</vt:lpstr>
      <vt:lpstr>为什么要使用标签</vt:lpstr>
      <vt:lpstr>JSP标准动作</vt:lpstr>
      <vt:lpstr>JSP标准动作</vt:lpstr>
      <vt:lpstr>JSP标准动作</vt:lpstr>
      <vt:lpstr>JSP标准动作</vt:lpstr>
      <vt:lpstr>JSP标准动作</vt:lpstr>
      <vt:lpstr>JSP标准动作</vt:lpstr>
      <vt:lpstr>JSP标准动作</vt:lpstr>
      <vt:lpstr>JSP标准动作</vt:lpstr>
      <vt:lpstr>EL表达式</vt:lpstr>
      <vt:lpstr>EL表达式</vt:lpstr>
      <vt:lpstr>EL表达式</vt:lpstr>
      <vt:lpstr>EL表达式</vt:lpstr>
      <vt:lpstr>JSTL核心标签</vt:lpstr>
      <vt:lpstr>JSTL核心标签</vt:lpstr>
      <vt:lpstr>JSTL核心标签</vt:lpstr>
      <vt:lpstr>JSTL核心标签</vt:lpstr>
      <vt:lpstr>JSTL通用标签</vt:lpstr>
      <vt:lpstr>JSTL通用标签</vt:lpstr>
      <vt:lpstr>JSTL条件标签</vt:lpstr>
      <vt:lpstr>JSTL迭代标签JSTL</vt:lpstr>
      <vt:lpstr>JSTL迭代标签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97</cp:revision>
  <dcterms:modified xsi:type="dcterms:W3CDTF">2014-11-18T08:53:38Z</dcterms:modified>
</cp:coreProperties>
</file>