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1" r:id="rId5"/>
    <p:sldId id="260" r:id="rId6"/>
    <p:sldId id="259" r:id="rId7"/>
    <p:sldId id="258"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3" r:id="rId22"/>
    <p:sldId id="27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8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4" name="Group 43"/>
          <p:cNvGrpSpPr/>
          <p:nvPr/>
        </p:nvGrpSpPr>
        <p:grpSpPr>
          <a:xfrm>
            <a:off x="0" y="3296872"/>
            <a:ext cx="3741490" cy="3561129"/>
            <a:chOff x="-1" y="1600199"/>
            <a:chExt cx="4501019" cy="5257801"/>
          </a:xfrm>
        </p:grpSpPr>
        <p:sp>
          <p:nvSpPr>
            <p:cNvPr id="39" name="Freeform 7"/>
            <p:cNvSpPr>
              <a:spLocks/>
            </p:cNvSpPr>
            <p:nvPr/>
          </p:nvSpPr>
          <p:spPr bwMode="auto">
            <a:xfrm>
              <a:off x="-1" y="1600199"/>
              <a:ext cx="4127498" cy="2514600"/>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p:nvSpPr>
          <p:spPr bwMode="auto">
            <a:xfrm>
              <a:off x="-1" y="3581398"/>
              <a:ext cx="1600200" cy="3276599"/>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p:nvSpPr>
          <p:spPr bwMode="auto">
            <a:xfrm>
              <a:off x="0" y="2438399"/>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p:nvSpPr>
          <p:spPr bwMode="auto">
            <a:xfrm>
              <a:off x="1224419" y="3886199"/>
              <a:ext cx="3276599" cy="2971800"/>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p:nvSpPr>
          <p:spPr bwMode="auto">
            <a:xfrm>
              <a:off x="876758" y="3994150"/>
              <a:ext cx="1719262" cy="2863850"/>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5" name="Rectangle 44"/>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a:spLocks/>
          </p:cNvSpPr>
          <p:nvPr/>
        </p:nvSpPr>
        <p:spPr bwMode="auto">
          <a:xfrm>
            <a:off x="4840448" y="0"/>
            <a:ext cx="4303553" cy="3095538"/>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955884" y="1504643"/>
            <a:ext cx="6858000" cy="1446550"/>
          </a:xfrm>
        </p:spPr>
        <p:txBody>
          <a:bodyPr wrap="square">
            <a:spAutoFit/>
          </a:bodyPr>
          <a:lstStyle>
            <a:lvl1pPr algn="r">
              <a:defRPr sz="4400" b="1">
                <a:solidFill>
                  <a:schemeClr val="accent2">
                    <a:lumMod val="7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955884" y="2967335"/>
            <a:ext cx="6858000" cy="461665"/>
          </a:xfrm>
        </p:spPr>
        <p:txBody>
          <a:bodyPr wrap="square">
            <a:spAutoFit/>
          </a:bodyPr>
          <a:lstStyle>
            <a:lvl1pPr marL="0" indent="0" algn="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2014/11/19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696"/>
            <a:ext cx="2057400" cy="5433467"/>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980728"/>
            <a:ext cx="6019800" cy="5145435"/>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2014/11/19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33363" y="800552"/>
            <a:ext cx="8229600" cy="723448"/>
          </a:xfrm>
        </p:spPr>
        <p:txBody>
          <a:bodyPr>
            <a:normAutofit/>
          </a:bodyPr>
          <a:lstStyle>
            <a:lvl1pPr>
              <a:defRPr sz="24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39323" y="1776249"/>
            <a:ext cx="8247477" cy="4213392"/>
          </a:xfrm>
        </p:spPr>
        <p:txBody>
          <a:bodyPr/>
          <a:lstStyle>
            <a:lvl1pPr algn="l">
              <a:buFont typeface="Wingdings" pitchFamily="2" charset="2"/>
              <a:buChar char="u"/>
              <a:defRPr b="1">
                <a:latin typeface="微软雅黑" panose="020B0503020204020204" pitchFamily="34" charset="-122"/>
                <a:ea typeface="微软雅黑" panose="020B0503020204020204" pitchFamily="34" charset="-122"/>
              </a:defRPr>
            </a:lvl1pPr>
            <a:lvl2pPr>
              <a:lnSpc>
                <a:spcPct val="150000"/>
              </a:lnSpc>
              <a:buFont typeface="Wingdings" pitchFamily="2" charset="2"/>
              <a:buChar char="Ø"/>
              <a:defRPr>
                <a:solidFill>
                  <a:schemeClr val="tx1"/>
                </a:solidFill>
                <a:latin typeface="微软雅黑" panose="020B0503020204020204" pitchFamily="34" charset="-122"/>
                <a:ea typeface="微软雅黑" panose="020B0503020204020204" pitchFamily="34" charset="-122"/>
              </a:defRPr>
            </a:lvl2pPr>
            <a:lvl3pPr>
              <a:lnSpc>
                <a:spcPct val="150000"/>
              </a:lnSpc>
              <a:defRPr>
                <a:solidFill>
                  <a:schemeClr val="tx1"/>
                </a:solidFill>
                <a:latin typeface="微软雅黑" panose="020B0503020204020204" pitchFamily="34" charset="-122"/>
                <a:ea typeface="微软雅黑" panose="020B0503020204020204" pitchFamily="34" charset="-122"/>
              </a:defRPr>
            </a:lvl3pPr>
            <a:lvl4pPr>
              <a:lnSpc>
                <a:spcPct val="150000"/>
              </a:lnSpc>
              <a:defRPr>
                <a:solidFill>
                  <a:schemeClr val="tx1"/>
                </a:solidFill>
                <a:latin typeface="微软雅黑" panose="020B0503020204020204" pitchFamily="34" charset="-122"/>
                <a:ea typeface="微软雅黑" panose="020B0503020204020204" pitchFamily="34" charset="-122"/>
              </a:defRPr>
            </a:lvl4pPr>
            <a:lvl5pPr>
              <a:lnSpc>
                <a:spcPct val="150000"/>
              </a:lnSpc>
              <a:defRPr>
                <a:solidFill>
                  <a:schemeClr val="tx1"/>
                </a:solidFill>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2313190"/>
            <a:ext cx="4038600" cy="3812973"/>
          </a:xfrm>
        </p:spPr>
        <p:txBody>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2313190"/>
            <a:ext cx="4038600" cy="3812973"/>
          </a:xfrm>
        </p:spPr>
        <p:txBody>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99330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633071"/>
            <a:ext cx="4040188" cy="34930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4" y="1993309"/>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633071"/>
            <a:ext cx="4041775" cy="34930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2014/11/19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2014/11/19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2014/11/19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199" y="970806"/>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836712"/>
            <a:ext cx="5111750" cy="52894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132856"/>
            <a:ext cx="3008313"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2014/11/19</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grpSp>
        <p:nvGrpSpPr>
          <p:cNvPr id="6" name="Group 32"/>
          <p:cNvGrpSpPr/>
          <p:nvPr/>
        </p:nvGrpSpPr>
        <p:grpSpPr>
          <a:xfrm>
            <a:off x="-23838" y="0"/>
            <a:ext cx="9167838" cy="6858000"/>
            <a:chOff x="0" y="0"/>
            <a:chExt cx="9167838" cy="6858000"/>
          </a:xfrm>
        </p:grpSpPr>
        <p:sp>
          <p:nvSpPr>
            <p:cNvPr id="8" name="Rectangle 7"/>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a:spLocks/>
            </p:cNvSpPr>
            <p:nvPr/>
          </p:nvSpPr>
          <p:spPr bwMode="auto">
            <a:xfrm>
              <a:off x="6944754" y="0"/>
              <a:ext cx="2223084"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971191" y="5313144"/>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33363" y="1031780"/>
            <a:ext cx="8229600" cy="128141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39323" y="2325523"/>
            <a:ext cx="8247477" cy="366411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grpSp>
        <p:nvGrpSpPr>
          <p:cNvPr id="9" name="Group 11"/>
          <p:cNvGrpSpPr/>
          <p:nvPr/>
        </p:nvGrpSpPr>
        <p:grpSpPr>
          <a:xfrm>
            <a:off x="0" y="5041783"/>
            <a:ext cx="2874507" cy="1816217"/>
            <a:chOff x="0" y="2533588"/>
            <a:chExt cx="8022336" cy="8966516"/>
          </a:xfrm>
        </p:grpSpPr>
        <p:sp>
          <p:nvSpPr>
            <p:cNvPr id="13" name="Freeform 7"/>
            <p:cNvSpPr>
              <a:spLocks/>
            </p:cNvSpPr>
            <p:nvPr/>
          </p:nvSpPr>
          <p:spPr bwMode="auto">
            <a:xfrm>
              <a:off x="0" y="2533588"/>
              <a:ext cx="4127500" cy="2514599"/>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0" y="4980432"/>
              <a:ext cx="3184026" cy="6519672"/>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0" y="3371787"/>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1502664" y="5586916"/>
              <a:ext cx="6519672" cy="5913188"/>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1155002" y="5801712"/>
              <a:ext cx="3420932" cy="5698392"/>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7" name="图片 6"/>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433363" y="256554"/>
            <a:ext cx="878194" cy="322286"/>
          </a:xfrm>
          <a:prstGeom prst="rect">
            <a:avLst/>
          </a:prstGeom>
        </p:spPr>
      </p:pic>
      <p:sp>
        <p:nvSpPr>
          <p:cNvPr id="18" name="矩形 17"/>
          <p:cNvSpPr/>
          <p:nvPr/>
        </p:nvSpPr>
        <p:spPr>
          <a:xfrm>
            <a:off x="3499728" y="6197702"/>
            <a:ext cx="5312907" cy="784830"/>
          </a:xfrm>
          <a:prstGeom prst="rect">
            <a:avLst/>
          </a:prstGeom>
        </p:spPr>
        <p:txBody>
          <a:bodyPr wrap="square">
            <a:spAutoFit/>
          </a:bodyPr>
          <a:lstStyle/>
          <a:p>
            <a:pPr algn="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电话：</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180212136</a:t>
            </a:r>
          </a:p>
          <a:p>
            <a:pPr algn="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地址：江苏省苏州市高新区科技城软件园</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3</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号楼</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NIIT</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软件培训中心</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chniit.com ©2014</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苏州</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NIIT</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软件培训中心</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 </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版权所有 </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 </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algn="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2">
              <a:lumMod val="75000"/>
            </a:schemeClr>
          </a:solidFill>
          <a:latin typeface="Microsoft YaHei UI" panose="020B0503020204020204" pitchFamily="34" charset="-122"/>
          <a:ea typeface="Microsoft YaHei UI" panose="020B0503020204020204" pitchFamily="34" charset="-122"/>
          <a:cs typeface="+mj-cs"/>
        </a:defRPr>
      </a:lvl1pPr>
    </p:titleStyle>
    <p:bodyStyle>
      <a:lvl1pPr marL="342900" indent="-342900" algn="l" defTabSz="914400" rtl="0" eaLnBrk="1" latinLnBrk="0" hangingPunct="1">
        <a:spcBef>
          <a:spcPct val="20000"/>
        </a:spcBef>
        <a:buFont typeface="Wingdings" pitchFamily="2" charset="2"/>
        <a:buChar char="u"/>
        <a:defRPr sz="2400" kern="1200">
          <a:solidFill>
            <a:schemeClr val="accent1">
              <a:lumMod val="75000"/>
            </a:schemeClr>
          </a:solidFill>
          <a:latin typeface="Microsoft YaHei UI" panose="020B0503020204020204" pitchFamily="34" charset="-122"/>
          <a:ea typeface="Microsoft YaHei UI" panose="020B0503020204020204"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J2EE </a:t>
            </a:r>
            <a:r>
              <a:rPr lang="zh-CN" altLang="en-US" dirty="0" smtClean="0"/>
              <a:t>第七章</a:t>
            </a:r>
            <a:endParaRPr lang="zh-CN" altLang="en-US" dirty="0"/>
          </a:p>
        </p:txBody>
      </p:sp>
      <p:sp>
        <p:nvSpPr>
          <p:cNvPr id="3" name="副标题 2"/>
          <p:cNvSpPr>
            <a:spLocks noGrp="1"/>
          </p:cNvSpPr>
          <p:nvPr>
            <p:ph type="subTitle" idx="1"/>
          </p:nvPr>
        </p:nvSpPr>
        <p:spPr/>
        <p:txBody>
          <a:bodyPr/>
          <a:lstStyle/>
          <a:p>
            <a:r>
              <a:rPr lang="en-US" altLang="zh-CN" dirty="0" smtClean="0"/>
              <a:t>SERVLET</a:t>
            </a:r>
            <a:r>
              <a:rPr lang="zh-CN" altLang="en-US" dirty="0" smtClean="0"/>
              <a:t>应用</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Cookie</a:t>
            </a:r>
            <a:r>
              <a:rPr lang="zh-CN" altLang="en-US" dirty="0" smtClean="0"/>
              <a:t>的使用</a:t>
            </a:r>
            <a:endParaRPr lang="zh-CN" altLang="en-US" dirty="0"/>
          </a:p>
        </p:txBody>
      </p:sp>
      <p:sp>
        <p:nvSpPr>
          <p:cNvPr id="3" name="内容占位符 2"/>
          <p:cNvSpPr>
            <a:spLocks noGrp="1"/>
          </p:cNvSpPr>
          <p:nvPr>
            <p:ph idx="1"/>
          </p:nvPr>
        </p:nvSpPr>
        <p:spPr/>
        <p:txBody>
          <a:bodyPr/>
          <a:lstStyle/>
          <a:p>
            <a:r>
              <a:rPr lang="en-US" altLang="zh-CN" dirty="0" smtClean="0"/>
              <a:t>Cookie</a:t>
            </a:r>
            <a:r>
              <a:rPr lang="zh-CN" altLang="en-US" dirty="0" smtClean="0"/>
              <a:t>常用的方法</a:t>
            </a:r>
            <a:endParaRPr lang="zh-CN" altLang="en-US" dirty="0"/>
          </a:p>
        </p:txBody>
      </p:sp>
      <p:graphicFrame>
        <p:nvGraphicFramePr>
          <p:cNvPr id="4" name="表格 3"/>
          <p:cNvGraphicFramePr>
            <a:graphicFrameLocks noGrp="1"/>
          </p:cNvGraphicFramePr>
          <p:nvPr/>
        </p:nvGraphicFramePr>
        <p:xfrm>
          <a:off x="1071538" y="2214554"/>
          <a:ext cx="7358114" cy="2768600"/>
        </p:xfrm>
        <a:graphic>
          <a:graphicData uri="http://schemas.openxmlformats.org/drawingml/2006/table">
            <a:tbl>
              <a:tblPr firstRow="1" bandRow="1">
                <a:tableStyleId>{5C22544A-7EE6-4342-B048-85BDC9FD1C3A}</a:tableStyleId>
              </a:tblPr>
              <a:tblGrid>
                <a:gridCol w="2586855"/>
                <a:gridCol w="4771259"/>
              </a:tblGrid>
              <a:tr h="370840">
                <a:tc>
                  <a:txBody>
                    <a:bodyPr/>
                    <a:lstStyle/>
                    <a:p>
                      <a:r>
                        <a:rPr lang="zh-CN" altLang="en-US" dirty="0" smtClean="0"/>
                        <a:t>方法名称</a:t>
                      </a:r>
                      <a:endParaRPr lang="zh-CN" altLang="en-US" dirty="0"/>
                    </a:p>
                  </a:txBody>
                  <a:tcPr/>
                </a:tc>
                <a:tc>
                  <a:txBody>
                    <a:bodyPr/>
                    <a:lstStyle/>
                    <a:p>
                      <a:r>
                        <a:rPr lang="zh-CN" altLang="en-US" dirty="0" smtClean="0"/>
                        <a:t>作用</a:t>
                      </a:r>
                      <a:endParaRPr lang="zh-CN" altLang="en-US" dirty="0"/>
                    </a:p>
                  </a:txBody>
                  <a:tcPr/>
                </a:tc>
              </a:tr>
              <a:tr h="370840">
                <a:tc>
                  <a:txBody>
                    <a:bodyPr/>
                    <a:lstStyle/>
                    <a:p>
                      <a:r>
                        <a:rPr lang="en-US" altLang="zh-CN" dirty="0" err="1" smtClean="0"/>
                        <a:t>getName</a:t>
                      </a:r>
                      <a:r>
                        <a:rPr lang="en-US" altLang="zh-CN" dirty="0" smtClean="0"/>
                        <a:t>()</a:t>
                      </a:r>
                      <a:endParaRPr lang="zh-CN" altLang="en-US" dirty="0"/>
                    </a:p>
                  </a:txBody>
                  <a:tcPr/>
                </a:tc>
                <a:tc>
                  <a:txBody>
                    <a:bodyPr/>
                    <a:lstStyle/>
                    <a:p>
                      <a:r>
                        <a:rPr lang="zh-CN" altLang="en-US" dirty="0" smtClean="0"/>
                        <a:t>获取键</a:t>
                      </a:r>
                      <a:endParaRPr lang="en-US" altLang="zh-CN" dirty="0" smtClean="0"/>
                    </a:p>
                  </a:txBody>
                  <a:tcPr/>
                </a:tc>
              </a:tr>
              <a:tr h="370840">
                <a:tc>
                  <a:txBody>
                    <a:bodyPr/>
                    <a:lstStyle/>
                    <a:p>
                      <a:r>
                        <a:rPr lang="en-US" altLang="zh-CN" dirty="0" err="1" smtClean="0"/>
                        <a:t>getValue</a:t>
                      </a:r>
                      <a:r>
                        <a:rPr lang="en-US" altLang="zh-CN" dirty="0" smtClean="0"/>
                        <a:t>()</a:t>
                      </a:r>
                      <a:endParaRPr lang="zh-CN" altLang="en-US" dirty="0"/>
                    </a:p>
                  </a:txBody>
                  <a:tcPr/>
                </a:tc>
                <a:tc>
                  <a:txBody>
                    <a:bodyPr/>
                    <a:lstStyle/>
                    <a:p>
                      <a:r>
                        <a:rPr lang="zh-CN" altLang="en-US" dirty="0" smtClean="0"/>
                        <a:t>获取值</a:t>
                      </a:r>
                      <a:endParaRPr lang="zh-CN" altLang="en-US" dirty="0"/>
                    </a:p>
                  </a:txBody>
                  <a:tcPr/>
                </a:tc>
              </a:tr>
              <a:tr h="370840">
                <a:tc>
                  <a:txBody>
                    <a:bodyPr/>
                    <a:lstStyle/>
                    <a:p>
                      <a:r>
                        <a:rPr lang="en-US" altLang="zh-CN" dirty="0" err="1" smtClean="0"/>
                        <a:t>setMaxAge</a:t>
                      </a:r>
                      <a:r>
                        <a:rPr lang="en-US" altLang="zh-CN" dirty="0" smtClean="0"/>
                        <a:t>(</a:t>
                      </a:r>
                      <a:r>
                        <a:rPr lang="en-US" altLang="zh-CN" dirty="0" err="1" smtClean="0"/>
                        <a:t>int</a:t>
                      </a:r>
                      <a:r>
                        <a:rPr lang="en-US" altLang="zh-CN" dirty="0" smtClean="0"/>
                        <a:t>)</a:t>
                      </a:r>
                      <a:endParaRPr lang="zh-CN" altLang="en-US" dirty="0"/>
                    </a:p>
                  </a:txBody>
                  <a:tcPr/>
                </a:tc>
                <a:tc>
                  <a:txBody>
                    <a:bodyPr/>
                    <a:lstStyle/>
                    <a:p>
                      <a:r>
                        <a:rPr lang="zh-CN" altLang="en-US" dirty="0" smtClean="0"/>
                        <a:t>设置</a:t>
                      </a:r>
                      <a:r>
                        <a:rPr lang="en-US" altLang="zh-CN" dirty="0" smtClean="0"/>
                        <a:t>cookie</a:t>
                      </a:r>
                      <a:r>
                        <a:rPr lang="zh-CN" altLang="en-US" dirty="0" smtClean="0"/>
                        <a:t>的有效期，单位为秒，负数表示浏览器关闭</a:t>
                      </a:r>
                      <a:r>
                        <a:rPr lang="en-US" altLang="zh-CN" dirty="0" smtClean="0"/>
                        <a:t>cookie</a:t>
                      </a:r>
                      <a:r>
                        <a:rPr lang="zh-CN" altLang="en-US" dirty="0" smtClean="0"/>
                        <a:t>即销毁，正数表示</a:t>
                      </a:r>
                      <a:r>
                        <a:rPr lang="en-US" altLang="zh-CN" dirty="0" smtClean="0"/>
                        <a:t>cookie</a:t>
                      </a:r>
                      <a:r>
                        <a:rPr lang="zh-CN" altLang="en-US" dirty="0" smtClean="0"/>
                        <a:t>保存的时间，</a:t>
                      </a:r>
                      <a:r>
                        <a:rPr lang="en-US" altLang="zh-CN" dirty="0" smtClean="0"/>
                        <a:t>0</a:t>
                      </a:r>
                      <a:r>
                        <a:rPr lang="zh-CN" altLang="en-US" dirty="0" smtClean="0"/>
                        <a:t>表示删除当前</a:t>
                      </a:r>
                      <a:r>
                        <a:rPr lang="en-US" altLang="zh-CN" dirty="0" smtClean="0"/>
                        <a:t>cookie</a:t>
                      </a:r>
                      <a:endParaRPr lang="zh-CN" altLang="en-US" dirty="0"/>
                    </a:p>
                  </a:txBody>
                  <a:tcPr/>
                </a:tc>
              </a:tr>
              <a:tr h="370840">
                <a:tc>
                  <a:txBody>
                    <a:bodyPr/>
                    <a:lstStyle/>
                    <a:p>
                      <a:r>
                        <a:rPr lang="en-US" altLang="zh-CN" dirty="0" err="1" smtClean="0"/>
                        <a:t>setPath</a:t>
                      </a:r>
                      <a:r>
                        <a:rPr lang="en-US" altLang="zh-CN" dirty="0" smtClean="0"/>
                        <a:t>(String)</a:t>
                      </a:r>
                      <a:endParaRPr lang="zh-CN" altLang="en-US" dirty="0"/>
                    </a:p>
                  </a:txBody>
                  <a:tcPr/>
                </a:tc>
                <a:tc>
                  <a:txBody>
                    <a:bodyPr/>
                    <a:lstStyle/>
                    <a:p>
                      <a:r>
                        <a:rPr lang="zh-CN" altLang="en-US" dirty="0" smtClean="0"/>
                        <a:t>设置允许被访问的路径</a:t>
                      </a:r>
                      <a:endParaRPr lang="zh-CN" altLang="en-US" dirty="0"/>
                    </a:p>
                  </a:txBody>
                  <a:tcPr/>
                </a:tc>
              </a:tr>
              <a:tr h="370840">
                <a:tc>
                  <a:txBody>
                    <a:bodyPr/>
                    <a:lstStyle/>
                    <a:p>
                      <a:r>
                        <a:rPr lang="en-US" altLang="zh-CN" dirty="0" err="1" smtClean="0"/>
                        <a:t>setDomain</a:t>
                      </a:r>
                      <a:r>
                        <a:rPr lang="en-US" altLang="zh-CN" dirty="0" smtClean="0"/>
                        <a:t>(String)</a:t>
                      </a:r>
                      <a:endParaRPr lang="zh-CN" altLang="en-US" dirty="0"/>
                    </a:p>
                  </a:txBody>
                  <a:tcPr/>
                </a:tc>
                <a:tc>
                  <a:txBody>
                    <a:bodyPr/>
                    <a:lstStyle/>
                    <a:p>
                      <a:r>
                        <a:rPr lang="zh-CN" altLang="en-US" dirty="0" smtClean="0"/>
                        <a:t>设置允许访问的域名</a:t>
                      </a:r>
                      <a:r>
                        <a:rPr lang="zh-CN" altLang="en-US" baseline="0" dirty="0" smtClean="0"/>
                        <a:t> 必须以</a:t>
                      </a:r>
                      <a:r>
                        <a:rPr lang="en-US" altLang="zh-CN" baseline="0" dirty="0" smtClean="0"/>
                        <a:t>.</a:t>
                      </a:r>
                      <a:r>
                        <a:rPr lang="zh-CN" altLang="en-US" baseline="0" dirty="0" smtClean="0"/>
                        <a:t>前缀</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思考</a:t>
            </a:r>
            <a:endParaRPr lang="zh-CN" altLang="en-US" dirty="0"/>
          </a:p>
        </p:txBody>
      </p:sp>
      <p:sp>
        <p:nvSpPr>
          <p:cNvPr id="4" name="圆角矩形 3"/>
          <p:cNvSpPr/>
          <p:nvPr/>
        </p:nvSpPr>
        <p:spPr>
          <a:xfrm>
            <a:off x="1643042" y="2928934"/>
            <a:ext cx="5786478" cy="928694"/>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chemeClr val="bg1"/>
                </a:solidFill>
              </a:rPr>
              <a:t>网站中保存登录用户信息</a:t>
            </a:r>
            <a:r>
              <a:rPr lang="en-US" altLang="zh-CN" dirty="0" smtClean="0">
                <a:solidFill>
                  <a:schemeClr val="bg1"/>
                </a:solidFill>
              </a:rPr>
              <a:t>2</a:t>
            </a:r>
            <a:r>
              <a:rPr lang="zh-CN" altLang="en-US" dirty="0" smtClean="0">
                <a:solidFill>
                  <a:schemeClr val="bg1"/>
                </a:solidFill>
              </a:rPr>
              <a:t>星期是如何实现的</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监听器</a:t>
            </a:r>
            <a:endParaRPr lang="zh-CN" altLang="en-US" dirty="0"/>
          </a:p>
        </p:txBody>
      </p:sp>
      <p:sp>
        <p:nvSpPr>
          <p:cNvPr id="3" name="内容占位符 2"/>
          <p:cNvSpPr>
            <a:spLocks noGrp="1"/>
          </p:cNvSpPr>
          <p:nvPr>
            <p:ph idx="1"/>
          </p:nvPr>
        </p:nvSpPr>
        <p:spPr/>
        <p:txBody>
          <a:bodyPr/>
          <a:lstStyle/>
          <a:p>
            <a:r>
              <a:rPr lang="zh-CN" altLang="en-US" dirty="0" smtClean="0"/>
              <a:t>监听器我们应该并不陌生，回顾下学习</a:t>
            </a:r>
            <a:r>
              <a:rPr lang="en-US" altLang="zh-CN" dirty="0" smtClean="0"/>
              <a:t>Swing</a:t>
            </a:r>
            <a:r>
              <a:rPr lang="zh-CN" altLang="en-US" dirty="0" smtClean="0"/>
              <a:t>时我们是如何使用监听器，监听器能帮助我们做什么？</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监听器</a:t>
            </a:r>
            <a:endParaRPr lang="zh-CN" altLang="en-US" dirty="0"/>
          </a:p>
        </p:txBody>
      </p:sp>
      <p:sp>
        <p:nvSpPr>
          <p:cNvPr id="3" name="内容占位符 2"/>
          <p:cNvSpPr>
            <a:spLocks noGrp="1"/>
          </p:cNvSpPr>
          <p:nvPr>
            <p:ph idx="1"/>
          </p:nvPr>
        </p:nvSpPr>
        <p:spPr/>
        <p:txBody>
          <a:bodyPr/>
          <a:lstStyle/>
          <a:p>
            <a:r>
              <a:rPr lang="en-US" altLang="zh-CN" dirty="0" smtClean="0"/>
              <a:t>WEB</a:t>
            </a:r>
            <a:r>
              <a:rPr lang="zh-CN" altLang="en-US" dirty="0" smtClean="0"/>
              <a:t>程序和</a:t>
            </a:r>
            <a:r>
              <a:rPr lang="en-US" altLang="zh-CN" dirty="0" smtClean="0"/>
              <a:t>Swing</a:t>
            </a:r>
            <a:r>
              <a:rPr lang="zh-CN" altLang="en-US" dirty="0" smtClean="0"/>
              <a:t>一样也有监听器，通过</a:t>
            </a:r>
            <a:r>
              <a:rPr lang="en-US" altLang="zh-CN" dirty="0" smtClean="0"/>
              <a:t>Listener</a:t>
            </a:r>
            <a:r>
              <a:rPr lang="zh-CN" altLang="en-US" dirty="0" smtClean="0"/>
              <a:t>和</a:t>
            </a:r>
            <a:r>
              <a:rPr lang="en-US" altLang="zh-CN" dirty="0" err="1" smtClean="0"/>
              <a:t>evnet</a:t>
            </a:r>
            <a:r>
              <a:rPr lang="zh-CN" altLang="en-US" dirty="0" smtClean="0"/>
              <a:t>实现由动作触发的代码执行</a:t>
            </a:r>
            <a:endParaRPr lang="en-US" altLang="zh-CN" dirty="0" smtClean="0"/>
          </a:p>
          <a:p>
            <a:endParaRPr lang="en-US" altLang="zh-CN" dirty="0" smtClean="0"/>
          </a:p>
          <a:p>
            <a:r>
              <a:rPr lang="en-US" altLang="zh-CN" dirty="0" smtClean="0"/>
              <a:t>WEB</a:t>
            </a:r>
            <a:r>
              <a:rPr lang="zh-CN" altLang="en-US" dirty="0" smtClean="0"/>
              <a:t>中的监听器主要对</a:t>
            </a:r>
            <a:r>
              <a:rPr lang="en-US" altLang="zh-CN" dirty="0" err="1" smtClean="0"/>
              <a:t>session,request,application</a:t>
            </a:r>
            <a:r>
              <a:rPr lang="zh-CN" altLang="en-US" dirty="0" smtClean="0"/>
              <a:t>对象的生成，销毁，属性的变化等动作进行监听</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监听器</a:t>
            </a:r>
            <a:endParaRPr lang="zh-CN" altLang="en-US" dirty="0"/>
          </a:p>
        </p:txBody>
      </p:sp>
      <p:sp>
        <p:nvSpPr>
          <p:cNvPr id="3" name="内容占位符 2"/>
          <p:cNvSpPr>
            <a:spLocks noGrp="1"/>
          </p:cNvSpPr>
          <p:nvPr>
            <p:ph idx="1"/>
          </p:nvPr>
        </p:nvSpPr>
        <p:spPr/>
        <p:txBody>
          <a:bodyPr/>
          <a:lstStyle/>
          <a:p>
            <a:r>
              <a:rPr lang="zh-CN" altLang="en-US" dirty="0" smtClean="0"/>
              <a:t>监听对象的产生和销毁的监听器</a:t>
            </a:r>
            <a:endParaRPr lang="en-US" altLang="zh-CN" dirty="0" smtClean="0"/>
          </a:p>
          <a:p>
            <a:pPr lvl="1"/>
            <a:r>
              <a:rPr lang="en-US" altLang="zh-CN" dirty="0" err="1" smtClean="0"/>
              <a:t>HttpSessionListener</a:t>
            </a:r>
            <a:endParaRPr lang="en-US" altLang="zh-CN" dirty="0" smtClean="0"/>
          </a:p>
          <a:p>
            <a:pPr lvl="1"/>
            <a:r>
              <a:rPr lang="en-US" altLang="zh-CN" dirty="0" err="1" smtClean="0"/>
              <a:t>ServletRequestListener</a:t>
            </a:r>
            <a:endParaRPr lang="en-US" altLang="zh-CN" dirty="0" smtClean="0"/>
          </a:p>
          <a:p>
            <a:pPr lvl="1"/>
            <a:r>
              <a:rPr lang="en-US" altLang="zh-CN" dirty="0" err="1" smtClean="0"/>
              <a:t>ServletContextListener</a:t>
            </a:r>
            <a:endParaRPr lang="en-US" altLang="zh-CN" dirty="0" smtClean="0"/>
          </a:p>
          <a:p>
            <a:pPr lvl="1"/>
            <a:endParaRPr lang="en-US" altLang="zh-CN" dirty="0" smtClean="0"/>
          </a:p>
          <a:p>
            <a:r>
              <a:rPr lang="zh-CN" altLang="en-US" dirty="0" smtClean="0"/>
              <a:t>相关方法</a:t>
            </a:r>
            <a:endParaRPr lang="en-US" altLang="zh-CN" dirty="0" smtClean="0"/>
          </a:p>
          <a:p>
            <a:endParaRPr lang="en-US" altLang="zh-CN" dirty="0" smtClean="0"/>
          </a:p>
          <a:p>
            <a:pPr lvl="1"/>
            <a:endParaRPr lang="zh-CN" altLang="en-US" dirty="0"/>
          </a:p>
        </p:txBody>
      </p:sp>
      <p:graphicFrame>
        <p:nvGraphicFramePr>
          <p:cNvPr id="4" name="表格 3"/>
          <p:cNvGraphicFramePr>
            <a:graphicFrameLocks noGrp="1"/>
          </p:cNvGraphicFramePr>
          <p:nvPr/>
        </p:nvGraphicFramePr>
        <p:xfrm>
          <a:off x="1428728" y="4429132"/>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zh-CN" altLang="en-US" dirty="0" smtClean="0"/>
                        <a:t>方法名称</a:t>
                      </a:r>
                      <a:endParaRPr lang="zh-CN" altLang="en-US" dirty="0"/>
                    </a:p>
                  </a:txBody>
                  <a:tcPr/>
                </a:tc>
                <a:tc>
                  <a:txBody>
                    <a:bodyPr/>
                    <a:lstStyle/>
                    <a:p>
                      <a:r>
                        <a:rPr lang="zh-CN" altLang="en-US" dirty="0" smtClean="0"/>
                        <a:t>作用</a:t>
                      </a:r>
                      <a:endParaRPr lang="zh-CN" altLang="en-US" dirty="0"/>
                    </a:p>
                  </a:txBody>
                  <a:tcPr/>
                </a:tc>
              </a:tr>
              <a:tr h="370840">
                <a:tc>
                  <a:txBody>
                    <a:bodyPr/>
                    <a:lstStyle/>
                    <a:p>
                      <a:r>
                        <a:rPr lang="en-US" altLang="zh-CN" dirty="0" err="1" smtClean="0"/>
                        <a:t>xxxCreated</a:t>
                      </a:r>
                      <a:endParaRPr lang="zh-CN" altLang="en-US" dirty="0"/>
                    </a:p>
                  </a:txBody>
                  <a:tcPr/>
                </a:tc>
                <a:tc>
                  <a:txBody>
                    <a:bodyPr/>
                    <a:lstStyle/>
                    <a:p>
                      <a:r>
                        <a:rPr lang="zh-CN" altLang="en-US" dirty="0" smtClean="0"/>
                        <a:t>创建时被触发</a:t>
                      </a:r>
                      <a:endParaRPr lang="zh-CN" altLang="en-US" dirty="0"/>
                    </a:p>
                  </a:txBody>
                  <a:tcPr/>
                </a:tc>
              </a:tr>
              <a:tr h="370840">
                <a:tc>
                  <a:txBody>
                    <a:bodyPr/>
                    <a:lstStyle/>
                    <a:p>
                      <a:r>
                        <a:rPr lang="en-US" altLang="zh-CN" dirty="0" err="1" smtClean="0"/>
                        <a:t>xxxDestroyed</a:t>
                      </a:r>
                      <a:endParaRPr lang="zh-CN" altLang="en-US" dirty="0"/>
                    </a:p>
                  </a:txBody>
                  <a:tcPr/>
                </a:tc>
                <a:tc>
                  <a:txBody>
                    <a:bodyPr/>
                    <a:lstStyle/>
                    <a:p>
                      <a:r>
                        <a:rPr lang="zh-CN" altLang="en-US" dirty="0" smtClean="0"/>
                        <a:t>销毁时被触发</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监听器</a:t>
            </a:r>
            <a:endParaRPr lang="zh-CN" altLang="en-US" dirty="0"/>
          </a:p>
        </p:txBody>
      </p:sp>
      <p:sp>
        <p:nvSpPr>
          <p:cNvPr id="3" name="内容占位符 2"/>
          <p:cNvSpPr>
            <a:spLocks noGrp="1"/>
          </p:cNvSpPr>
          <p:nvPr>
            <p:ph idx="1"/>
          </p:nvPr>
        </p:nvSpPr>
        <p:spPr/>
        <p:txBody>
          <a:bodyPr/>
          <a:lstStyle/>
          <a:p>
            <a:r>
              <a:rPr lang="zh-CN" altLang="en-US" dirty="0" smtClean="0"/>
              <a:t>监听对象属性的监听器</a:t>
            </a:r>
            <a:endParaRPr lang="en-US" altLang="zh-CN" dirty="0" smtClean="0"/>
          </a:p>
          <a:p>
            <a:pPr lvl="1"/>
            <a:r>
              <a:rPr lang="en-US" altLang="zh-CN" dirty="0" err="1" smtClean="0"/>
              <a:t>HttpSessionAttributeListener</a:t>
            </a:r>
            <a:endParaRPr lang="en-US" altLang="zh-CN" dirty="0" smtClean="0"/>
          </a:p>
          <a:p>
            <a:pPr lvl="1"/>
            <a:r>
              <a:rPr lang="en-US" altLang="zh-CN" dirty="0" err="1" smtClean="0"/>
              <a:t>ServletRequestAttributeListener</a:t>
            </a:r>
            <a:endParaRPr lang="en-US" altLang="zh-CN" dirty="0" smtClean="0"/>
          </a:p>
          <a:p>
            <a:pPr lvl="1"/>
            <a:r>
              <a:rPr lang="en-US" altLang="zh-CN" dirty="0" err="1" smtClean="0"/>
              <a:t>ServletContextAttributeListener</a:t>
            </a:r>
            <a:endParaRPr lang="zh-CN" altLang="en-US" dirty="0" smtClean="0"/>
          </a:p>
          <a:p>
            <a:pPr lvl="1"/>
            <a:endParaRPr lang="en-US" altLang="zh-CN" dirty="0" smtClean="0"/>
          </a:p>
          <a:p>
            <a:pPr lvl="1"/>
            <a:endParaRPr lang="en-US" altLang="zh-CN" dirty="0" smtClean="0"/>
          </a:p>
          <a:p>
            <a:r>
              <a:rPr lang="zh-CN" altLang="en-US" dirty="0" smtClean="0"/>
              <a:t>相关方法</a:t>
            </a:r>
            <a:endParaRPr lang="en-US" altLang="zh-CN" dirty="0" smtClean="0"/>
          </a:p>
        </p:txBody>
      </p:sp>
      <p:graphicFrame>
        <p:nvGraphicFramePr>
          <p:cNvPr id="5" name="表格 4"/>
          <p:cNvGraphicFramePr>
            <a:graphicFrameLocks noGrp="1"/>
          </p:cNvGraphicFramePr>
          <p:nvPr/>
        </p:nvGraphicFramePr>
        <p:xfrm>
          <a:off x="1643042" y="4572008"/>
          <a:ext cx="6096000" cy="1527498"/>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zh-CN" altLang="en-US" dirty="0" smtClean="0"/>
                        <a:t>方法名称</a:t>
                      </a:r>
                      <a:endParaRPr lang="zh-CN" altLang="en-US" dirty="0"/>
                    </a:p>
                  </a:txBody>
                  <a:tcPr/>
                </a:tc>
                <a:tc>
                  <a:txBody>
                    <a:bodyPr/>
                    <a:lstStyle/>
                    <a:p>
                      <a:r>
                        <a:rPr lang="zh-CN" altLang="en-US" dirty="0" smtClean="0"/>
                        <a:t>作用</a:t>
                      </a:r>
                      <a:endParaRPr lang="zh-CN" altLang="en-US" dirty="0"/>
                    </a:p>
                  </a:txBody>
                  <a:tcPr/>
                </a:tc>
              </a:tr>
              <a:tr h="414978">
                <a:tc>
                  <a:txBody>
                    <a:bodyPr/>
                    <a:lstStyle/>
                    <a:p>
                      <a:r>
                        <a:rPr lang="en-US" altLang="zh-CN" dirty="0" err="1" smtClean="0"/>
                        <a:t>attributeAdded</a:t>
                      </a:r>
                      <a:endParaRPr lang="zh-CN" altLang="en-US" dirty="0"/>
                    </a:p>
                  </a:txBody>
                  <a:tcPr/>
                </a:tc>
                <a:tc>
                  <a:txBody>
                    <a:bodyPr/>
                    <a:lstStyle/>
                    <a:p>
                      <a:r>
                        <a:rPr lang="zh-CN" altLang="en-US" dirty="0" smtClean="0"/>
                        <a:t>添加内容时触发</a:t>
                      </a:r>
                      <a:endParaRPr lang="zh-CN" altLang="en-US" dirty="0"/>
                    </a:p>
                  </a:txBody>
                  <a:tcPr/>
                </a:tc>
              </a:tr>
              <a:tr h="370840">
                <a:tc>
                  <a:txBody>
                    <a:bodyPr/>
                    <a:lstStyle/>
                    <a:p>
                      <a:r>
                        <a:rPr lang="en-US" altLang="zh-CN" dirty="0" err="1" smtClean="0"/>
                        <a:t>attributeRemoved</a:t>
                      </a:r>
                      <a:endParaRPr lang="zh-CN" altLang="en-US" dirty="0"/>
                    </a:p>
                  </a:txBody>
                  <a:tcPr/>
                </a:tc>
                <a:tc>
                  <a:txBody>
                    <a:bodyPr/>
                    <a:lstStyle/>
                    <a:p>
                      <a:r>
                        <a:rPr lang="zh-CN" altLang="en-US" dirty="0" smtClean="0"/>
                        <a:t>移除时触发</a:t>
                      </a:r>
                      <a:endParaRPr lang="zh-CN" altLang="en-US" dirty="0"/>
                    </a:p>
                  </a:txBody>
                  <a:tcPr/>
                </a:tc>
              </a:tr>
              <a:tr h="370840">
                <a:tc>
                  <a:txBody>
                    <a:bodyPr/>
                    <a:lstStyle/>
                    <a:p>
                      <a:r>
                        <a:rPr lang="en-US" altLang="zh-CN" dirty="0" err="1" smtClean="0"/>
                        <a:t>attributeReplaced</a:t>
                      </a:r>
                      <a:endParaRPr lang="zh-CN" altLang="en-US" dirty="0"/>
                    </a:p>
                  </a:txBody>
                  <a:tcPr/>
                </a:tc>
                <a:tc>
                  <a:txBody>
                    <a:bodyPr/>
                    <a:lstStyle/>
                    <a:p>
                      <a:r>
                        <a:rPr lang="zh-CN" altLang="en-US" dirty="0" smtClean="0"/>
                        <a:t>替换修改时触发</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监听器</a:t>
            </a:r>
            <a:endParaRPr lang="zh-CN" altLang="en-US" dirty="0"/>
          </a:p>
        </p:txBody>
      </p:sp>
      <p:sp>
        <p:nvSpPr>
          <p:cNvPr id="3" name="内容占位符 2"/>
          <p:cNvSpPr>
            <a:spLocks noGrp="1"/>
          </p:cNvSpPr>
          <p:nvPr>
            <p:ph idx="1"/>
          </p:nvPr>
        </p:nvSpPr>
        <p:spPr/>
        <p:txBody>
          <a:bodyPr/>
          <a:lstStyle/>
          <a:p>
            <a:r>
              <a:rPr lang="zh-CN" altLang="en-US" dirty="0" smtClean="0"/>
              <a:t>编写监听器只要根据需要实现上述接口并实现接口中定义的抽象方法，但并不是光创建监听器就可以直接使用，还需要通过配置才能绑定监听器</a:t>
            </a:r>
            <a:endParaRPr lang="en-US" altLang="zh-CN" dirty="0" smtClean="0"/>
          </a:p>
          <a:p>
            <a:endParaRPr lang="en-US" altLang="zh-CN" dirty="0" smtClean="0"/>
          </a:p>
          <a:p>
            <a:r>
              <a:rPr lang="zh-CN" altLang="en-US" dirty="0" smtClean="0"/>
              <a:t>监听器的绑定通过</a:t>
            </a:r>
            <a:r>
              <a:rPr lang="en-US" altLang="zh-CN" dirty="0" smtClean="0"/>
              <a:t>web.xml</a:t>
            </a:r>
            <a:r>
              <a:rPr lang="zh-CN" altLang="en-US" dirty="0" smtClean="0"/>
              <a:t>配置</a:t>
            </a:r>
            <a:endParaRPr lang="zh-CN" altLang="en-US" dirty="0"/>
          </a:p>
        </p:txBody>
      </p:sp>
      <p:sp>
        <p:nvSpPr>
          <p:cNvPr id="4" name="圆角矩形 3"/>
          <p:cNvSpPr/>
          <p:nvPr/>
        </p:nvSpPr>
        <p:spPr>
          <a:xfrm>
            <a:off x="1571604" y="4077072"/>
            <a:ext cx="5857916" cy="1709382"/>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 name="TextBox 4"/>
          <p:cNvSpPr txBox="1"/>
          <p:nvPr/>
        </p:nvSpPr>
        <p:spPr>
          <a:xfrm>
            <a:off x="1979712" y="4437112"/>
            <a:ext cx="5072098" cy="923330"/>
          </a:xfrm>
          <a:prstGeom prst="rect">
            <a:avLst/>
          </a:prstGeom>
          <a:noFill/>
        </p:spPr>
        <p:txBody>
          <a:bodyPr wrap="square" rtlCol="0">
            <a:spAutoFit/>
          </a:bodyPr>
          <a:lstStyle/>
          <a:p>
            <a:r>
              <a:rPr lang="en-US" altLang="zh-CN" dirty="0" smtClean="0">
                <a:solidFill>
                  <a:schemeClr val="bg1"/>
                </a:solidFill>
              </a:rPr>
              <a:t>&lt;listener&gt;</a:t>
            </a:r>
          </a:p>
          <a:p>
            <a:r>
              <a:rPr lang="en-US" altLang="zh-CN" dirty="0" smtClean="0">
                <a:solidFill>
                  <a:schemeClr val="bg1"/>
                </a:solidFill>
              </a:rPr>
              <a:t>&lt;listener-class&gt;</a:t>
            </a:r>
            <a:r>
              <a:rPr lang="en-US" altLang="zh-CN" dirty="0" err="1" smtClean="0">
                <a:solidFill>
                  <a:schemeClr val="bg1"/>
                </a:solidFill>
              </a:rPr>
              <a:t>com.niit.Listener</a:t>
            </a:r>
            <a:r>
              <a:rPr lang="en-US" altLang="zh-CN" dirty="0" smtClean="0">
                <a:solidFill>
                  <a:schemeClr val="bg1"/>
                </a:solidFill>
              </a:rPr>
              <a:t>&lt;/listener-class&gt;</a:t>
            </a:r>
          </a:p>
          <a:p>
            <a:r>
              <a:rPr lang="en-US" altLang="zh-CN" dirty="0" smtClean="0">
                <a:solidFill>
                  <a:schemeClr val="bg1"/>
                </a:solidFill>
              </a:rPr>
              <a:t>&lt;/listener&gt;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过滤器</a:t>
            </a:r>
            <a:endParaRPr lang="zh-CN" altLang="en-US" dirty="0"/>
          </a:p>
        </p:txBody>
      </p:sp>
      <p:sp>
        <p:nvSpPr>
          <p:cNvPr id="3" name="内容占位符 2"/>
          <p:cNvSpPr>
            <a:spLocks noGrp="1"/>
          </p:cNvSpPr>
          <p:nvPr>
            <p:ph idx="1"/>
          </p:nvPr>
        </p:nvSpPr>
        <p:spPr/>
        <p:txBody>
          <a:bodyPr/>
          <a:lstStyle/>
          <a:p>
            <a:r>
              <a:rPr lang="zh-CN" altLang="en-US" dirty="0" smtClean="0"/>
              <a:t>在之前的项目编写中，由于要控制页面的安全性不允许用户直接以</a:t>
            </a:r>
            <a:r>
              <a:rPr lang="en-US" altLang="zh-CN" dirty="0" smtClean="0"/>
              <a:t>URL</a:t>
            </a:r>
            <a:r>
              <a:rPr lang="zh-CN" altLang="en-US" dirty="0" smtClean="0"/>
              <a:t>的方式访问后台页面，因此每张页面都需要对用户的身份进行判断，有没有简便的方法解决这个问题？</a:t>
            </a:r>
            <a:endParaRPr lang="zh-CN" altLang="en-US" dirty="0"/>
          </a:p>
        </p:txBody>
      </p:sp>
      <p:sp>
        <p:nvSpPr>
          <p:cNvPr id="4" name="圆角矩形 3"/>
          <p:cNvSpPr/>
          <p:nvPr/>
        </p:nvSpPr>
        <p:spPr>
          <a:xfrm>
            <a:off x="2071670" y="3571876"/>
            <a:ext cx="4857784" cy="857256"/>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chemeClr val="bg1"/>
                </a:solidFill>
              </a:rPr>
              <a:t>使用过滤器！</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过滤器</a:t>
            </a:r>
            <a:endParaRPr lang="zh-CN" altLang="en-US" dirty="0"/>
          </a:p>
        </p:txBody>
      </p:sp>
      <p:sp>
        <p:nvSpPr>
          <p:cNvPr id="3" name="内容占位符 2"/>
          <p:cNvSpPr>
            <a:spLocks noGrp="1"/>
          </p:cNvSpPr>
          <p:nvPr>
            <p:ph idx="1"/>
          </p:nvPr>
        </p:nvSpPr>
        <p:spPr/>
        <p:txBody>
          <a:bodyPr/>
          <a:lstStyle/>
          <a:p>
            <a:r>
              <a:rPr lang="zh-CN" altLang="en-US" dirty="0" smtClean="0"/>
              <a:t>过滤器</a:t>
            </a:r>
            <a:r>
              <a:rPr lang="en-US" altLang="zh-CN" dirty="0" smtClean="0"/>
              <a:t>Filter</a:t>
            </a:r>
          </a:p>
          <a:p>
            <a:pPr lvl="1"/>
            <a:r>
              <a:rPr lang="en-US" altLang="zh-CN" dirty="0" smtClean="0"/>
              <a:t>Filter</a:t>
            </a:r>
            <a:r>
              <a:rPr lang="zh-CN" altLang="en-US" dirty="0" smtClean="0"/>
              <a:t>和</a:t>
            </a:r>
            <a:r>
              <a:rPr lang="en-US" altLang="zh-CN" dirty="0" smtClean="0"/>
              <a:t>Listener</a:t>
            </a:r>
            <a:r>
              <a:rPr lang="zh-CN" altLang="en-US" dirty="0" smtClean="0"/>
              <a:t>都属于</a:t>
            </a:r>
            <a:r>
              <a:rPr lang="en-US" altLang="zh-CN" dirty="0" err="1" smtClean="0"/>
              <a:t>Servlet</a:t>
            </a:r>
            <a:r>
              <a:rPr lang="zh-CN" altLang="en-US" dirty="0" smtClean="0"/>
              <a:t>的高级技术，过滤器用于对请求的内容进行一次过滤转接，就像滤网一样，在指定的范围对请求的先进行一次处理再进行跳转</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过滤器</a:t>
            </a:r>
            <a:endParaRPr lang="zh-CN" altLang="en-US" dirty="0"/>
          </a:p>
        </p:txBody>
      </p:sp>
      <p:sp>
        <p:nvSpPr>
          <p:cNvPr id="3" name="内容占位符 2"/>
          <p:cNvSpPr>
            <a:spLocks noGrp="1"/>
          </p:cNvSpPr>
          <p:nvPr>
            <p:ph idx="1"/>
          </p:nvPr>
        </p:nvSpPr>
        <p:spPr/>
        <p:txBody>
          <a:bodyPr/>
          <a:lstStyle/>
          <a:p>
            <a:r>
              <a:rPr lang="en-US" altLang="zh-CN" dirty="0" smtClean="0"/>
              <a:t>Filter</a:t>
            </a:r>
            <a:r>
              <a:rPr lang="zh-CN" altLang="en-US" dirty="0" smtClean="0"/>
              <a:t>的生命周期</a:t>
            </a:r>
            <a:endParaRPr lang="en-US" altLang="zh-CN" dirty="0" smtClean="0"/>
          </a:p>
          <a:p>
            <a:pPr lvl="1"/>
            <a:r>
              <a:rPr lang="zh-CN" altLang="en-US" dirty="0" smtClean="0"/>
              <a:t>程序被</a:t>
            </a:r>
            <a:r>
              <a:rPr lang="en-US" altLang="zh-CN" dirty="0" smtClean="0"/>
              <a:t>WEB</a:t>
            </a:r>
            <a:r>
              <a:rPr lang="zh-CN" altLang="en-US" dirty="0" smtClean="0"/>
              <a:t>容器加载进行初始化</a:t>
            </a:r>
            <a:endParaRPr lang="en-US" altLang="zh-CN" dirty="0" smtClean="0"/>
          </a:p>
          <a:p>
            <a:pPr lvl="1"/>
            <a:r>
              <a:rPr lang="zh-CN" altLang="en-US" dirty="0" smtClean="0"/>
              <a:t>调用指定请求时进行过滤</a:t>
            </a:r>
            <a:endParaRPr lang="en-US" altLang="zh-CN" dirty="0" smtClean="0"/>
          </a:p>
          <a:p>
            <a:pPr lvl="1"/>
            <a:r>
              <a:rPr lang="zh-CN" altLang="en-US" dirty="0" smtClean="0"/>
              <a:t>过滤内容后再跳转至请求处理页面</a:t>
            </a:r>
            <a:endParaRPr lang="en-US" altLang="zh-CN" dirty="0" smtClean="0"/>
          </a:p>
          <a:p>
            <a:pPr lvl="1"/>
            <a:r>
              <a:rPr lang="zh-CN" altLang="en-US" dirty="0" smtClean="0"/>
              <a:t>等待下一次请求过滤</a:t>
            </a:r>
            <a:endParaRPr lang="en-US" altLang="zh-CN" dirty="0" smtClean="0"/>
          </a:p>
          <a:p>
            <a:pPr lvl="1"/>
            <a:r>
              <a:rPr lang="zh-CN" altLang="en-US" dirty="0" smtClean="0"/>
              <a:t>程序被</a:t>
            </a:r>
            <a:r>
              <a:rPr lang="en-US" altLang="zh-CN" dirty="0" smtClean="0"/>
              <a:t>WEB</a:t>
            </a:r>
            <a:r>
              <a:rPr lang="zh-CN" altLang="en-US" dirty="0" smtClean="0"/>
              <a:t>容器卸载时销毁</a:t>
            </a:r>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lstStyle/>
          <a:p>
            <a:r>
              <a:rPr lang="en-US" altLang="zh-CN" dirty="0" err="1" smtClean="0"/>
              <a:t>Servlet</a:t>
            </a:r>
            <a:r>
              <a:rPr lang="zh-CN" altLang="en-US" dirty="0" smtClean="0"/>
              <a:t>的生命是怎样的</a:t>
            </a:r>
            <a:endParaRPr lang="en-US" altLang="zh-CN" dirty="0" smtClean="0"/>
          </a:p>
          <a:p>
            <a:r>
              <a:rPr lang="en-US" altLang="zh-CN" dirty="0" err="1" smtClean="0"/>
              <a:t>Servlet</a:t>
            </a:r>
            <a:r>
              <a:rPr lang="zh-CN" altLang="en-US" dirty="0" smtClean="0"/>
              <a:t>在服务端的处理方式是怎样的</a:t>
            </a:r>
            <a:endParaRPr lang="en-US" altLang="zh-CN" dirty="0" smtClean="0"/>
          </a:p>
          <a:p>
            <a:r>
              <a:rPr lang="zh-CN" altLang="en-US" dirty="0" smtClean="0"/>
              <a:t>配置一个</a:t>
            </a:r>
            <a:r>
              <a:rPr lang="en-US" altLang="zh-CN" dirty="0" err="1" smtClean="0"/>
              <a:t>Servlet</a:t>
            </a:r>
            <a:r>
              <a:rPr lang="zh-CN" altLang="en-US" dirty="0" smtClean="0"/>
              <a:t>需要哪些标签</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过滤器</a:t>
            </a:r>
            <a:endParaRPr lang="zh-CN" altLang="en-US" dirty="0"/>
          </a:p>
        </p:txBody>
      </p:sp>
      <p:sp>
        <p:nvSpPr>
          <p:cNvPr id="3" name="内容占位符 2"/>
          <p:cNvSpPr>
            <a:spLocks noGrp="1"/>
          </p:cNvSpPr>
          <p:nvPr>
            <p:ph idx="1"/>
          </p:nvPr>
        </p:nvSpPr>
        <p:spPr>
          <a:xfrm>
            <a:off x="428596" y="1500174"/>
            <a:ext cx="8229600" cy="4824426"/>
          </a:xfrm>
        </p:spPr>
        <p:txBody>
          <a:bodyPr/>
          <a:lstStyle/>
          <a:p>
            <a:r>
              <a:rPr lang="en-US" altLang="zh-CN" dirty="0" smtClean="0"/>
              <a:t>Filter</a:t>
            </a:r>
            <a:r>
              <a:rPr lang="zh-CN" altLang="en-US" dirty="0" smtClean="0"/>
              <a:t>的执行</a:t>
            </a:r>
            <a:endParaRPr lang="zh-CN" altLang="en-US" dirty="0"/>
          </a:p>
        </p:txBody>
      </p:sp>
      <p:sp>
        <p:nvSpPr>
          <p:cNvPr id="4" name="圆角矩形 3"/>
          <p:cNvSpPr/>
          <p:nvPr/>
        </p:nvSpPr>
        <p:spPr>
          <a:xfrm>
            <a:off x="1285852" y="3143248"/>
            <a:ext cx="1071570" cy="1000132"/>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chemeClr val="bg1"/>
                </a:solidFill>
              </a:rPr>
              <a:t>客户端</a:t>
            </a:r>
            <a:endParaRPr lang="zh-CN" altLang="en-US" dirty="0">
              <a:solidFill>
                <a:schemeClr val="bg1"/>
              </a:solidFill>
            </a:endParaRPr>
          </a:p>
        </p:txBody>
      </p:sp>
      <p:sp>
        <p:nvSpPr>
          <p:cNvPr id="7" name="圆角矩形 6"/>
          <p:cNvSpPr/>
          <p:nvPr/>
        </p:nvSpPr>
        <p:spPr>
          <a:xfrm>
            <a:off x="4000496" y="3143248"/>
            <a:ext cx="1071570" cy="1000132"/>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solidFill>
                  <a:schemeClr val="bg1"/>
                </a:solidFill>
              </a:rPr>
              <a:t>Filter</a:t>
            </a:r>
            <a:endParaRPr lang="zh-CN" altLang="en-US" dirty="0">
              <a:solidFill>
                <a:schemeClr val="bg1"/>
              </a:solidFill>
            </a:endParaRPr>
          </a:p>
        </p:txBody>
      </p:sp>
      <p:sp>
        <p:nvSpPr>
          <p:cNvPr id="8" name="圆角矩形 7"/>
          <p:cNvSpPr/>
          <p:nvPr/>
        </p:nvSpPr>
        <p:spPr>
          <a:xfrm>
            <a:off x="6429388" y="3071810"/>
            <a:ext cx="1071570" cy="1000132"/>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solidFill>
                  <a:schemeClr val="bg1"/>
                </a:solidFill>
              </a:rPr>
              <a:t>Servlet</a:t>
            </a:r>
            <a:endParaRPr lang="zh-CN" altLang="en-US" dirty="0">
              <a:solidFill>
                <a:schemeClr val="bg1"/>
              </a:solidFill>
            </a:endParaRPr>
          </a:p>
        </p:txBody>
      </p:sp>
      <p:sp>
        <p:nvSpPr>
          <p:cNvPr id="9" name="右箭头 8"/>
          <p:cNvSpPr/>
          <p:nvPr/>
        </p:nvSpPr>
        <p:spPr>
          <a:xfrm>
            <a:off x="2357422" y="3500438"/>
            <a:ext cx="1643074" cy="214314"/>
          </a:xfrm>
          <a:prstGeom prst="rightArrow">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TextBox 9"/>
          <p:cNvSpPr txBox="1"/>
          <p:nvPr/>
        </p:nvSpPr>
        <p:spPr>
          <a:xfrm>
            <a:off x="2357422" y="2928934"/>
            <a:ext cx="1571636" cy="523220"/>
          </a:xfrm>
          <a:prstGeom prst="rect">
            <a:avLst/>
          </a:prstGeom>
          <a:noFill/>
        </p:spPr>
        <p:txBody>
          <a:bodyPr wrap="square" rtlCol="0">
            <a:spAutoFit/>
          </a:bodyPr>
          <a:lstStyle/>
          <a:p>
            <a:r>
              <a:rPr lang="zh-CN" altLang="en-US" sz="1400" dirty="0" smtClean="0"/>
              <a:t>发送请求被</a:t>
            </a:r>
            <a:r>
              <a:rPr lang="en-US" altLang="zh-CN" sz="1400" dirty="0" smtClean="0"/>
              <a:t>Filter</a:t>
            </a:r>
            <a:r>
              <a:rPr lang="zh-CN" altLang="en-US" sz="1400" dirty="0" smtClean="0"/>
              <a:t>截获</a:t>
            </a:r>
            <a:endParaRPr lang="zh-CN" altLang="en-US" sz="1400" dirty="0"/>
          </a:p>
        </p:txBody>
      </p:sp>
      <p:sp>
        <p:nvSpPr>
          <p:cNvPr id="11" name="TextBox 10"/>
          <p:cNvSpPr txBox="1"/>
          <p:nvPr/>
        </p:nvSpPr>
        <p:spPr>
          <a:xfrm>
            <a:off x="4500562" y="2143116"/>
            <a:ext cx="1857388" cy="954107"/>
          </a:xfrm>
          <a:prstGeom prst="rect">
            <a:avLst/>
          </a:prstGeom>
          <a:noFill/>
        </p:spPr>
        <p:txBody>
          <a:bodyPr wrap="square" rtlCol="0">
            <a:spAutoFit/>
          </a:bodyPr>
          <a:lstStyle/>
          <a:p>
            <a:r>
              <a:rPr lang="zh-CN" altLang="en-US" sz="1400" dirty="0" smtClean="0"/>
              <a:t>此时</a:t>
            </a:r>
            <a:r>
              <a:rPr lang="en-US" altLang="zh-CN" sz="1400" dirty="0" smtClean="0"/>
              <a:t>Filter</a:t>
            </a:r>
            <a:r>
              <a:rPr lang="zh-CN" altLang="en-US" sz="1400" dirty="0" smtClean="0"/>
              <a:t>进行过滤处理，处理后通过</a:t>
            </a:r>
            <a:r>
              <a:rPr lang="en-US" altLang="zh-CN" sz="1400" dirty="0" err="1" smtClean="0"/>
              <a:t>FilterChain</a:t>
            </a:r>
            <a:r>
              <a:rPr lang="zh-CN" altLang="en-US" sz="1400" dirty="0" smtClean="0"/>
              <a:t>链入下一个请求或过滤器</a:t>
            </a:r>
            <a:endParaRPr lang="zh-CN" altLang="en-US" sz="1400" dirty="0"/>
          </a:p>
        </p:txBody>
      </p:sp>
      <p:sp>
        <p:nvSpPr>
          <p:cNvPr id="12" name="右箭头 11"/>
          <p:cNvSpPr/>
          <p:nvPr/>
        </p:nvSpPr>
        <p:spPr>
          <a:xfrm>
            <a:off x="5143504" y="3500438"/>
            <a:ext cx="1285884" cy="214314"/>
          </a:xfrm>
          <a:prstGeom prst="rightArrow">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上弧形箭头 13"/>
          <p:cNvSpPr/>
          <p:nvPr/>
        </p:nvSpPr>
        <p:spPr>
          <a:xfrm rot="10800000">
            <a:off x="1571604" y="4071942"/>
            <a:ext cx="5566208" cy="1701840"/>
          </a:xfrm>
          <a:prstGeom prst="curvedDownArrow">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过滤器</a:t>
            </a:r>
            <a:endParaRPr lang="zh-CN" altLang="en-US" dirty="0"/>
          </a:p>
        </p:txBody>
      </p:sp>
      <p:sp>
        <p:nvSpPr>
          <p:cNvPr id="3" name="内容占位符 2"/>
          <p:cNvSpPr>
            <a:spLocks noGrp="1"/>
          </p:cNvSpPr>
          <p:nvPr>
            <p:ph idx="1"/>
          </p:nvPr>
        </p:nvSpPr>
        <p:spPr/>
        <p:txBody>
          <a:bodyPr/>
          <a:lstStyle/>
          <a:p>
            <a:r>
              <a:rPr lang="en-US" altLang="zh-CN" dirty="0" smtClean="0"/>
              <a:t>Filter</a:t>
            </a:r>
            <a:r>
              <a:rPr lang="zh-CN" altLang="en-US" dirty="0" smtClean="0"/>
              <a:t>的使用只需要实现</a:t>
            </a:r>
            <a:r>
              <a:rPr lang="en-US" altLang="zh-CN" dirty="0" err="1" smtClean="0"/>
              <a:t>javax.servlet.Filter</a:t>
            </a:r>
            <a:r>
              <a:rPr lang="zh-CN" altLang="en-US" dirty="0" smtClean="0"/>
              <a:t>接口即可</a:t>
            </a:r>
            <a:endParaRPr lang="en-US" altLang="zh-CN" dirty="0" smtClean="0"/>
          </a:p>
          <a:p>
            <a:pPr lvl="1"/>
            <a:endParaRPr lang="en-US" altLang="zh-CN" dirty="0" smtClean="0"/>
          </a:p>
          <a:p>
            <a:pPr lvl="1"/>
            <a:endParaRPr lang="zh-CN" altLang="en-US" dirty="0"/>
          </a:p>
        </p:txBody>
      </p:sp>
      <p:sp>
        <p:nvSpPr>
          <p:cNvPr id="4" name="圆角矩形 3"/>
          <p:cNvSpPr/>
          <p:nvPr/>
        </p:nvSpPr>
        <p:spPr>
          <a:xfrm>
            <a:off x="1500166" y="2928934"/>
            <a:ext cx="6215106" cy="1214446"/>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solidFill>
                  <a:schemeClr val="bg1"/>
                </a:solidFill>
              </a:rPr>
              <a:t>public  class  </a:t>
            </a:r>
            <a:r>
              <a:rPr lang="en-US" altLang="zh-CN" dirty="0" err="1" smtClean="0">
                <a:solidFill>
                  <a:schemeClr val="bg1"/>
                </a:solidFill>
              </a:rPr>
              <a:t>MyFilter</a:t>
            </a:r>
            <a:r>
              <a:rPr lang="en-US" altLang="zh-CN" dirty="0" smtClean="0">
                <a:solidFill>
                  <a:schemeClr val="bg1"/>
                </a:solidFill>
              </a:rPr>
              <a:t>  implements  Filter</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过滤器</a:t>
            </a:r>
            <a:endParaRPr lang="zh-CN" altLang="en-US" dirty="0"/>
          </a:p>
        </p:txBody>
      </p:sp>
      <p:sp>
        <p:nvSpPr>
          <p:cNvPr id="3" name="内容占位符 2"/>
          <p:cNvSpPr>
            <a:spLocks noGrp="1"/>
          </p:cNvSpPr>
          <p:nvPr>
            <p:ph idx="1"/>
          </p:nvPr>
        </p:nvSpPr>
        <p:spPr/>
        <p:txBody>
          <a:bodyPr/>
          <a:lstStyle/>
          <a:p>
            <a:r>
              <a:rPr lang="zh-CN" altLang="en-US" dirty="0" smtClean="0"/>
              <a:t>过滤器的使用</a:t>
            </a:r>
            <a:endParaRPr lang="en-US" altLang="zh-CN" dirty="0" smtClean="0"/>
          </a:p>
          <a:p>
            <a:pPr lvl="1"/>
            <a:endParaRPr lang="en-US" altLang="zh-CN" dirty="0" smtClean="0"/>
          </a:p>
          <a:p>
            <a:pPr lvl="1"/>
            <a:r>
              <a:rPr lang="zh-CN" altLang="en-US" dirty="0" smtClean="0"/>
              <a:t>实现</a:t>
            </a:r>
            <a:r>
              <a:rPr lang="en-US" altLang="zh-CN" dirty="0" err="1" smtClean="0"/>
              <a:t>doFilter</a:t>
            </a:r>
            <a:r>
              <a:rPr lang="zh-CN" altLang="en-US" dirty="0" smtClean="0"/>
              <a:t>方法</a:t>
            </a:r>
            <a:endParaRPr lang="en-US" altLang="zh-CN" dirty="0" smtClean="0"/>
          </a:p>
          <a:p>
            <a:pPr lvl="1"/>
            <a:endParaRPr lang="en-US" altLang="zh-CN" dirty="0" smtClean="0"/>
          </a:p>
          <a:p>
            <a:pPr lvl="1"/>
            <a:r>
              <a:rPr lang="zh-CN" altLang="en-US" dirty="0" smtClean="0"/>
              <a:t>在</a:t>
            </a:r>
            <a:r>
              <a:rPr lang="en-US" altLang="zh-CN" dirty="0" err="1" smtClean="0"/>
              <a:t>doFilter</a:t>
            </a:r>
            <a:r>
              <a:rPr lang="zh-CN" altLang="en-US" dirty="0" smtClean="0"/>
              <a:t>方法中最后使用</a:t>
            </a:r>
            <a:r>
              <a:rPr lang="en-US" altLang="zh-CN" dirty="0" err="1" smtClean="0"/>
              <a:t>filterChain</a:t>
            </a:r>
            <a:r>
              <a:rPr lang="zh-CN" altLang="en-US" dirty="0" smtClean="0"/>
              <a:t>对象进行下一个访问目标的链入</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本章目标</a:t>
            </a:r>
            <a:endParaRPr lang="zh-CN" altLang="en-US" dirty="0"/>
          </a:p>
        </p:txBody>
      </p:sp>
      <p:sp>
        <p:nvSpPr>
          <p:cNvPr id="3" name="内容占位符 2"/>
          <p:cNvSpPr>
            <a:spLocks noGrp="1"/>
          </p:cNvSpPr>
          <p:nvPr>
            <p:ph idx="1"/>
          </p:nvPr>
        </p:nvSpPr>
        <p:spPr/>
        <p:txBody>
          <a:bodyPr/>
          <a:lstStyle/>
          <a:p>
            <a:r>
              <a:rPr lang="zh-CN" altLang="en-US" dirty="0" smtClean="0"/>
              <a:t>掌握</a:t>
            </a:r>
            <a:r>
              <a:rPr lang="en-US" altLang="zh-CN" dirty="0" smtClean="0"/>
              <a:t>Cookie</a:t>
            </a:r>
            <a:r>
              <a:rPr lang="zh-CN" altLang="en-US" dirty="0" smtClean="0"/>
              <a:t>在</a:t>
            </a:r>
            <a:r>
              <a:rPr lang="en-US" altLang="zh-CN" dirty="0" err="1" smtClean="0"/>
              <a:t>Servlet</a:t>
            </a:r>
            <a:r>
              <a:rPr lang="zh-CN" altLang="en-US" dirty="0" smtClean="0"/>
              <a:t>中的应用</a:t>
            </a:r>
            <a:endParaRPr lang="en-US" altLang="zh-CN" dirty="0" smtClean="0"/>
          </a:p>
          <a:p>
            <a:r>
              <a:rPr lang="zh-CN" altLang="en-US" dirty="0" smtClean="0"/>
              <a:t>掌握监听器的应用</a:t>
            </a:r>
            <a:endParaRPr lang="en-US" altLang="zh-CN" dirty="0" smtClean="0"/>
          </a:p>
          <a:p>
            <a:r>
              <a:rPr lang="zh-CN" altLang="en-US" dirty="0" smtClean="0"/>
              <a:t>掌握过滤器的应用</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Cookie</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000232" y="1500174"/>
            <a:ext cx="5286412" cy="44074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Cookie</a:t>
            </a:r>
            <a:endParaRPr lang="zh-CN" altLang="en-US" dirty="0"/>
          </a:p>
        </p:txBody>
      </p:sp>
      <p:sp>
        <p:nvSpPr>
          <p:cNvPr id="3" name="内容占位符 2"/>
          <p:cNvSpPr>
            <a:spLocks noGrp="1"/>
          </p:cNvSpPr>
          <p:nvPr>
            <p:ph idx="1"/>
          </p:nvPr>
        </p:nvSpPr>
        <p:spPr/>
        <p:txBody>
          <a:bodyPr/>
          <a:lstStyle/>
          <a:p>
            <a:r>
              <a:rPr lang="zh-CN" altLang="en-US" dirty="0" smtClean="0"/>
              <a:t>为什么在自动登录处打上勾以后再登录该网站 可以自动登录？</a:t>
            </a:r>
            <a:endParaRPr lang="en-US" altLang="zh-CN" dirty="0" smtClean="0"/>
          </a:p>
          <a:p>
            <a:endParaRPr lang="en-US" altLang="zh-CN" dirty="0" smtClean="0"/>
          </a:p>
          <a:p>
            <a:endParaRPr lang="zh-CN" altLang="en-US" dirty="0"/>
          </a:p>
        </p:txBody>
      </p:sp>
      <p:sp>
        <p:nvSpPr>
          <p:cNvPr id="4" name="圆角矩形 3"/>
          <p:cNvSpPr/>
          <p:nvPr/>
        </p:nvSpPr>
        <p:spPr>
          <a:xfrm>
            <a:off x="1785918" y="3214686"/>
            <a:ext cx="5143536" cy="1000132"/>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chemeClr val="bg1"/>
                </a:solidFill>
              </a:rPr>
              <a:t>是通过数据库来实现的吗</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Cookie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再论会话跟踪技术</a:t>
            </a:r>
            <a:endParaRPr lang="en-US" altLang="zh-CN" dirty="0" smtClean="0"/>
          </a:p>
          <a:p>
            <a:endParaRPr lang="en-US" altLang="zh-CN" dirty="0" smtClean="0"/>
          </a:p>
          <a:p>
            <a:r>
              <a:rPr lang="zh-CN" altLang="en-US" dirty="0" smtClean="0"/>
              <a:t>会话跟踪技术包括两部分</a:t>
            </a:r>
            <a:endParaRPr lang="en-US" altLang="zh-CN" dirty="0" smtClean="0"/>
          </a:p>
          <a:p>
            <a:pPr lvl="1"/>
            <a:r>
              <a:rPr lang="en-US" altLang="zh-CN" dirty="0" smtClean="0"/>
              <a:t>Session</a:t>
            </a:r>
            <a:r>
              <a:rPr lang="zh-CN" altLang="en-US" dirty="0" smtClean="0"/>
              <a:t>会话</a:t>
            </a:r>
            <a:endParaRPr lang="en-US" altLang="zh-CN" dirty="0" smtClean="0"/>
          </a:p>
          <a:p>
            <a:pPr lvl="1"/>
            <a:r>
              <a:rPr lang="en-US" altLang="zh-CN" dirty="0" smtClean="0"/>
              <a:t>Cookie</a:t>
            </a:r>
            <a:endParaRPr lang="zh-CN" altLang="en-US" dirty="0" smtClean="0"/>
          </a:p>
          <a:p>
            <a:pPr lvl="1"/>
            <a:endParaRPr lang="en-US" altLang="zh-CN" dirty="0" smtClean="0"/>
          </a:p>
          <a:p>
            <a:r>
              <a:rPr lang="en-US" altLang="zh-CN" dirty="0" smtClean="0"/>
              <a:t>Cookie</a:t>
            </a:r>
          </a:p>
          <a:p>
            <a:pPr lvl="1"/>
            <a:r>
              <a:rPr lang="en-US" dirty="0" smtClean="0"/>
              <a:t>Cookie</a:t>
            </a:r>
            <a:r>
              <a:rPr lang="zh-CN" altLang="en-US" dirty="0" smtClean="0"/>
              <a:t>是由服务器端生成并发送至客户端，进行</a:t>
            </a:r>
            <a:r>
              <a:rPr lang="en-US" altLang="zh-CN" dirty="0" smtClean="0"/>
              <a:t>session</a:t>
            </a:r>
            <a:r>
              <a:rPr lang="zh-CN" altLang="en-US" dirty="0" smtClean="0"/>
              <a:t>跟踪而保存在客户端的数据</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Cookie</a:t>
            </a:r>
            <a:r>
              <a:rPr lang="zh-CN" altLang="en-US" dirty="0" smtClean="0"/>
              <a:t>的使用</a:t>
            </a:r>
            <a:endParaRPr lang="zh-CN" altLang="en-US" dirty="0"/>
          </a:p>
        </p:txBody>
      </p:sp>
      <p:sp>
        <p:nvSpPr>
          <p:cNvPr id="3" name="内容占位符 2"/>
          <p:cNvSpPr>
            <a:spLocks noGrp="1"/>
          </p:cNvSpPr>
          <p:nvPr>
            <p:ph idx="1"/>
          </p:nvPr>
        </p:nvSpPr>
        <p:spPr/>
        <p:txBody>
          <a:bodyPr/>
          <a:lstStyle/>
          <a:p>
            <a:r>
              <a:rPr lang="en-US" altLang="zh-CN" dirty="0" smtClean="0"/>
              <a:t>Cookie</a:t>
            </a:r>
            <a:r>
              <a:rPr lang="zh-CN" altLang="en-US" dirty="0" smtClean="0"/>
              <a:t>以键值对的方式存储个人信息，是客户端在网络中的密匙，保存在本地的数据经过加密。由于</a:t>
            </a:r>
            <a:r>
              <a:rPr lang="en-US" altLang="zh-CN" dirty="0" smtClean="0"/>
              <a:t>Cookie</a:t>
            </a:r>
            <a:r>
              <a:rPr lang="zh-CN" altLang="en-US" dirty="0" smtClean="0"/>
              <a:t>的安全机制使得同一个域名只能操作一个</a:t>
            </a:r>
            <a:r>
              <a:rPr lang="en-US" altLang="zh-CN" dirty="0" smtClean="0"/>
              <a:t>Cookie</a:t>
            </a:r>
            <a:r>
              <a:rPr lang="zh-CN" altLang="en-US" dirty="0" smtClean="0"/>
              <a:t>，因此</a:t>
            </a:r>
            <a:r>
              <a:rPr lang="en-US" altLang="zh-CN" dirty="0" smtClean="0"/>
              <a:t>Cookie</a:t>
            </a:r>
            <a:r>
              <a:rPr lang="zh-CN" altLang="en-US" dirty="0" smtClean="0"/>
              <a:t>可以根据域名的不同区分记录信息</a:t>
            </a:r>
            <a:endParaRPr lang="zh-CN" altLang="en-US"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Cookie</a:t>
            </a:r>
            <a:r>
              <a:rPr lang="zh-CN" altLang="en-US" dirty="0" smtClean="0"/>
              <a:t>的使用</a:t>
            </a:r>
            <a:endParaRPr lang="zh-CN" altLang="en-US" dirty="0"/>
          </a:p>
        </p:txBody>
      </p:sp>
      <p:sp>
        <p:nvSpPr>
          <p:cNvPr id="3" name="内容占位符 2"/>
          <p:cNvSpPr>
            <a:spLocks noGrp="1"/>
          </p:cNvSpPr>
          <p:nvPr>
            <p:ph idx="1"/>
          </p:nvPr>
        </p:nvSpPr>
        <p:spPr/>
        <p:txBody>
          <a:bodyPr/>
          <a:lstStyle/>
          <a:p>
            <a:r>
              <a:rPr lang="en-US" altLang="zh-CN" dirty="0" smtClean="0"/>
              <a:t>Cookie</a:t>
            </a:r>
            <a:r>
              <a:rPr lang="zh-CN" altLang="en-US" dirty="0" smtClean="0"/>
              <a:t>使用的步骤：</a:t>
            </a:r>
            <a:endParaRPr lang="en-US" altLang="zh-CN" dirty="0" smtClean="0"/>
          </a:p>
          <a:p>
            <a:pPr lvl="1"/>
            <a:r>
              <a:rPr lang="zh-CN" altLang="en-US" dirty="0" smtClean="0"/>
              <a:t>创建</a:t>
            </a:r>
            <a:r>
              <a:rPr lang="en-US" altLang="zh-CN" dirty="0" smtClean="0"/>
              <a:t>Cookie</a:t>
            </a:r>
            <a:r>
              <a:rPr lang="zh-CN" altLang="en-US" dirty="0" smtClean="0"/>
              <a:t>对象</a:t>
            </a:r>
            <a:endParaRPr lang="en-US" altLang="zh-CN" dirty="0" smtClean="0"/>
          </a:p>
          <a:p>
            <a:pPr lvl="1"/>
            <a:r>
              <a:rPr lang="zh-CN" altLang="en-US" dirty="0" smtClean="0"/>
              <a:t>由</a:t>
            </a:r>
            <a:r>
              <a:rPr lang="en-US" altLang="zh-CN" dirty="0" smtClean="0"/>
              <a:t>Response</a:t>
            </a:r>
            <a:r>
              <a:rPr lang="zh-CN" altLang="en-US" dirty="0" smtClean="0"/>
              <a:t>记录并发送至客户端保存</a:t>
            </a:r>
            <a:endParaRPr lang="zh-CN" altLang="en-US" dirty="0"/>
          </a:p>
        </p:txBody>
      </p:sp>
      <p:sp>
        <p:nvSpPr>
          <p:cNvPr id="4" name="圆角矩形 3"/>
          <p:cNvSpPr/>
          <p:nvPr/>
        </p:nvSpPr>
        <p:spPr>
          <a:xfrm>
            <a:off x="1475656" y="3429000"/>
            <a:ext cx="6000792" cy="1512168"/>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 name="TextBox 4"/>
          <p:cNvSpPr txBox="1"/>
          <p:nvPr/>
        </p:nvSpPr>
        <p:spPr>
          <a:xfrm>
            <a:off x="1979712" y="3789040"/>
            <a:ext cx="5000660" cy="923330"/>
          </a:xfrm>
          <a:prstGeom prst="rect">
            <a:avLst/>
          </a:prstGeom>
          <a:noFill/>
        </p:spPr>
        <p:txBody>
          <a:bodyPr wrap="square" rtlCol="0">
            <a:spAutoFit/>
          </a:bodyPr>
          <a:lstStyle/>
          <a:p>
            <a:r>
              <a:rPr lang="en-US" altLang="zh-CN" dirty="0" smtClean="0">
                <a:solidFill>
                  <a:schemeClr val="bg1"/>
                </a:solidFill>
              </a:rPr>
              <a:t>Cookie  </a:t>
            </a:r>
            <a:r>
              <a:rPr lang="en-US" altLang="zh-CN" dirty="0" err="1" smtClean="0">
                <a:solidFill>
                  <a:schemeClr val="bg1"/>
                </a:solidFill>
              </a:rPr>
              <a:t>cookie</a:t>
            </a:r>
            <a:r>
              <a:rPr lang="en-US" altLang="zh-CN" dirty="0" smtClean="0">
                <a:solidFill>
                  <a:schemeClr val="bg1"/>
                </a:solidFill>
              </a:rPr>
              <a:t>  =  new Cookie(</a:t>
            </a:r>
            <a:r>
              <a:rPr lang="en-US" altLang="zh-CN" dirty="0" err="1" smtClean="0">
                <a:solidFill>
                  <a:schemeClr val="bg1"/>
                </a:solidFill>
              </a:rPr>
              <a:t>String,String</a:t>
            </a:r>
            <a:r>
              <a:rPr lang="en-US" altLang="zh-CN" dirty="0" smtClean="0">
                <a:solidFill>
                  <a:schemeClr val="bg1"/>
                </a:solidFill>
              </a:rPr>
              <a:t>);</a:t>
            </a:r>
          </a:p>
          <a:p>
            <a:endParaRPr lang="en-US" altLang="zh-CN" dirty="0" smtClean="0">
              <a:solidFill>
                <a:schemeClr val="bg1"/>
              </a:solidFill>
            </a:endParaRPr>
          </a:p>
          <a:p>
            <a:r>
              <a:rPr lang="en-US" altLang="zh-CN" dirty="0" err="1" smtClean="0">
                <a:solidFill>
                  <a:schemeClr val="bg1"/>
                </a:solidFill>
              </a:rPr>
              <a:t>response.addCookie</a:t>
            </a:r>
            <a:r>
              <a:rPr lang="en-US" altLang="zh-CN" dirty="0" smtClean="0">
                <a:solidFill>
                  <a:schemeClr val="bg1"/>
                </a:solidFill>
              </a:rPr>
              <a:t>(cookie);</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Cookie</a:t>
            </a:r>
            <a:r>
              <a:rPr lang="zh-CN" altLang="en-US" dirty="0" smtClean="0"/>
              <a:t>的使用</a:t>
            </a:r>
            <a:endParaRPr lang="zh-CN" altLang="en-US" dirty="0"/>
          </a:p>
        </p:txBody>
      </p:sp>
      <p:sp>
        <p:nvSpPr>
          <p:cNvPr id="3" name="内容占位符 2"/>
          <p:cNvSpPr>
            <a:spLocks noGrp="1"/>
          </p:cNvSpPr>
          <p:nvPr>
            <p:ph idx="1"/>
          </p:nvPr>
        </p:nvSpPr>
        <p:spPr/>
        <p:txBody>
          <a:bodyPr/>
          <a:lstStyle/>
          <a:p>
            <a:r>
              <a:rPr lang="en-US" altLang="zh-CN" dirty="0" smtClean="0"/>
              <a:t>Cookie</a:t>
            </a:r>
            <a:r>
              <a:rPr lang="zh-CN" altLang="en-US" dirty="0" smtClean="0"/>
              <a:t>由于保存在本地客户端，所有通过</a:t>
            </a:r>
            <a:r>
              <a:rPr lang="en-US" altLang="zh-CN" dirty="0" smtClean="0"/>
              <a:t>Request</a:t>
            </a:r>
            <a:r>
              <a:rPr lang="zh-CN" altLang="en-US" dirty="0" smtClean="0"/>
              <a:t>对象获取</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通过该方法将获取当前域名允许被访问的所有</a:t>
            </a:r>
            <a:r>
              <a:rPr lang="en-US" altLang="zh-CN" dirty="0" smtClean="0"/>
              <a:t>cookie</a:t>
            </a:r>
            <a:r>
              <a:rPr lang="zh-CN" altLang="en-US" dirty="0" smtClean="0"/>
              <a:t>数组</a:t>
            </a:r>
            <a:endParaRPr lang="zh-CN" altLang="en-US" dirty="0"/>
          </a:p>
        </p:txBody>
      </p:sp>
      <p:sp>
        <p:nvSpPr>
          <p:cNvPr id="4" name="圆角矩形 3"/>
          <p:cNvSpPr/>
          <p:nvPr/>
        </p:nvSpPr>
        <p:spPr>
          <a:xfrm>
            <a:off x="1428728" y="2928934"/>
            <a:ext cx="5857916" cy="642942"/>
          </a:xfrm>
          <a:prstGeom prst="roundRect">
            <a:avLst/>
          </a:prstGeom>
          <a:solidFill>
            <a:schemeClr val="accent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solidFill>
                  <a:schemeClr val="bg1"/>
                </a:solidFill>
              </a:rPr>
              <a:t>Cookie []  cookies  =  </a:t>
            </a:r>
            <a:r>
              <a:rPr lang="en-US" altLang="zh-CN" dirty="0" err="1" smtClean="0">
                <a:solidFill>
                  <a:schemeClr val="bg1"/>
                </a:solidFill>
              </a:rPr>
              <a:t>request.getCookies</a:t>
            </a:r>
            <a:r>
              <a:rPr lang="en-US" altLang="zh-CN" dirty="0" smtClean="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自定义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FF0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0"/>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niit" id="{13635380-E217-4A31-AB2C-B6B7D9FA1202}" vid="{3FA58661-66CD-4C03-B9CF-999C4F0E8DCB}"/>
    </a:ext>
  </a:extLst>
</a:theme>
</file>

<file path=docProps/app.xml><?xml version="1.0" encoding="utf-8"?>
<Properties xmlns="http://schemas.openxmlformats.org/officeDocument/2006/extended-properties" xmlns:vt="http://schemas.openxmlformats.org/officeDocument/2006/docPropsVTypes">
  <Template>主题1</Template>
  <TotalTime>121</TotalTime>
  <Words>1096</Words>
  <Application>Microsoft Office PowerPoint</Application>
  <PresentationFormat>全屏显示(4:3)</PresentationFormat>
  <Paragraphs>128</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主题1</vt:lpstr>
      <vt:lpstr>J2EE 第七章</vt:lpstr>
      <vt:lpstr>回顾</vt:lpstr>
      <vt:lpstr>本章目标</vt:lpstr>
      <vt:lpstr>什么是Cookie</vt:lpstr>
      <vt:lpstr>什么是Cookie</vt:lpstr>
      <vt:lpstr>什么是Cookie</vt:lpstr>
      <vt:lpstr>Cookie的使用</vt:lpstr>
      <vt:lpstr>Cookie的使用</vt:lpstr>
      <vt:lpstr>Cookie的使用</vt:lpstr>
      <vt:lpstr>Cookie的使用</vt:lpstr>
      <vt:lpstr>幻灯片 11</vt:lpstr>
      <vt:lpstr>监听器</vt:lpstr>
      <vt:lpstr>监听器</vt:lpstr>
      <vt:lpstr>监听器</vt:lpstr>
      <vt:lpstr>监听器</vt:lpstr>
      <vt:lpstr>监听器</vt:lpstr>
      <vt:lpstr>过滤器</vt:lpstr>
      <vt:lpstr>过滤器</vt:lpstr>
      <vt:lpstr>过滤器</vt:lpstr>
      <vt:lpstr>过滤器</vt:lpstr>
      <vt:lpstr>过滤器</vt:lpstr>
      <vt:lpstr>过滤器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第一章</dc:title>
  <cp:lastModifiedBy>Administrator</cp:lastModifiedBy>
  <cp:revision>20</cp:revision>
  <dcterms:modified xsi:type="dcterms:W3CDTF">2014-11-19T12:46:30Z</dcterms:modified>
</cp:coreProperties>
</file>