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60" r:id="rId4"/>
    <p:sldId id="258" r:id="rId5"/>
    <p:sldId id="261" r:id="rId6"/>
    <p:sldId id="262" r:id="rId7"/>
    <p:sldId id="268" r:id="rId8"/>
    <p:sldId id="263" r:id="rId9"/>
    <p:sldId id="270" r:id="rId10"/>
    <p:sldId id="272"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5FD1136-DF98-42E5-842E-B510F5FE0406}" type="datetimeFigureOut">
              <a:rPr lang="en-IN" smtClean="0"/>
              <a:t>04-05-2024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68BB8C-3963-484B-A9C9-DF0BFD2C46C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527078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1136-DF98-42E5-842E-B510F5FE0406}"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347838071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1136-DF98-42E5-842E-B510F5FE0406}"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21474184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1136-DF98-42E5-842E-B510F5FE0406}"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331242827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1136-DF98-42E5-842E-B510F5FE0406}"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BB8C-3963-484B-A9C9-DF0BFD2C46C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458686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D1136-DF98-42E5-842E-B510F5FE0406}"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163702429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D1136-DF98-42E5-842E-B510F5FE0406}" type="datetimeFigureOut">
              <a:rPr lang="en-IN" smtClean="0"/>
              <a:t>04-05-2024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174468563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D1136-DF98-42E5-842E-B510F5FE0406}" type="datetimeFigureOut">
              <a:rPr lang="en-IN" smtClean="0"/>
              <a:t>04-05-2024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117731467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D1136-DF98-42E5-842E-B510F5FE0406}" type="datetimeFigureOut">
              <a:rPr lang="en-IN" smtClean="0"/>
              <a:t>04-05-2024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12780313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1136-DF98-42E5-842E-B510F5FE0406}"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265680470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1136-DF98-42E5-842E-B510F5FE0406}" type="datetimeFigureOut">
              <a:rPr lang="en-IN" smtClean="0"/>
              <a:t>04-05-2024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BB8C-3963-484B-A9C9-DF0BFD2C46C0}" type="slidenum">
              <a:rPr lang="en-IN" smtClean="0"/>
              <a:t>‹#›</a:t>
            </a:fld>
            <a:endParaRPr lang="en-IN"/>
          </a:p>
        </p:txBody>
      </p:sp>
    </p:spTree>
    <p:extLst>
      <p:ext uri="{BB962C8B-B14F-4D97-AF65-F5344CB8AC3E}">
        <p14:creationId xmlns:p14="http://schemas.microsoft.com/office/powerpoint/2010/main" val="156313579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5FD1136-DF98-42E5-842E-B510F5FE0406}" type="datetimeFigureOut">
              <a:rPr lang="en-IN" smtClean="0"/>
              <a:t>04-05-2024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68BB8C-3963-484B-A9C9-DF0BFD2C46C0}" type="slidenum">
              <a:rPr lang="en-IN" smtClean="0"/>
              <a:t>‹#›</a:t>
            </a:fld>
            <a:endParaRPr lang="en-IN"/>
          </a:p>
        </p:txBody>
      </p:sp>
    </p:spTree>
    <p:extLst>
      <p:ext uri="{BB962C8B-B14F-4D97-AF65-F5344CB8AC3E}">
        <p14:creationId xmlns:p14="http://schemas.microsoft.com/office/powerpoint/2010/main" val="37650622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spd="med">
    <p:fade/>
  </p:transition>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author/37088572517" TargetMode="External"/><Relationship Id="rId3" Type="http://schemas.openxmlformats.org/officeDocument/2006/relationships/hyperlink" Target="https://ieeexplore.ieee.org/author/38229988300" TargetMode="External"/><Relationship Id="rId7" Type="http://schemas.openxmlformats.org/officeDocument/2006/relationships/hyperlink" Target="https://ieeexplore.ieee.org/author/37088574937" TargetMode="External"/><Relationship Id="rId2" Type="http://schemas.openxmlformats.org/officeDocument/2006/relationships/hyperlink" Target="https://ieeexplore.ieee.org/author/37089428246" TargetMode="External"/><Relationship Id="rId1" Type="http://schemas.openxmlformats.org/officeDocument/2006/relationships/slideLayout" Target="../slideLayouts/slideLayout1.xml"/><Relationship Id="rId6" Type="http://schemas.openxmlformats.org/officeDocument/2006/relationships/hyperlink" Target="https://ieeexplore.ieee.org/author/37088575878" TargetMode="External"/><Relationship Id="rId5" Type="http://schemas.openxmlformats.org/officeDocument/2006/relationships/hyperlink" Target="https://ieeexplore.ieee.org/author/37086334711" TargetMode="External"/><Relationship Id="rId4" Type="http://schemas.openxmlformats.org/officeDocument/2006/relationships/hyperlink" Target="https://ieeexplore.ieee.org/author/3708633486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9427054" TargetMode="External"/><Relationship Id="rId2" Type="http://schemas.openxmlformats.org/officeDocument/2006/relationships/hyperlink" Target="https://ieeexplore.ieee.org/author/37089428246" TargetMode="External"/><Relationship Id="rId1" Type="http://schemas.openxmlformats.org/officeDocument/2006/relationships/slideLayout" Target="../slideLayouts/slideLayout1.xml"/><Relationship Id="rId5" Type="http://schemas.openxmlformats.org/officeDocument/2006/relationships/hyperlink" Target="https://ieeexplore.ieee.org/author/37089429358" TargetMode="External"/><Relationship Id="rId4" Type="http://schemas.openxmlformats.org/officeDocument/2006/relationships/hyperlink" Target="https://ieeexplore.ieee.org/author/3754622170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776E-7656-5EC7-5979-387F5CD11AF8}"/>
              </a:ext>
            </a:extLst>
          </p:cNvPr>
          <p:cNvSpPr>
            <a:spLocks noGrp="1"/>
          </p:cNvSpPr>
          <p:nvPr>
            <p:ph type="ctrTitle"/>
          </p:nvPr>
        </p:nvSpPr>
        <p:spPr>
          <a:xfrm>
            <a:off x="-995680" y="312421"/>
            <a:ext cx="8849360" cy="2017687"/>
          </a:xfrm>
        </p:spPr>
        <p:txBody>
          <a:bodyPr>
            <a:normAutofit/>
          </a:bodyPr>
          <a:lstStyle/>
          <a:p>
            <a:pPr marL="1156970" marR="1150620" indent="-6350" algn="ctr">
              <a:lnSpc>
                <a:spcPct val="109000"/>
              </a:lnSpc>
              <a:spcAft>
                <a:spcPts val="275"/>
              </a:spcAft>
            </a:pPr>
            <a:r>
              <a:rPr lang="en-US" sz="3600" b="1" kern="100" dirty="0">
                <a:solidFill>
                  <a:srgbClr val="FF0000"/>
                </a:solidFill>
                <a:effectLst/>
                <a:latin typeface="Arial Rounded MT Bold" panose="020F0704030504030204" pitchFamily="34" charset="0"/>
                <a:ea typeface="Times New Roman" panose="02020603050405020304" pitchFamily="18" charset="0"/>
              </a:rPr>
              <a:t>P</a:t>
            </a:r>
            <a:r>
              <a:rPr lang="en-US" sz="3600" b="1" kern="100" dirty="0">
                <a:effectLst/>
                <a:latin typeface="Arial Rounded MT Bold" panose="020F0704030504030204" pitchFamily="34" charset="0"/>
                <a:ea typeface="Times New Roman" panose="02020603050405020304" pitchFamily="18" charset="0"/>
              </a:rPr>
              <a:t>HISH</a:t>
            </a:r>
            <a:r>
              <a:rPr lang="en-US" sz="3600" b="1" kern="100" dirty="0">
                <a:solidFill>
                  <a:srgbClr val="FF0000"/>
                </a:solidFill>
                <a:effectLst/>
                <a:latin typeface="Arial Rounded MT Bold" panose="020F0704030504030204" pitchFamily="34" charset="0"/>
                <a:ea typeface="Times New Roman" panose="02020603050405020304" pitchFamily="18" charset="0"/>
              </a:rPr>
              <a:t>S</a:t>
            </a:r>
            <a:r>
              <a:rPr lang="en-US" sz="3600" b="1" kern="100" dirty="0">
                <a:effectLst/>
                <a:latin typeface="Arial Rounded MT Bold" panose="020F0704030504030204" pitchFamily="34" charset="0"/>
                <a:ea typeface="Times New Roman" panose="02020603050405020304" pitchFamily="18" charset="0"/>
              </a:rPr>
              <a:t>HIELD: MACHINE LEARNING FOR                         PHISHING DETECTION</a:t>
            </a:r>
            <a:endParaRPr lang="en-IN" sz="3600" kern="100" dirty="0">
              <a:effectLst/>
              <a:latin typeface="Arial Rounded MT Bold" panose="020F0704030504030204" pitchFamily="34" charset="0"/>
              <a:ea typeface="Times New Roman" panose="02020603050405020304" pitchFamily="18" charset="0"/>
            </a:endParaRPr>
          </a:p>
        </p:txBody>
      </p:sp>
      <p:pic>
        <p:nvPicPr>
          <p:cNvPr id="1028" name="Picture 4" descr="Phishing - Free security icons">
            <a:extLst>
              <a:ext uri="{FF2B5EF4-FFF2-40B4-BE49-F238E27FC236}">
                <a16:creationId xmlns:a16="http://schemas.microsoft.com/office/drawing/2014/main" id="{0E12B49D-F4A6-5B9E-4AA6-38944F5C7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520" y="586741"/>
            <a:ext cx="5257798" cy="5684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82F9D2-3AED-96DC-0590-713AD67C46E9}"/>
              </a:ext>
            </a:extLst>
          </p:cNvPr>
          <p:cNvSpPr txBox="1"/>
          <p:nvPr/>
        </p:nvSpPr>
        <p:spPr>
          <a:xfrm>
            <a:off x="867436" y="2439441"/>
            <a:ext cx="5110480" cy="4216539"/>
          </a:xfrm>
          <a:prstGeom prst="rect">
            <a:avLst/>
          </a:prstGeom>
          <a:noFill/>
        </p:spPr>
        <p:txBody>
          <a:bodyPr wrap="square" rtlCol="0">
            <a:spAutoFit/>
          </a:bodyPr>
          <a:lstStyle/>
          <a:p>
            <a:pPr algn="ctr">
              <a:lnSpc>
                <a:spcPct val="300000"/>
              </a:lnSpc>
            </a:pPr>
            <a:r>
              <a:rPr lang="en-IN" sz="2000" dirty="0"/>
              <a:t>Under The Guidance</a:t>
            </a:r>
          </a:p>
          <a:p>
            <a:pPr algn="ctr"/>
            <a:r>
              <a:rPr lang="en-IN" sz="2000" dirty="0"/>
              <a:t>Prof. Chintal Gala</a:t>
            </a:r>
          </a:p>
          <a:p>
            <a:pPr algn="ctr"/>
            <a:endParaRPr lang="en-IN" sz="2000" dirty="0"/>
          </a:p>
          <a:p>
            <a:pPr algn="ctr"/>
            <a:endParaRPr lang="en-IN" sz="2000" dirty="0"/>
          </a:p>
          <a:p>
            <a:pPr algn="ctr"/>
            <a:r>
              <a:rPr lang="en-IN" sz="2000" dirty="0"/>
              <a:t>Group I34</a:t>
            </a:r>
          </a:p>
          <a:p>
            <a:pPr algn="ctr"/>
            <a:endParaRPr lang="en-IN" sz="2000" dirty="0"/>
          </a:p>
          <a:p>
            <a:pPr algn="ctr">
              <a:lnSpc>
                <a:spcPct val="150000"/>
              </a:lnSpc>
            </a:pPr>
            <a:r>
              <a:rPr lang="en-IN" sz="2000" dirty="0"/>
              <a:t>Kartik Patel</a:t>
            </a:r>
          </a:p>
          <a:p>
            <a:pPr algn="ctr">
              <a:lnSpc>
                <a:spcPct val="150000"/>
              </a:lnSpc>
            </a:pPr>
            <a:r>
              <a:rPr lang="en-IN" sz="2000" dirty="0"/>
              <a:t>PRATHAM BHADRA</a:t>
            </a:r>
          </a:p>
          <a:p>
            <a:pPr algn="ctr">
              <a:lnSpc>
                <a:spcPct val="150000"/>
              </a:lnSpc>
            </a:pPr>
            <a:r>
              <a:rPr lang="en-IN" sz="2000" dirty="0"/>
              <a:t>ASHISH JHA</a:t>
            </a:r>
          </a:p>
          <a:p>
            <a:pPr algn="ctr"/>
            <a:endParaRPr lang="en-IN" dirty="0"/>
          </a:p>
        </p:txBody>
      </p:sp>
    </p:spTree>
    <p:extLst>
      <p:ext uri="{BB962C8B-B14F-4D97-AF65-F5344CB8AC3E}">
        <p14:creationId xmlns:p14="http://schemas.microsoft.com/office/powerpoint/2010/main" val="228165820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F2FA-A2C3-39F9-B395-D2EAE3065DBB}"/>
              </a:ext>
            </a:extLst>
          </p:cNvPr>
          <p:cNvSpPr>
            <a:spLocks noGrp="1"/>
          </p:cNvSpPr>
          <p:nvPr>
            <p:ph type="ctrTitle"/>
          </p:nvPr>
        </p:nvSpPr>
        <p:spPr>
          <a:xfrm>
            <a:off x="459232" y="0"/>
            <a:ext cx="11342254" cy="1234404"/>
          </a:xfrm>
        </p:spPr>
        <p:txBody>
          <a:bodyPr>
            <a:normAutofit/>
          </a:bodyPr>
          <a:lstStyle/>
          <a:p>
            <a:r>
              <a:rPr lang="en-US" sz="4000" dirty="0"/>
              <a:t>Feature Count Impact: Accuracy and Execution Time Analysis:</a:t>
            </a:r>
            <a:endParaRPr lang="en-IN" sz="4000" dirty="0"/>
          </a:p>
        </p:txBody>
      </p:sp>
      <p:pic>
        <p:nvPicPr>
          <p:cNvPr id="4" name="Picture 3">
            <a:extLst>
              <a:ext uri="{FF2B5EF4-FFF2-40B4-BE49-F238E27FC236}">
                <a16:creationId xmlns:a16="http://schemas.microsoft.com/office/drawing/2014/main" id="{8B21D828-069D-4EB2-3220-076F3B40B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64" y="1234404"/>
            <a:ext cx="10972822" cy="5486411"/>
          </a:xfrm>
          <a:prstGeom prst="rect">
            <a:avLst/>
          </a:prstGeom>
        </p:spPr>
      </p:pic>
      <p:sp>
        <p:nvSpPr>
          <p:cNvPr id="9" name="Oval 8">
            <a:extLst>
              <a:ext uri="{FF2B5EF4-FFF2-40B4-BE49-F238E27FC236}">
                <a16:creationId xmlns:a16="http://schemas.microsoft.com/office/drawing/2014/main" id="{21874288-2D03-AA58-7DEF-E7A70B22A3AF}"/>
              </a:ext>
            </a:extLst>
          </p:cNvPr>
          <p:cNvSpPr/>
          <p:nvPr/>
        </p:nvSpPr>
        <p:spPr>
          <a:xfrm>
            <a:off x="3708400" y="2072640"/>
            <a:ext cx="233680" cy="243839"/>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a:ln w="22225">
                <a:solidFill>
                  <a:srgbClr val="FF0000"/>
                </a:solidFill>
                <a:prstDash val="solid"/>
              </a:ln>
              <a:solidFill>
                <a:srgbClr val="FF0000"/>
              </a:solidFill>
            </a:endParaRPr>
          </a:p>
        </p:txBody>
      </p:sp>
      <p:sp>
        <p:nvSpPr>
          <p:cNvPr id="10" name="Oval 9">
            <a:extLst>
              <a:ext uri="{FF2B5EF4-FFF2-40B4-BE49-F238E27FC236}">
                <a16:creationId xmlns:a16="http://schemas.microsoft.com/office/drawing/2014/main" id="{7826CADB-DFE9-CA2C-C6C4-79BCB3ECCC5A}"/>
              </a:ext>
            </a:extLst>
          </p:cNvPr>
          <p:cNvSpPr/>
          <p:nvPr/>
        </p:nvSpPr>
        <p:spPr>
          <a:xfrm>
            <a:off x="9052560" y="1950720"/>
            <a:ext cx="233680" cy="243839"/>
          </a:xfrm>
          <a:prstGeom prst="ellipse">
            <a:avLst/>
          </a:prstGeom>
          <a:noFill/>
          <a:ln w="285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a:ln w="22225">
                <a:solidFill>
                  <a:srgbClr val="FF0000"/>
                </a:solidFill>
                <a:prstDash val="solid"/>
              </a:ln>
              <a:solidFill>
                <a:srgbClr val="FF0000"/>
              </a:solidFill>
            </a:endParaRPr>
          </a:p>
        </p:txBody>
      </p:sp>
    </p:spTree>
    <p:extLst>
      <p:ext uri="{BB962C8B-B14F-4D97-AF65-F5344CB8AC3E}">
        <p14:creationId xmlns:p14="http://schemas.microsoft.com/office/powerpoint/2010/main" val="356596227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EF55-160A-2AF5-202F-53152BCFCABC}"/>
              </a:ext>
            </a:extLst>
          </p:cNvPr>
          <p:cNvSpPr>
            <a:spLocks noGrp="1"/>
          </p:cNvSpPr>
          <p:nvPr>
            <p:ph type="ctrTitle"/>
          </p:nvPr>
        </p:nvSpPr>
        <p:spPr>
          <a:xfrm>
            <a:off x="824992" y="485140"/>
            <a:ext cx="6236208" cy="909320"/>
          </a:xfrm>
        </p:spPr>
        <p:txBody>
          <a:bodyPr>
            <a:normAutofit fontScale="90000"/>
          </a:bodyPr>
          <a:lstStyle/>
          <a:p>
            <a:r>
              <a:rPr lang="en-IN" sz="6600" dirty="0"/>
              <a:t>Technology Stack </a:t>
            </a:r>
          </a:p>
        </p:txBody>
      </p:sp>
      <p:sp>
        <p:nvSpPr>
          <p:cNvPr id="3" name="Subtitle 2">
            <a:extLst>
              <a:ext uri="{FF2B5EF4-FFF2-40B4-BE49-F238E27FC236}">
                <a16:creationId xmlns:a16="http://schemas.microsoft.com/office/drawing/2014/main" id="{56CD87C6-4670-2643-516A-C76EF8D27160}"/>
              </a:ext>
            </a:extLst>
          </p:cNvPr>
          <p:cNvSpPr>
            <a:spLocks noGrp="1"/>
          </p:cNvSpPr>
          <p:nvPr>
            <p:ph type="subTitle" idx="1"/>
          </p:nvPr>
        </p:nvSpPr>
        <p:spPr>
          <a:xfrm>
            <a:off x="1642188" y="1394461"/>
            <a:ext cx="3630852" cy="2533728"/>
          </a:xfrm>
        </p:spPr>
        <p:txBody>
          <a:bodyPr>
            <a:normAutofit lnSpcReduction="10000"/>
          </a:bodyPr>
          <a:lstStyle/>
          <a:p>
            <a:pPr marL="457200" indent="-457200">
              <a:buClr>
                <a:schemeClr val="tx1"/>
              </a:buClr>
              <a:buFont typeface="Wingdings" panose="05000000000000000000" pitchFamily="2" charset="2"/>
              <a:buChar char="ü"/>
            </a:pPr>
            <a:r>
              <a:rPr lang="en-IN" sz="3200" dirty="0">
                <a:solidFill>
                  <a:schemeClr val="tx1">
                    <a:lumMod val="95000"/>
                  </a:schemeClr>
                </a:solidFill>
              </a:rPr>
              <a:t>Python </a:t>
            </a:r>
          </a:p>
          <a:p>
            <a:pPr marL="457200" indent="-457200">
              <a:buClr>
                <a:schemeClr val="tx1"/>
              </a:buClr>
              <a:buFont typeface="Wingdings" panose="05000000000000000000" pitchFamily="2" charset="2"/>
              <a:buChar char="ü"/>
            </a:pPr>
            <a:r>
              <a:rPr lang="en-IN" sz="3200" dirty="0">
                <a:solidFill>
                  <a:schemeClr val="tx1">
                    <a:lumMod val="95000"/>
                  </a:schemeClr>
                </a:solidFill>
              </a:rPr>
              <a:t>JavaScript</a:t>
            </a:r>
          </a:p>
          <a:p>
            <a:pPr marL="457200" indent="-457200">
              <a:buClr>
                <a:schemeClr val="tx1"/>
              </a:buClr>
              <a:buFont typeface="Wingdings" panose="05000000000000000000" pitchFamily="2" charset="2"/>
              <a:buChar char="ü"/>
            </a:pPr>
            <a:r>
              <a:rPr lang="en-IN" sz="3200" dirty="0">
                <a:solidFill>
                  <a:schemeClr val="tx1">
                    <a:lumMod val="95000"/>
                  </a:schemeClr>
                </a:solidFill>
              </a:rPr>
              <a:t>HTML</a:t>
            </a:r>
          </a:p>
          <a:p>
            <a:pPr marL="457200" indent="-457200">
              <a:buClr>
                <a:schemeClr val="tx1"/>
              </a:buClr>
              <a:buFont typeface="Wingdings" panose="05000000000000000000" pitchFamily="2" charset="2"/>
              <a:buChar char="ü"/>
            </a:pPr>
            <a:r>
              <a:rPr lang="en-IN" sz="3200" dirty="0">
                <a:solidFill>
                  <a:schemeClr val="tx1">
                    <a:lumMod val="95000"/>
                  </a:schemeClr>
                </a:solidFill>
              </a:rPr>
              <a:t>CSS</a:t>
            </a:r>
          </a:p>
        </p:txBody>
      </p:sp>
      <p:sp>
        <p:nvSpPr>
          <p:cNvPr id="4" name="Rectangle 3">
            <a:extLst>
              <a:ext uri="{FF2B5EF4-FFF2-40B4-BE49-F238E27FC236}">
                <a16:creationId xmlns:a16="http://schemas.microsoft.com/office/drawing/2014/main" id="{C885E8E8-80E2-E4FD-A992-D6A935AE732D}"/>
              </a:ext>
            </a:extLst>
          </p:cNvPr>
          <p:cNvSpPr/>
          <p:nvPr/>
        </p:nvSpPr>
        <p:spPr>
          <a:xfrm>
            <a:off x="7183120" y="485140"/>
            <a:ext cx="4775198" cy="5887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0ED68EAC-201D-73B3-2AEF-8D6C70C636B7}"/>
              </a:ext>
            </a:extLst>
          </p:cNvPr>
          <p:cNvPicPr>
            <a:picLocks noChangeAspect="1"/>
          </p:cNvPicPr>
          <p:nvPr/>
        </p:nvPicPr>
        <p:blipFill>
          <a:blip r:embed="rId2"/>
          <a:stretch>
            <a:fillRect/>
          </a:stretch>
        </p:blipFill>
        <p:spPr>
          <a:xfrm>
            <a:off x="7274560" y="797560"/>
            <a:ext cx="4592320" cy="4876800"/>
          </a:xfrm>
          <a:prstGeom prst="rect">
            <a:avLst/>
          </a:prstGeom>
        </p:spPr>
      </p:pic>
      <p:sp>
        <p:nvSpPr>
          <p:cNvPr id="7" name="TextBox 6">
            <a:extLst>
              <a:ext uri="{FF2B5EF4-FFF2-40B4-BE49-F238E27FC236}">
                <a16:creationId xmlns:a16="http://schemas.microsoft.com/office/drawing/2014/main" id="{A221538E-82EF-21A3-ABAC-94BEFC3DEEF2}"/>
              </a:ext>
            </a:extLst>
          </p:cNvPr>
          <p:cNvSpPr txBox="1"/>
          <p:nvPr/>
        </p:nvSpPr>
        <p:spPr>
          <a:xfrm>
            <a:off x="824992" y="3988839"/>
            <a:ext cx="6358128" cy="1015663"/>
          </a:xfrm>
          <a:prstGeom prst="rect">
            <a:avLst/>
          </a:prstGeom>
          <a:noFill/>
        </p:spPr>
        <p:txBody>
          <a:bodyPr wrap="square" rtlCol="0">
            <a:spAutoFit/>
          </a:bodyPr>
          <a:lstStyle/>
          <a:p>
            <a:r>
              <a:rPr lang="en-IN" sz="6000" dirty="0"/>
              <a:t>Algorithms Used </a:t>
            </a:r>
          </a:p>
        </p:txBody>
      </p:sp>
      <p:sp>
        <p:nvSpPr>
          <p:cNvPr id="8" name="TextBox 7">
            <a:extLst>
              <a:ext uri="{FF2B5EF4-FFF2-40B4-BE49-F238E27FC236}">
                <a16:creationId xmlns:a16="http://schemas.microsoft.com/office/drawing/2014/main" id="{36CF1A26-351B-9564-8DEE-3B0E139251E5}"/>
              </a:ext>
            </a:extLst>
          </p:cNvPr>
          <p:cNvSpPr txBox="1"/>
          <p:nvPr/>
        </p:nvSpPr>
        <p:spPr>
          <a:xfrm>
            <a:off x="1473925" y="5004502"/>
            <a:ext cx="5754914" cy="584775"/>
          </a:xfrm>
          <a:prstGeom prst="rect">
            <a:avLst/>
          </a:prstGeom>
          <a:noFill/>
        </p:spPr>
        <p:txBody>
          <a:bodyPr wrap="square" rtlCol="0">
            <a:spAutoFit/>
          </a:bodyPr>
          <a:lstStyle/>
          <a:p>
            <a:r>
              <a:rPr lang="en-IN" sz="3200" dirty="0"/>
              <a:t>Random Forest Classification </a:t>
            </a:r>
          </a:p>
        </p:txBody>
      </p:sp>
    </p:spTree>
    <p:extLst>
      <p:ext uri="{BB962C8B-B14F-4D97-AF65-F5344CB8AC3E}">
        <p14:creationId xmlns:p14="http://schemas.microsoft.com/office/powerpoint/2010/main" val="303745311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D4BA-030E-FEA2-BDCB-F2B484C620A2}"/>
              </a:ext>
            </a:extLst>
          </p:cNvPr>
          <p:cNvSpPr>
            <a:spLocks noGrp="1"/>
          </p:cNvSpPr>
          <p:nvPr>
            <p:ph type="ctrTitle"/>
          </p:nvPr>
        </p:nvSpPr>
        <p:spPr>
          <a:xfrm>
            <a:off x="1386841" y="889000"/>
            <a:ext cx="9418320" cy="1285240"/>
          </a:xfrm>
        </p:spPr>
        <p:txBody>
          <a:bodyPr/>
          <a:lstStyle/>
          <a:p>
            <a:r>
              <a:rPr lang="en-IN" dirty="0"/>
              <a:t>Thankyou ! </a:t>
            </a:r>
          </a:p>
        </p:txBody>
      </p:sp>
      <p:sp>
        <p:nvSpPr>
          <p:cNvPr id="3" name="Subtitle 2">
            <a:extLst>
              <a:ext uri="{FF2B5EF4-FFF2-40B4-BE49-F238E27FC236}">
                <a16:creationId xmlns:a16="http://schemas.microsoft.com/office/drawing/2014/main" id="{02281278-8044-30CF-959B-BCB87AB871C8}"/>
              </a:ext>
            </a:extLst>
          </p:cNvPr>
          <p:cNvSpPr>
            <a:spLocks noGrp="1"/>
          </p:cNvSpPr>
          <p:nvPr>
            <p:ph type="subTitle" idx="1"/>
          </p:nvPr>
        </p:nvSpPr>
        <p:spPr>
          <a:xfrm>
            <a:off x="1518920" y="2291397"/>
            <a:ext cx="4119880" cy="482283"/>
          </a:xfrm>
        </p:spPr>
        <p:txBody>
          <a:bodyPr>
            <a:normAutofit/>
          </a:bodyPr>
          <a:lstStyle/>
          <a:p>
            <a:r>
              <a:rPr lang="en-IN" dirty="0"/>
              <a:t>Do you have </a:t>
            </a:r>
            <a:r>
              <a:rPr lang="en-IN" sz="2400" dirty="0"/>
              <a:t>any</a:t>
            </a:r>
            <a:r>
              <a:rPr lang="en-IN" dirty="0"/>
              <a:t> Questions ? </a:t>
            </a:r>
          </a:p>
        </p:txBody>
      </p:sp>
      <p:pic>
        <p:nvPicPr>
          <p:cNvPr id="6" name="Picture 5" descr="Young boy with hand on chin">
            <a:extLst>
              <a:ext uri="{FF2B5EF4-FFF2-40B4-BE49-F238E27FC236}">
                <a16:creationId xmlns:a16="http://schemas.microsoft.com/office/drawing/2014/main" id="{A9A6CB3B-171C-C1FB-3071-F4F189101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321" y="1320800"/>
            <a:ext cx="1894840" cy="5537200"/>
          </a:xfrm>
          <a:prstGeom prst="rect">
            <a:avLst/>
          </a:prstGeom>
        </p:spPr>
      </p:pic>
    </p:spTree>
    <p:extLst>
      <p:ext uri="{BB962C8B-B14F-4D97-AF65-F5344CB8AC3E}">
        <p14:creationId xmlns:p14="http://schemas.microsoft.com/office/powerpoint/2010/main" val="77357261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97DA-1579-1B23-7093-CF46000D29A3}"/>
              </a:ext>
            </a:extLst>
          </p:cNvPr>
          <p:cNvSpPr>
            <a:spLocks noGrp="1"/>
          </p:cNvSpPr>
          <p:nvPr>
            <p:ph type="ctrTitle"/>
          </p:nvPr>
        </p:nvSpPr>
        <p:spPr>
          <a:xfrm>
            <a:off x="1261872" y="447040"/>
            <a:ext cx="9418320" cy="955040"/>
          </a:xfrm>
        </p:spPr>
        <p:txBody>
          <a:bodyPr>
            <a:normAutofit fontScale="90000"/>
          </a:bodyPr>
          <a:lstStyle/>
          <a:p>
            <a:r>
              <a:rPr lang="en-IN" dirty="0"/>
              <a:t>Introduction </a:t>
            </a:r>
          </a:p>
        </p:txBody>
      </p:sp>
      <p:sp>
        <p:nvSpPr>
          <p:cNvPr id="3" name="Subtitle 2">
            <a:extLst>
              <a:ext uri="{FF2B5EF4-FFF2-40B4-BE49-F238E27FC236}">
                <a16:creationId xmlns:a16="http://schemas.microsoft.com/office/drawing/2014/main" id="{81180620-7E44-77AD-880B-8C2F7F08FBBF}"/>
              </a:ext>
            </a:extLst>
          </p:cNvPr>
          <p:cNvSpPr>
            <a:spLocks noGrp="1"/>
          </p:cNvSpPr>
          <p:nvPr>
            <p:ph type="subTitle" idx="1"/>
          </p:nvPr>
        </p:nvSpPr>
        <p:spPr>
          <a:xfrm>
            <a:off x="1261872" y="1849120"/>
            <a:ext cx="10665968" cy="3200400"/>
          </a:xfrm>
        </p:spPr>
        <p:txBody>
          <a:bodyPr>
            <a:normAutofit/>
          </a:bodyPr>
          <a:lstStyle/>
          <a:p>
            <a:pPr marL="457200" indent="-457200">
              <a:buClr>
                <a:schemeClr val="tx1"/>
              </a:buClr>
              <a:buFont typeface="Wingdings" panose="05000000000000000000" pitchFamily="2" charset="2"/>
              <a:buChar char="Ø"/>
            </a:pPr>
            <a:r>
              <a:rPr lang="en-IN" sz="3200" dirty="0">
                <a:solidFill>
                  <a:schemeClr val="tx1">
                    <a:lumMod val="95000"/>
                  </a:schemeClr>
                </a:solidFill>
              </a:rPr>
              <a:t>PhishShield is Phishing detection Plugin Using ML (Random Forest Classification)</a:t>
            </a:r>
          </a:p>
          <a:p>
            <a:pPr marL="457200" indent="-457200">
              <a:buClr>
                <a:schemeClr val="tx1"/>
              </a:buClr>
              <a:buFont typeface="Wingdings" panose="05000000000000000000" pitchFamily="2" charset="2"/>
              <a:buChar char="Ø"/>
            </a:pPr>
            <a:r>
              <a:rPr lang="en-IN" sz="3200" dirty="0">
                <a:solidFill>
                  <a:schemeClr val="tx1">
                    <a:lumMod val="95000"/>
                  </a:schemeClr>
                </a:solidFill>
              </a:rPr>
              <a:t>Give </a:t>
            </a:r>
            <a:r>
              <a:rPr lang="en-IN" sz="3200" b="1" dirty="0">
                <a:solidFill>
                  <a:schemeClr val="tx1">
                    <a:lumMod val="95000"/>
                  </a:schemeClr>
                </a:solidFill>
              </a:rPr>
              <a:t>Real-Time Alerts </a:t>
            </a:r>
            <a:r>
              <a:rPr lang="en-IN" sz="3200" dirty="0">
                <a:solidFill>
                  <a:schemeClr val="tx1">
                    <a:lumMod val="95000"/>
                  </a:schemeClr>
                </a:solidFill>
              </a:rPr>
              <a:t>if detected </a:t>
            </a:r>
          </a:p>
          <a:p>
            <a:pPr marL="457200" indent="-457200">
              <a:buClr>
                <a:schemeClr val="tx1"/>
              </a:buClr>
              <a:buFont typeface="Wingdings" panose="05000000000000000000" pitchFamily="2" charset="2"/>
              <a:buChar char="Ø"/>
            </a:pPr>
            <a:r>
              <a:rPr lang="en-IN" sz="3200" dirty="0">
                <a:solidFill>
                  <a:schemeClr val="tx1">
                    <a:lumMod val="95000"/>
                  </a:schemeClr>
                </a:solidFill>
              </a:rPr>
              <a:t>Fast Speed because of </a:t>
            </a:r>
            <a:r>
              <a:rPr lang="en-IN" sz="3200" b="1" dirty="0">
                <a:solidFill>
                  <a:schemeClr val="tx1">
                    <a:lumMod val="95000"/>
                  </a:schemeClr>
                </a:solidFill>
              </a:rPr>
              <a:t>Client-Side </a:t>
            </a:r>
            <a:r>
              <a:rPr lang="en-IN" sz="3200" dirty="0" err="1">
                <a:solidFill>
                  <a:schemeClr val="tx1">
                    <a:lumMod val="95000"/>
                  </a:schemeClr>
                </a:solidFill>
              </a:rPr>
              <a:t>Developmen</a:t>
            </a:r>
            <a:endParaRPr lang="en-IN" sz="3200" b="1" dirty="0">
              <a:solidFill>
                <a:schemeClr val="tx1">
                  <a:lumMod val="95000"/>
                </a:schemeClr>
              </a:solidFill>
            </a:endParaRPr>
          </a:p>
          <a:p>
            <a:pPr marL="457200" indent="-457200">
              <a:buClr>
                <a:schemeClr val="tx1"/>
              </a:buClr>
              <a:buFont typeface="Wingdings" panose="05000000000000000000" pitchFamily="2" charset="2"/>
              <a:buChar char="Ø"/>
            </a:pPr>
            <a:r>
              <a:rPr lang="en-IN" sz="3200" dirty="0">
                <a:solidFill>
                  <a:schemeClr val="tx1">
                    <a:lumMod val="95000"/>
                  </a:schemeClr>
                </a:solidFill>
              </a:rPr>
              <a:t>High F1 Score of  </a:t>
            </a:r>
            <a:r>
              <a:rPr lang="en-IN" sz="3200" b="1" dirty="0">
                <a:solidFill>
                  <a:schemeClr val="tx1">
                    <a:lumMod val="95000"/>
                  </a:schemeClr>
                </a:solidFill>
              </a:rPr>
              <a:t>88.6% </a:t>
            </a:r>
          </a:p>
          <a:p>
            <a:pPr marL="457200" indent="-457200">
              <a:buClr>
                <a:schemeClr val="tx1"/>
              </a:buClr>
              <a:buFont typeface="Wingdings" panose="05000000000000000000" pitchFamily="2" charset="2"/>
              <a:buChar char="Ø"/>
            </a:pPr>
            <a:endParaRPr lang="en-IN" sz="2800" b="1" dirty="0"/>
          </a:p>
          <a:p>
            <a:pPr marL="457200" indent="-457200">
              <a:buClr>
                <a:schemeClr val="tx1"/>
              </a:buClr>
              <a:buFont typeface="Wingdings" panose="05000000000000000000" pitchFamily="2" charset="2"/>
              <a:buChar char="Ø"/>
            </a:pPr>
            <a:endParaRPr lang="en-IN" sz="2800" b="1" dirty="0"/>
          </a:p>
          <a:p>
            <a:pPr marL="457200" indent="-457200">
              <a:buClr>
                <a:schemeClr val="tx1"/>
              </a:buClr>
              <a:buFont typeface="Wingdings" panose="05000000000000000000" pitchFamily="2" charset="2"/>
              <a:buChar char="Ø"/>
            </a:pPr>
            <a:endParaRPr lang="en-IN" sz="2800" b="1" dirty="0"/>
          </a:p>
        </p:txBody>
      </p:sp>
    </p:spTree>
    <p:extLst>
      <p:ext uri="{BB962C8B-B14F-4D97-AF65-F5344CB8AC3E}">
        <p14:creationId xmlns:p14="http://schemas.microsoft.com/office/powerpoint/2010/main" val="423454459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9A15-AD85-1F3E-68FC-DAFA918A6BF2}"/>
              </a:ext>
            </a:extLst>
          </p:cNvPr>
          <p:cNvSpPr>
            <a:spLocks noGrp="1"/>
          </p:cNvSpPr>
          <p:nvPr>
            <p:ph type="ctrTitle"/>
          </p:nvPr>
        </p:nvSpPr>
        <p:spPr>
          <a:xfrm>
            <a:off x="459232" y="335280"/>
            <a:ext cx="9418320" cy="868680"/>
          </a:xfrm>
        </p:spPr>
        <p:txBody>
          <a:bodyPr>
            <a:normAutofit/>
          </a:bodyPr>
          <a:lstStyle/>
          <a:p>
            <a:r>
              <a:rPr lang="en-IN" sz="6000" dirty="0"/>
              <a:t>Problem Statement</a:t>
            </a:r>
          </a:p>
        </p:txBody>
      </p:sp>
      <p:sp>
        <p:nvSpPr>
          <p:cNvPr id="3" name="Subtitle 2">
            <a:extLst>
              <a:ext uri="{FF2B5EF4-FFF2-40B4-BE49-F238E27FC236}">
                <a16:creationId xmlns:a16="http://schemas.microsoft.com/office/drawing/2014/main" id="{C4216332-D6A9-11C7-D3EA-88648547C76F}"/>
              </a:ext>
            </a:extLst>
          </p:cNvPr>
          <p:cNvSpPr>
            <a:spLocks noGrp="1"/>
          </p:cNvSpPr>
          <p:nvPr>
            <p:ph type="subTitle" idx="1"/>
          </p:nvPr>
        </p:nvSpPr>
        <p:spPr>
          <a:xfrm>
            <a:off x="530352" y="1354574"/>
            <a:ext cx="6408928" cy="4216400"/>
          </a:xfrm>
        </p:spPr>
        <p:txBody>
          <a:bodyPr>
            <a:normAutofit/>
          </a:bodyPr>
          <a:lstStyle/>
          <a:p>
            <a:pPr algn="just"/>
            <a:r>
              <a:rPr lang="en-US" sz="2800" dirty="0">
                <a:solidFill>
                  <a:schemeClr val="tx1">
                    <a:lumMod val="95000"/>
                  </a:schemeClr>
                </a:solidFill>
              </a:rPr>
              <a:t>Phishing is a serious cyber threat, and our presentation showcases a browser plugin that offers rapid, real-time protection against it. By focusing on client-side detection, we ensure user privacy and eliminate delays. Our solution leverages machine learning for effective and user-friendly phishing detection</a:t>
            </a:r>
            <a:endParaRPr lang="en-IN" sz="2800" dirty="0">
              <a:solidFill>
                <a:schemeClr val="tx1">
                  <a:lumMod val="95000"/>
                </a:schemeClr>
              </a:solidFill>
            </a:endParaRPr>
          </a:p>
        </p:txBody>
      </p:sp>
      <p:sp>
        <p:nvSpPr>
          <p:cNvPr id="7" name="TextBox 6">
            <a:extLst>
              <a:ext uri="{FF2B5EF4-FFF2-40B4-BE49-F238E27FC236}">
                <a16:creationId xmlns:a16="http://schemas.microsoft.com/office/drawing/2014/main" id="{6D100830-05C4-C146-771E-7055BA823927}"/>
              </a:ext>
            </a:extLst>
          </p:cNvPr>
          <p:cNvSpPr txBox="1"/>
          <p:nvPr/>
        </p:nvSpPr>
        <p:spPr>
          <a:xfrm>
            <a:off x="7244080" y="1354574"/>
            <a:ext cx="6096000"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E9CFF8F6-5D41-DD74-C06E-A588BA172396}"/>
              </a:ext>
            </a:extLst>
          </p:cNvPr>
          <p:cNvSpPr txBox="1"/>
          <p:nvPr/>
        </p:nvSpPr>
        <p:spPr>
          <a:xfrm>
            <a:off x="3335020" y="3081774"/>
            <a:ext cx="6670040" cy="369332"/>
          </a:xfrm>
          <a:prstGeom prst="rect">
            <a:avLst/>
          </a:prstGeom>
          <a:noFill/>
        </p:spPr>
        <p:txBody>
          <a:bodyPr wrap="square">
            <a:spAutoFit/>
          </a:bodyPr>
          <a:lstStyle/>
          <a:p>
            <a:endParaRPr lang="en-IN" dirty="0"/>
          </a:p>
        </p:txBody>
      </p:sp>
      <p:pic>
        <p:nvPicPr>
          <p:cNvPr id="3076" name="Picture 4">
            <a:extLst>
              <a:ext uri="{FF2B5EF4-FFF2-40B4-BE49-F238E27FC236}">
                <a16:creationId xmlns:a16="http://schemas.microsoft.com/office/drawing/2014/main" id="{49A1815D-9958-688C-9805-7C1B40DFF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777" y="562233"/>
            <a:ext cx="4245991" cy="540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6465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1DB5-28F8-BD7F-FCD9-5B56193EB1CD}"/>
              </a:ext>
            </a:extLst>
          </p:cNvPr>
          <p:cNvSpPr>
            <a:spLocks noGrp="1"/>
          </p:cNvSpPr>
          <p:nvPr>
            <p:ph type="ctrTitle"/>
          </p:nvPr>
        </p:nvSpPr>
        <p:spPr>
          <a:xfrm>
            <a:off x="449072" y="0"/>
            <a:ext cx="9418320" cy="1049528"/>
          </a:xfrm>
        </p:spPr>
        <p:txBody>
          <a:bodyPr>
            <a:normAutofit/>
          </a:bodyPr>
          <a:lstStyle/>
          <a:p>
            <a:r>
              <a:rPr lang="en-IN" sz="6000" dirty="0"/>
              <a:t>Literature Review</a:t>
            </a:r>
          </a:p>
        </p:txBody>
      </p:sp>
      <p:sp>
        <p:nvSpPr>
          <p:cNvPr id="10" name="Rectangle 3">
            <a:hlinkClick r:id="rId2"/>
            <a:extLst>
              <a:ext uri="{FF2B5EF4-FFF2-40B4-BE49-F238E27FC236}">
                <a16:creationId xmlns:a16="http://schemas.microsoft.com/office/drawing/2014/main" id="{9E6AF19B-094E-2BC1-D7C3-E55882C1350A}"/>
              </a:ext>
            </a:extLst>
          </p:cNvPr>
          <p:cNvSpPr>
            <a:spLocks noGrp="1" noChangeArrowheads="1"/>
          </p:cNvSpPr>
          <p:nvPr>
            <p:ph type="subTitle" idx="1"/>
          </p:nvPr>
        </p:nvSpPr>
        <p:spPr bwMode="auto">
          <a:xfrm>
            <a:off x="609600" y="965200"/>
            <a:ext cx="11460479"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graphicFrame>
        <p:nvGraphicFramePr>
          <p:cNvPr id="11" name="Table 10">
            <a:extLst>
              <a:ext uri="{FF2B5EF4-FFF2-40B4-BE49-F238E27FC236}">
                <a16:creationId xmlns:a16="http://schemas.microsoft.com/office/drawing/2014/main" id="{9BF98B1E-B79D-9D45-A7C2-8ECF9B94649E}"/>
              </a:ext>
            </a:extLst>
          </p:cNvPr>
          <p:cNvGraphicFramePr>
            <a:graphicFrameLocks noGrp="1"/>
          </p:cNvGraphicFramePr>
          <p:nvPr>
            <p:extLst>
              <p:ext uri="{D42A27DB-BD31-4B8C-83A1-F6EECF244321}">
                <p14:modId xmlns:p14="http://schemas.microsoft.com/office/powerpoint/2010/main" val="2927997356"/>
              </p:ext>
            </p:extLst>
          </p:nvPr>
        </p:nvGraphicFramePr>
        <p:xfrm>
          <a:off x="579120" y="965201"/>
          <a:ext cx="11477555" cy="5635878"/>
        </p:xfrm>
        <a:graphic>
          <a:graphicData uri="http://schemas.openxmlformats.org/drawingml/2006/table">
            <a:tbl>
              <a:tblPr firstRow="1" bandRow="1">
                <a:tableStyleId>{5C22544A-7EE6-4342-B048-85BDC9FD1C3A}</a:tableStyleId>
              </a:tblPr>
              <a:tblGrid>
                <a:gridCol w="806641">
                  <a:extLst>
                    <a:ext uri="{9D8B030D-6E8A-4147-A177-3AD203B41FA5}">
                      <a16:colId xmlns:a16="http://schemas.microsoft.com/office/drawing/2014/main" val="3529650779"/>
                    </a:ext>
                  </a:extLst>
                </a:gridCol>
                <a:gridCol w="2894286">
                  <a:extLst>
                    <a:ext uri="{9D8B030D-6E8A-4147-A177-3AD203B41FA5}">
                      <a16:colId xmlns:a16="http://schemas.microsoft.com/office/drawing/2014/main" val="1414059936"/>
                    </a:ext>
                  </a:extLst>
                </a:gridCol>
                <a:gridCol w="1103888">
                  <a:extLst>
                    <a:ext uri="{9D8B030D-6E8A-4147-A177-3AD203B41FA5}">
                      <a16:colId xmlns:a16="http://schemas.microsoft.com/office/drawing/2014/main" val="1149214962"/>
                    </a:ext>
                  </a:extLst>
                </a:gridCol>
                <a:gridCol w="2376839">
                  <a:extLst>
                    <a:ext uri="{9D8B030D-6E8A-4147-A177-3AD203B41FA5}">
                      <a16:colId xmlns:a16="http://schemas.microsoft.com/office/drawing/2014/main" val="867441455"/>
                    </a:ext>
                  </a:extLst>
                </a:gridCol>
                <a:gridCol w="4295901">
                  <a:extLst>
                    <a:ext uri="{9D8B030D-6E8A-4147-A177-3AD203B41FA5}">
                      <a16:colId xmlns:a16="http://schemas.microsoft.com/office/drawing/2014/main" val="2119744428"/>
                    </a:ext>
                  </a:extLst>
                </a:gridCol>
              </a:tblGrid>
              <a:tr h="579119">
                <a:tc>
                  <a:txBody>
                    <a:bodyPr/>
                    <a:lstStyle/>
                    <a:p>
                      <a:pPr marL="6350" marR="635" indent="-6350" algn="just">
                        <a:lnSpc>
                          <a:spcPct val="124000"/>
                        </a:lnSpc>
                        <a:spcAft>
                          <a:spcPts val="50"/>
                        </a:spcAft>
                      </a:pPr>
                      <a:r>
                        <a:rPr lang="en-US" sz="20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rPr>
                        <a:t>Sr.No</a:t>
                      </a:r>
                      <a:endParaRPr lang="en-IN" sz="20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IN"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rPr>
                        <a:t>Paper</a:t>
                      </a:r>
                    </a:p>
                  </a:txBody>
                  <a:tcPr marL="68580" marR="68580" marT="0" marB="0"/>
                </a:tc>
                <a:tc>
                  <a:txBody>
                    <a:bodyPr/>
                    <a:lstStyle/>
                    <a:p>
                      <a:pPr marL="6350" marR="635" indent="-6350" algn="ctr">
                        <a:lnSpc>
                          <a:spcPct val="124000"/>
                        </a:lnSpc>
                        <a:spcAft>
                          <a:spcPts val="50"/>
                        </a:spcAft>
                      </a:pPr>
                      <a:r>
                        <a:rPr lang="en-US"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rPr>
                        <a:t>Year </a:t>
                      </a:r>
                      <a:endParaRPr lang="en-IN"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rPr>
                        <a:t>Author </a:t>
                      </a:r>
                      <a:endParaRPr lang="en-IN"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rPr>
                        <a:t>Summery </a:t>
                      </a:r>
                      <a:endParaRPr lang="en-IN" sz="2800" kern="100" dirty="0">
                        <a:solidFill>
                          <a:schemeClr val="bg1">
                            <a:lumMod val="85000"/>
                            <a:lumOff val="1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71007455"/>
                  </a:ext>
                </a:extLst>
              </a:tr>
              <a:tr h="2055801">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1) </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Intelligent phishing website detection using random forest classifier</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2017</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l">
                        <a:lnSpc>
                          <a:spcPct val="124000"/>
                        </a:lnSpc>
                        <a:spcAft>
                          <a:spcPts val="50"/>
                        </a:spcAft>
                      </a:pPr>
                      <a:r>
                        <a:rPr lang="en-US" sz="1600" u="sng"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3">
                            <a:extLst>
                              <a:ext uri="{A12FA001-AC4F-418D-AE19-62706E023703}">
                                <ahyp:hlinkClr xmlns:ahyp="http://schemas.microsoft.com/office/drawing/2018/hyperlinkcolor" val="tx"/>
                              </a:ext>
                            </a:extLst>
                          </a:hlinkClick>
                        </a:rPr>
                        <a:t>Abdulhamit Subasi</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sng"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4">
                            <a:extLst>
                              <a:ext uri="{A12FA001-AC4F-418D-AE19-62706E023703}">
                                <ahyp:hlinkClr xmlns:ahyp="http://schemas.microsoft.com/office/drawing/2018/hyperlinkcolor" val="tx"/>
                              </a:ext>
                            </a:extLst>
                          </a:hlinkClick>
                        </a:rPr>
                        <a:t>Esraa Molah</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p>
                      <a:pPr marL="6350" marR="635" indent="-6350" algn="l">
                        <a:lnSpc>
                          <a:spcPct val="124000"/>
                        </a:lnSpc>
                        <a:spcAft>
                          <a:spcPts val="50"/>
                        </a:spcAft>
                      </a:pPr>
                      <a:r>
                        <a:rPr lang="en-US" sz="1600" u="sng"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5">
                            <a:extLst>
                              <a:ext uri="{A12FA001-AC4F-418D-AE19-62706E023703}">
                                <ahyp:hlinkClr xmlns:ahyp="http://schemas.microsoft.com/office/drawing/2018/hyperlinkcolor" val="tx"/>
                              </a:ext>
                            </a:extLst>
                          </a:hlinkClick>
                        </a:rPr>
                        <a:t>Fatin Almkallawi</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The passage discusses the use of data mining techniques to detect phishing attacks. An intelligent system was created to classify websites as legitimate or phishing. The Random Forest classifier outperformed other methods with a 97.36% accuracy, making it an effective and efficient choice for phishing detection.</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5882241"/>
                  </a:ext>
                </a:extLst>
              </a:tr>
              <a:tr h="1460573">
                <a:tc>
                  <a:txBody>
                    <a:bodyPr/>
                    <a:lstStyle/>
                    <a:p>
                      <a:r>
                        <a:rPr lang="en-IN" dirty="0"/>
                        <a:t>2)</a:t>
                      </a:r>
                    </a:p>
                  </a:txBody>
                  <a:tcPr/>
                </a:tc>
                <a:tc>
                  <a:txBody>
                    <a:bodyPr/>
                    <a:lstStyle/>
                    <a:p>
                      <a:pPr marL="6350" marR="635" indent="-6350" algn="just">
                        <a:lnSpc>
                          <a:spcPct val="124000"/>
                        </a:lnSpc>
                        <a:spcAft>
                          <a:spcPts val="50"/>
                        </a:spcAft>
                      </a:pPr>
                      <a:r>
                        <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Phishing Detection using Random Forest, SVM and Neural Network with Backpropagation</a:t>
                      </a:r>
                    </a:p>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2020</a:t>
                      </a:r>
                      <a:endPar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6">
                            <a:extLst>
                              <a:ext uri="{A12FA001-AC4F-418D-AE19-62706E023703}">
                                <ahyp:hlinkClr xmlns:ahyp="http://schemas.microsoft.com/office/drawing/2018/hyperlinkcolor" val="tx"/>
                              </a:ext>
                            </a:extLst>
                          </a:hlinkClick>
                        </a:rPr>
                        <a:t>Sunil </a:t>
                      </a:r>
                      <a:r>
                        <a:rPr lang="en-US" sz="1600" u="none"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6">
                            <a:extLst>
                              <a:ext uri="{A12FA001-AC4F-418D-AE19-62706E023703}">
                                <ahyp:hlinkClr xmlns:ahyp="http://schemas.microsoft.com/office/drawing/2018/hyperlinkcolor" val="tx"/>
                              </a:ext>
                            </a:extLst>
                          </a:hlinkClick>
                        </a:rPr>
                        <a:t>Parameshwar</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6">
                            <a:extLst>
                              <a:ext uri="{A12FA001-AC4F-418D-AE19-62706E023703}">
                                <ahyp:hlinkClr xmlns:ahyp="http://schemas.microsoft.com/office/drawing/2018/hyperlinkcolor" val="tx"/>
                              </a:ext>
                            </a:extLst>
                          </a:hlinkClick>
                        </a:rPr>
                        <a:t> Patil</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7">
                            <a:extLst>
                              <a:ext uri="{A12FA001-AC4F-418D-AE19-62706E023703}">
                                <ahyp:hlinkClr xmlns:ahyp="http://schemas.microsoft.com/office/drawing/2018/hyperlinkcolor" val="tx"/>
                              </a:ext>
                            </a:extLst>
                          </a:hlinkClick>
                        </a:rPr>
                        <a:t>Arya </a:t>
                      </a:r>
                      <a:r>
                        <a:rPr lang="en-US" sz="1600" u="none"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7">
                            <a:extLst>
                              <a:ext uri="{A12FA001-AC4F-418D-AE19-62706E023703}">
                                <ahyp:hlinkClr xmlns:ahyp="http://schemas.microsoft.com/office/drawing/2018/hyperlinkcolor" val="tx"/>
                              </a:ext>
                            </a:extLst>
                          </a:hlinkClick>
                        </a:rPr>
                        <a:t>Sreevalsan</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8">
                            <a:extLst>
                              <a:ext uri="{A12FA001-AC4F-418D-AE19-62706E023703}">
                                <ahyp:hlinkClr xmlns:ahyp="http://schemas.microsoft.com/office/drawing/2018/hyperlinkcolor" val="tx"/>
                              </a:ext>
                            </a:extLst>
                          </a:hlinkClick>
                        </a:rPr>
                        <a:t>Faiz Rahman</a:t>
                      </a:r>
                      <a:endParaRPr lang="en-IN" sz="1600" u="none"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Phishing attacks, which mimic legitimate websites, are on the rise. This paper highlights three machine learning methods (Random Forest, SVM, and Neural Network with backpropagation) with high accuracies of around 97%.</a:t>
                      </a:r>
                      <a:endPar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57922504"/>
                  </a:ext>
                </a:extLst>
              </a:tr>
              <a:tr h="1460573">
                <a:tc>
                  <a:txBody>
                    <a:bodyPr/>
                    <a:lstStyle/>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 </a:t>
                      </a:r>
                      <a:endPar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Phishing Attacks and Protection Against Them</a:t>
                      </a:r>
                      <a:endParaRPr lang="en-IN"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2022</a:t>
                      </a:r>
                      <a:endParaRPr lang="en-IN"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l">
                        <a:lnSpc>
                          <a:spcPct val="124000"/>
                        </a:lnSpc>
                        <a:spcAft>
                          <a:spcPts val="50"/>
                        </a:spcAft>
                      </a:pPr>
                      <a:r>
                        <a:rPr lang="en-US"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Vaishnavi Bhavsar, </a:t>
                      </a:r>
                      <a:r>
                        <a:rPr lang="en-IN"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Aditya Kadlak, Shabnam Sharma </a:t>
                      </a:r>
                    </a:p>
                    <a:p>
                      <a:pPr marL="6350" marR="635" indent="-6350" algn="l">
                        <a:lnSpc>
                          <a:spcPct val="124000"/>
                        </a:lnSpc>
                        <a:spcAft>
                          <a:spcPts val="50"/>
                        </a:spcAft>
                      </a:pPr>
                      <a:r>
                        <a:rPr lang="en-IN"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p>
                    <a:p>
                      <a:pPr marL="6350" marR="635" indent="-6350" algn="l">
                        <a:lnSpc>
                          <a:spcPct val="124000"/>
                        </a:lnSpc>
                        <a:spcAft>
                          <a:spcPts val="50"/>
                        </a:spcAft>
                      </a:pPr>
                      <a:r>
                        <a:rPr lang="en-US"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kern="1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paper focuses on the data security threat of phishing attacks, which aim to steal personal and financial information using various methods. It outlines types of phishing attacks and methods for detection and prevention.</a:t>
                      </a:r>
                      <a:endParaRPr lang="en-IN" sz="16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529824809"/>
                  </a:ext>
                </a:extLst>
              </a:tr>
            </a:tbl>
          </a:graphicData>
        </a:graphic>
      </p:graphicFrame>
    </p:spTree>
    <p:extLst>
      <p:ext uri="{BB962C8B-B14F-4D97-AF65-F5344CB8AC3E}">
        <p14:creationId xmlns:p14="http://schemas.microsoft.com/office/powerpoint/2010/main" val="13671946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1DB5-28F8-BD7F-FCD9-5B56193EB1CD}"/>
              </a:ext>
            </a:extLst>
          </p:cNvPr>
          <p:cNvSpPr>
            <a:spLocks noGrp="1"/>
          </p:cNvSpPr>
          <p:nvPr>
            <p:ph type="ctrTitle"/>
          </p:nvPr>
        </p:nvSpPr>
        <p:spPr>
          <a:xfrm>
            <a:off x="449072" y="0"/>
            <a:ext cx="9418320" cy="1049528"/>
          </a:xfrm>
        </p:spPr>
        <p:txBody>
          <a:bodyPr>
            <a:normAutofit/>
          </a:bodyPr>
          <a:lstStyle/>
          <a:p>
            <a:r>
              <a:rPr lang="en-IN" sz="6000" dirty="0"/>
              <a:t>LITERATURE REVIEW</a:t>
            </a:r>
          </a:p>
        </p:txBody>
      </p:sp>
      <p:sp>
        <p:nvSpPr>
          <p:cNvPr id="10" name="Rectangle 3">
            <a:hlinkClick r:id="rId2"/>
            <a:extLst>
              <a:ext uri="{FF2B5EF4-FFF2-40B4-BE49-F238E27FC236}">
                <a16:creationId xmlns:a16="http://schemas.microsoft.com/office/drawing/2014/main" id="{9E6AF19B-094E-2BC1-D7C3-E55882C1350A}"/>
              </a:ext>
            </a:extLst>
          </p:cNvPr>
          <p:cNvSpPr>
            <a:spLocks noGrp="1" noChangeArrowheads="1"/>
          </p:cNvSpPr>
          <p:nvPr>
            <p:ph type="subTitle" idx="1"/>
          </p:nvPr>
        </p:nvSpPr>
        <p:spPr bwMode="auto">
          <a:xfrm>
            <a:off x="609600" y="965200"/>
            <a:ext cx="11460479" cy="552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graphicFrame>
        <p:nvGraphicFramePr>
          <p:cNvPr id="11" name="Table 10">
            <a:extLst>
              <a:ext uri="{FF2B5EF4-FFF2-40B4-BE49-F238E27FC236}">
                <a16:creationId xmlns:a16="http://schemas.microsoft.com/office/drawing/2014/main" id="{9BF98B1E-B79D-9D45-A7C2-8ECF9B94649E}"/>
              </a:ext>
            </a:extLst>
          </p:cNvPr>
          <p:cNvGraphicFramePr>
            <a:graphicFrameLocks noGrp="1"/>
          </p:cNvGraphicFramePr>
          <p:nvPr>
            <p:extLst>
              <p:ext uri="{D42A27DB-BD31-4B8C-83A1-F6EECF244321}">
                <p14:modId xmlns:p14="http://schemas.microsoft.com/office/powerpoint/2010/main" val="1550560025"/>
              </p:ext>
            </p:extLst>
          </p:nvPr>
        </p:nvGraphicFramePr>
        <p:xfrm>
          <a:off x="589280" y="965201"/>
          <a:ext cx="11450320" cy="5825710"/>
        </p:xfrm>
        <a:graphic>
          <a:graphicData uri="http://schemas.openxmlformats.org/drawingml/2006/table">
            <a:tbl>
              <a:tblPr firstRow="1" bandRow="1">
                <a:tableStyleId>{5C22544A-7EE6-4342-B048-85BDC9FD1C3A}</a:tableStyleId>
              </a:tblPr>
              <a:tblGrid>
                <a:gridCol w="497840">
                  <a:extLst>
                    <a:ext uri="{9D8B030D-6E8A-4147-A177-3AD203B41FA5}">
                      <a16:colId xmlns:a16="http://schemas.microsoft.com/office/drawing/2014/main" val="3529650779"/>
                    </a:ext>
                  </a:extLst>
                </a:gridCol>
                <a:gridCol w="3175852">
                  <a:extLst>
                    <a:ext uri="{9D8B030D-6E8A-4147-A177-3AD203B41FA5}">
                      <a16:colId xmlns:a16="http://schemas.microsoft.com/office/drawing/2014/main" val="1414059936"/>
                    </a:ext>
                  </a:extLst>
                </a:gridCol>
                <a:gridCol w="1103888">
                  <a:extLst>
                    <a:ext uri="{9D8B030D-6E8A-4147-A177-3AD203B41FA5}">
                      <a16:colId xmlns:a16="http://schemas.microsoft.com/office/drawing/2014/main" val="1149214962"/>
                    </a:ext>
                  </a:extLst>
                </a:gridCol>
                <a:gridCol w="2376839">
                  <a:extLst>
                    <a:ext uri="{9D8B030D-6E8A-4147-A177-3AD203B41FA5}">
                      <a16:colId xmlns:a16="http://schemas.microsoft.com/office/drawing/2014/main" val="867441455"/>
                    </a:ext>
                  </a:extLst>
                </a:gridCol>
                <a:gridCol w="4295901">
                  <a:extLst>
                    <a:ext uri="{9D8B030D-6E8A-4147-A177-3AD203B41FA5}">
                      <a16:colId xmlns:a16="http://schemas.microsoft.com/office/drawing/2014/main" val="2119744428"/>
                    </a:ext>
                  </a:extLst>
                </a:gridCol>
              </a:tblGrid>
              <a:tr h="550381">
                <a:tc>
                  <a:txBody>
                    <a:bodyPr/>
                    <a:lstStyle/>
                    <a:p>
                      <a:pPr marL="6350" marR="635" indent="-6350" algn="just">
                        <a:lnSpc>
                          <a:spcPct val="124000"/>
                        </a:lnSpc>
                        <a:spcAft>
                          <a:spcPts val="50"/>
                        </a:spcAft>
                      </a:pPr>
                      <a:r>
                        <a:rPr lang="en-US" sz="2000" kern="1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Sr.No</a:t>
                      </a:r>
                      <a:endParaRPr lang="en-IN" sz="20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Paper</a:t>
                      </a:r>
                      <a:endParaRPr lang="en-IN"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Year </a:t>
                      </a:r>
                      <a:endParaRPr lang="en-IN"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Author </a:t>
                      </a:r>
                      <a:endParaRPr lang="en-IN"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ctr">
                        <a:lnSpc>
                          <a:spcPct val="124000"/>
                        </a:lnSpc>
                        <a:spcAft>
                          <a:spcPts val="50"/>
                        </a:spcAft>
                      </a:pPr>
                      <a:r>
                        <a:rPr lang="en-US"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Summery </a:t>
                      </a:r>
                      <a:endParaRPr lang="en-IN" sz="2800" kern="1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71007455"/>
                  </a:ext>
                </a:extLst>
              </a:tr>
              <a:tr h="2586170">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3)</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Phishing Detection and Prevention using Chrome Extension</a:t>
                      </a:r>
                    </a:p>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2022</a:t>
                      </a:r>
                      <a:endParaRPr lang="en-IN"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u="sng"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3">
                            <a:extLst>
                              <a:ext uri="{A12FA001-AC4F-418D-AE19-62706E023703}">
                                <ahyp:hlinkClr xmlns:ahyp="http://schemas.microsoft.com/office/drawing/2018/hyperlinkcolor" val="tx"/>
                              </a:ext>
                            </a:extLst>
                          </a:hlinkClick>
                        </a:rPr>
                        <a:t>M. Amir Syafiq Rohmat Rose</a:t>
                      </a:r>
                      <a:r>
                        <a:rPr lang="en-US"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sng"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4">
                            <a:extLst>
                              <a:ext uri="{A12FA001-AC4F-418D-AE19-62706E023703}">
                                <ahyp:hlinkClr xmlns:ahyp="http://schemas.microsoft.com/office/drawing/2018/hyperlinkcolor" val="tx"/>
                              </a:ext>
                            </a:extLst>
                          </a:hlinkClick>
                        </a:rPr>
                        <a:t>Nurlida Basir</a:t>
                      </a:r>
                      <a:r>
                        <a:rPr lang="en-US"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sng"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5">
                            <a:extLst>
                              <a:ext uri="{A12FA001-AC4F-418D-AE19-62706E023703}">
                                <ahyp:hlinkClr xmlns:ahyp="http://schemas.microsoft.com/office/drawing/2018/hyperlinkcolor" val="tx"/>
                              </a:ext>
                            </a:extLst>
                          </a:hlinkClick>
                        </a:rPr>
                        <a:t>Nur Fatin Nabila Rafie Heng</a:t>
                      </a:r>
                      <a:r>
                        <a:rPr lang="en-US"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1600" u="sng"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hlinkClick r:id="rId2">
                            <a:extLst>
                              <a:ext uri="{A12FA001-AC4F-418D-AE19-62706E023703}">
                                <ahyp:hlinkClr xmlns:ahyp="http://schemas.microsoft.com/office/drawing/2018/hyperlinkcolor" val="tx"/>
                              </a:ext>
                            </a:extLst>
                          </a:hlinkClick>
                        </a:rPr>
                        <a:t>Nurzi Juana Mohd Zaizi</a:t>
                      </a:r>
                      <a:endParaRPr lang="en-IN"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The COVID-19 pandemic saw a surge in cyberattacks, including phishing. Existing anti-phishing solutions often lacked accuracy and adaptability. A new intelligent model based on URL characteristics was created, using machine learning. The result is a Chrome extension for phishing detection and prevention, aiming to reduce cybercrime and safeguard users from fraudulent websites.</a:t>
                      </a:r>
                      <a:endParaRPr lang="en-IN" sz="1600" kern="10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045882241"/>
                  </a:ext>
                </a:extLst>
              </a:tr>
              <a:tr h="2411251">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4)</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Machine Learning Based Phishing Attacks Detection Using Multiple Datasets</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2023</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l">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Ashraf H. </a:t>
                      </a:r>
                      <a:r>
                        <a:rPr lang="en-US" sz="1600"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Aljammal</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Salah </a:t>
                      </a:r>
                      <a:r>
                        <a:rPr lang="en-US" sz="1600"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taamneh</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Ahmad </a:t>
                      </a:r>
                      <a:r>
                        <a:rPr lang="en-US" sz="1600"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Qawasmeh</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Hani Bani Salameh</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6350" marR="635" indent="-6350" algn="just">
                        <a:lnSpc>
                          <a:spcPct val="124000"/>
                        </a:lnSpc>
                        <a:spcAft>
                          <a:spcPts val="50"/>
                        </a:spcAft>
                      </a:pP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Phishing attacks are a rising threat. This paper uses three datasets to train and test machine learning classifiers. </a:t>
                      </a:r>
                      <a:r>
                        <a:rPr lang="en-US" sz="1600" kern="100" dirty="0" err="1">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RandomForest</a:t>
                      </a:r>
                      <a:r>
                        <a:rPr lang="en-US"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rPr>
                        <a:t> performs best in the first stage, with an accuracy of 98% and 93.66% after feature selection for Dataset-1 and Dataset-2. ANN achieves the best accuracy of 88.92% for Dataset-3 due to its limited instances and features</a:t>
                      </a:r>
                      <a:endParaRPr lang="en-IN" sz="1600" kern="100" dirty="0">
                        <a:solidFill>
                          <a:schemeClr val="bg1">
                            <a:lumMod val="95000"/>
                            <a:lumOff val="5000"/>
                          </a:schemeClr>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57922504"/>
                  </a:ext>
                </a:extLst>
              </a:tr>
            </a:tbl>
          </a:graphicData>
        </a:graphic>
      </p:graphicFrame>
    </p:spTree>
    <p:extLst>
      <p:ext uri="{BB962C8B-B14F-4D97-AF65-F5344CB8AC3E}">
        <p14:creationId xmlns:p14="http://schemas.microsoft.com/office/powerpoint/2010/main" val="281243265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1445-0638-0774-91B8-E9D7599D254A}"/>
              </a:ext>
            </a:extLst>
          </p:cNvPr>
          <p:cNvSpPr>
            <a:spLocks noGrp="1"/>
          </p:cNvSpPr>
          <p:nvPr>
            <p:ph type="ctrTitle"/>
          </p:nvPr>
        </p:nvSpPr>
        <p:spPr>
          <a:xfrm>
            <a:off x="703072" y="650240"/>
            <a:ext cx="9418320" cy="990600"/>
          </a:xfrm>
        </p:spPr>
        <p:txBody>
          <a:bodyPr>
            <a:normAutofit/>
          </a:bodyPr>
          <a:lstStyle/>
          <a:p>
            <a:r>
              <a:rPr lang="en-IN" sz="6600" dirty="0"/>
              <a:t>Objective</a:t>
            </a:r>
          </a:p>
        </p:txBody>
      </p:sp>
      <p:sp>
        <p:nvSpPr>
          <p:cNvPr id="3" name="Subtitle 2">
            <a:extLst>
              <a:ext uri="{FF2B5EF4-FFF2-40B4-BE49-F238E27FC236}">
                <a16:creationId xmlns:a16="http://schemas.microsoft.com/office/drawing/2014/main" id="{D7C5CFB6-FC1C-1E9A-B961-3235FFC68A4A}"/>
              </a:ext>
            </a:extLst>
          </p:cNvPr>
          <p:cNvSpPr>
            <a:spLocks noGrp="1"/>
          </p:cNvSpPr>
          <p:nvPr>
            <p:ph type="subTitle" idx="1"/>
          </p:nvPr>
        </p:nvSpPr>
        <p:spPr>
          <a:xfrm>
            <a:off x="703072" y="1859280"/>
            <a:ext cx="5728208" cy="4998720"/>
          </a:xfrm>
        </p:spPr>
        <p:txBody>
          <a:bodyPr/>
          <a:lstStyle/>
          <a:p>
            <a:pPr marL="342900" indent="-342900">
              <a:buClr>
                <a:schemeClr val="tx1"/>
              </a:buClr>
              <a:buFont typeface="Wingdings" panose="05000000000000000000" pitchFamily="2" charset="2"/>
              <a:buChar char="v"/>
            </a:pPr>
            <a:r>
              <a:rPr lang="en-IN" sz="3200" b="1" i="0" dirty="0">
                <a:solidFill>
                  <a:schemeClr val="tx1">
                    <a:lumMod val="95000"/>
                  </a:schemeClr>
                </a:solidFill>
                <a:effectLst/>
                <a:latin typeface="Söhne"/>
              </a:rPr>
              <a:t>Browser Plugin Development</a:t>
            </a:r>
          </a:p>
          <a:p>
            <a:pPr marL="342900" indent="-342900">
              <a:buClr>
                <a:schemeClr val="tx1"/>
              </a:buClr>
              <a:buFont typeface="Wingdings" panose="05000000000000000000" pitchFamily="2" charset="2"/>
              <a:buChar char="v"/>
            </a:pPr>
            <a:r>
              <a:rPr lang="en-IN" sz="3200" b="1" i="0" dirty="0">
                <a:solidFill>
                  <a:schemeClr val="tx1">
                    <a:lumMod val="95000"/>
                  </a:schemeClr>
                </a:solidFill>
                <a:effectLst/>
                <a:latin typeface="Söhne"/>
              </a:rPr>
              <a:t>Real-time URL Scanning</a:t>
            </a:r>
          </a:p>
          <a:p>
            <a:pPr marL="342900" indent="-342900">
              <a:buClr>
                <a:schemeClr val="tx1"/>
              </a:buClr>
              <a:buFont typeface="Wingdings" panose="05000000000000000000" pitchFamily="2" charset="2"/>
              <a:buChar char="v"/>
            </a:pPr>
            <a:r>
              <a:rPr lang="en-IN" sz="3200" b="1" dirty="0">
                <a:solidFill>
                  <a:schemeClr val="tx1">
                    <a:lumMod val="95000"/>
                  </a:schemeClr>
                </a:solidFill>
              </a:rPr>
              <a:t>Server Less Design </a:t>
            </a:r>
          </a:p>
          <a:p>
            <a:pPr marL="342900" indent="-342900">
              <a:buClr>
                <a:schemeClr val="tx1"/>
              </a:buClr>
              <a:buFont typeface="Wingdings" panose="05000000000000000000" pitchFamily="2" charset="2"/>
              <a:buChar char="v"/>
            </a:pPr>
            <a:endParaRPr lang="en-IN" dirty="0"/>
          </a:p>
        </p:txBody>
      </p:sp>
      <p:pic>
        <p:nvPicPr>
          <p:cNvPr id="4098" name="Picture 2" descr="Objective Generic Flat icon">
            <a:extLst>
              <a:ext uri="{FF2B5EF4-FFF2-40B4-BE49-F238E27FC236}">
                <a16:creationId xmlns:a16="http://schemas.microsoft.com/office/drawing/2014/main" id="{7BBBC0FC-20A0-1868-BCCF-A5DDE6695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720" y="187960"/>
            <a:ext cx="5728208"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53618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0B71-617C-838C-DEA0-D101BDDE151F}"/>
              </a:ext>
            </a:extLst>
          </p:cNvPr>
          <p:cNvSpPr>
            <a:spLocks noGrp="1"/>
          </p:cNvSpPr>
          <p:nvPr>
            <p:ph type="ctrTitle"/>
          </p:nvPr>
        </p:nvSpPr>
        <p:spPr>
          <a:xfrm>
            <a:off x="800609" y="294640"/>
            <a:ext cx="9418320" cy="1031240"/>
          </a:xfrm>
        </p:spPr>
        <p:txBody>
          <a:bodyPr/>
          <a:lstStyle/>
          <a:p>
            <a:r>
              <a:rPr lang="en-IN" sz="6600" dirty="0"/>
              <a:t>Feature</a:t>
            </a:r>
            <a:r>
              <a:rPr lang="en-IN" dirty="0"/>
              <a:t> </a:t>
            </a:r>
          </a:p>
        </p:txBody>
      </p:sp>
      <p:sp>
        <p:nvSpPr>
          <p:cNvPr id="3" name="Subtitle 2">
            <a:extLst>
              <a:ext uri="{FF2B5EF4-FFF2-40B4-BE49-F238E27FC236}">
                <a16:creationId xmlns:a16="http://schemas.microsoft.com/office/drawing/2014/main" id="{7757DD73-4E54-A785-9A5F-7C542F1A5953}"/>
              </a:ext>
            </a:extLst>
          </p:cNvPr>
          <p:cNvSpPr>
            <a:spLocks noGrp="1"/>
          </p:cNvSpPr>
          <p:nvPr>
            <p:ph type="subTitle" idx="1"/>
          </p:nvPr>
        </p:nvSpPr>
        <p:spPr>
          <a:xfrm>
            <a:off x="1515872" y="2087880"/>
            <a:ext cx="4793488" cy="2560320"/>
          </a:xfrm>
        </p:spPr>
        <p:txBody>
          <a:bodyPr>
            <a:normAutofit fontScale="92500"/>
          </a:bodyPr>
          <a:lstStyle/>
          <a:p>
            <a:pPr marL="342900" indent="-342900">
              <a:buClr>
                <a:schemeClr val="tx1"/>
              </a:buClr>
              <a:buSzPct val="85000"/>
              <a:buFont typeface="Wingdings" panose="05000000000000000000" pitchFamily="2" charset="2"/>
              <a:buChar char="Ø"/>
            </a:pPr>
            <a:r>
              <a:rPr lang="en-IN" sz="3200" dirty="0">
                <a:solidFill>
                  <a:schemeClr val="tx1">
                    <a:lumMod val="85000"/>
                  </a:schemeClr>
                </a:solidFill>
              </a:rPr>
              <a:t>Real-Time Analysis </a:t>
            </a:r>
          </a:p>
          <a:p>
            <a:pPr marL="342900" indent="-342900">
              <a:buClr>
                <a:schemeClr val="tx1"/>
              </a:buClr>
              <a:buSzPct val="85000"/>
              <a:buFont typeface="Wingdings" panose="05000000000000000000" pitchFamily="2" charset="2"/>
              <a:buChar char="Ø"/>
            </a:pPr>
            <a:r>
              <a:rPr lang="en-IN" sz="3200" dirty="0">
                <a:solidFill>
                  <a:schemeClr val="tx1">
                    <a:lumMod val="85000"/>
                  </a:schemeClr>
                </a:solidFill>
              </a:rPr>
              <a:t>Serverless Deployment </a:t>
            </a:r>
          </a:p>
          <a:p>
            <a:pPr marL="342900" indent="-342900">
              <a:buClr>
                <a:schemeClr val="tx1"/>
              </a:buClr>
              <a:buSzPct val="85000"/>
              <a:buFont typeface="Wingdings" panose="05000000000000000000" pitchFamily="2" charset="2"/>
              <a:buChar char="Ø"/>
            </a:pPr>
            <a:r>
              <a:rPr lang="en-IN" sz="3200" dirty="0">
                <a:solidFill>
                  <a:schemeClr val="tx1">
                    <a:lumMod val="85000"/>
                  </a:schemeClr>
                </a:solidFill>
              </a:rPr>
              <a:t>Browser Plugin </a:t>
            </a:r>
          </a:p>
          <a:p>
            <a:pPr marL="342900" indent="-342900">
              <a:buClr>
                <a:schemeClr val="tx1"/>
              </a:buClr>
              <a:buSzPct val="85000"/>
              <a:buFont typeface="Wingdings" panose="05000000000000000000" pitchFamily="2" charset="2"/>
              <a:buChar char="Ø"/>
            </a:pPr>
            <a:r>
              <a:rPr lang="en-IN" sz="3200" dirty="0">
                <a:solidFill>
                  <a:schemeClr val="tx1">
                    <a:lumMod val="85000"/>
                  </a:schemeClr>
                </a:solidFill>
              </a:rPr>
              <a:t>Cost Effective </a:t>
            </a:r>
          </a:p>
        </p:txBody>
      </p:sp>
      <p:sp>
        <p:nvSpPr>
          <p:cNvPr id="4" name="Rectangle 3">
            <a:extLst>
              <a:ext uri="{FF2B5EF4-FFF2-40B4-BE49-F238E27FC236}">
                <a16:creationId xmlns:a16="http://schemas.microsoft.com/office/drawing/2014/main" id="{BBA48A26-A570-5CE3-593B-FDDF10F78FEC}"/>
              </a:ext>
            </a:extLst>
          </p:cNvPr>
          <p:cNvSpPr/>
          <p:nvPr/>
        </p:nvSpPr>
        <p:spPr>
          <a:xfrm>
            <a:off x="6546596" y="294640"/>
            <a:ext cx="5364480" cy="614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2" descr="Key features - Free security icons">
            <a:extLst>
              <a:ext uri="{FF2B5EF4-FFF2-40B4-BE49-F238E27FC236}">
                <a16:creationId xmlns:a16="http://schemas.microsoft.com/office/drawing/2014/main" id="{4120615F-663C-519F-1A2E-9C1861FAD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232" y="657860"/>
            <a:ext cx="5093208" cy="54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49989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F2FA-A2C3-39F9-B395-D2EAE3065DBB}"/>
              </a:ext>
            </a:extLst>
          </p:cNvPr>
          <p:cNvSpPr>
            <a:spLocks noGrp="1"/>
          </p:cNvSpPr>
          <p:nvPr>
            <p:ph type="ctrTitle"/>
          </p:nvPr>
        </p:nvSpPr>
        <p:spPr>
          <a:xfrm>
            <a:off x="459232" y="0"/>
            <a:ext cx="9418320" cy="1010920"/>
          </a:xfrm>
        </p:spPr>
        <p:txBody>
          <a:bodyPr>
            <a:normAutofit fontScale="90000"/>
          </a:bodyPr>
          <a:lstStyle/>
          <a:p>
            <a:r>
              <a:rPr lang="en-IN" dirty="0"/>
              <a:t>Architecture </a:t>
            </a:r>
          </a:p>
        </p:txBody>
      </p:sp>
      <p:pic>
        <p:nvPicPr>
          <p:cNvPr id="6" name="Picture 5">
            <a:extLst>
              <a:ext uri="{FF2B5EF4-FFF2-40B4-BE49-F238E27FC236}">
                <a16:creationId xmlns:a16="http://schemas.microsoft.com/office/drawing/2014/main" id="{0D8A6FA8-2206-3709-F5D8-7169CF2A97D4}"/>
              </a:ext>
            </a:extLst>
          </p:cNvPr>
          <p:cNvPicPr>
            <a:picLocks noChangeAspect="1"/>
          </p:cNvPicPr>
          <p:nvPr/>
        </p:nvPicPr>
        <p:blipFill rotWithShape="1">
          <a:blip r:embed="rId2">
            <a:extLst>
              <a:ext uri="{28A0092B-C50C-407E-A947-70E740481C1C}">
                <a14:useLocalDpi xmlns:a14="http://schemas.microsoft.com/office/drawing/2010/main" val="0"/>
              </a:ext>
            </a:extLst>
          </a:blip>
          <a:srcRect l="18983"/>
          <a:stretch/>
        </p:blipFill>
        <p:spPr>
          <a:xfrm>
            <a:off x="579120" y="1010919"/>
            <a:ext cx="11450320" cy="5727933"/>
          </a:xfrm>
          <a:prstGeom prst="rect">
            <a:avLst/>
          </a:prstGeom>
        </p:spPr>
      </p:pic>
    </p:spTree>
    <p:extLst>
      <p:ext uri="{BB962C8B-B14F-4D97-AF65-F5344CB8AC3E}">
        <p14:creationId xmlns:p14="http://schemas.microsoft.com/office/powerpoint/2010/main" val="200111450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F2FA-A2C3-39F9-B395-D2EAE3065DBB}"/>
              </a:ext>
            </a:extLst>
          </p:cNvPr>
          <p:cNvSpPr>
            <a:spLocks noGrp="1"/>
          </p:cNvSpPr>
          <p:nvPr>
            <p:ph type="ctrTitle"/>
          </p:nvPr>
        </p:nvSpPr>
        <p:spPr>
          <a:xfrm>
            <a:off x="459232" y="137183"/>
            <a:ext cx="3722809" cy="2397967"/>
          </a:xfrm>
        </p:spPr>
        <p:txBody>
          <a:bodyPr>
            <a:normAutofit/>
          </a:bodyPr>
          <a:lstStyle/>
          <a:p>
            <a:r>
              <a:rPr lang="en-IN" sz="6000" dirty="0"/>
              <a:t>Confusion Matrix </a:t>
            </a:r>
          </a:p>
        </p:txBody>
      </p:sp>
      <p:pic>
        <p:nvPicPr>
          <p:cNvPr id="5" name="Picture 4">
            <a:extLst>
              <a:ext uri="{FF2B5EF4-FFF2-40B4-BE49-F238E27FC236}">
                <a16:creationId xmlns:a16="http://schemas.microsoft.com/office/drawing/2014/main" id="{05751F72-81FB-8935-EE52-2A0B1CF9F585}"/>
              </a:ext>
            </a:extLst>
          </p:cNvPr>
          <p:cNvPicPr>
            <a:picLocks noChangeAspect="1"/>
          </p:cNvPicPr>
          <p:nvPr/>
        </p:nvPicPr>
        <p:blipFill rotWithShape="1">
          <a:blip r:embed="rId2">
            <a:extLst>
              <a:ext uri="{28A0092B-C50C-407E-A947-70E740481C1C}">
                <a14:useLocalDpi xmlns:a14="http://schemas.microsoft.com/office/drawing/2010/main" val="0"/>
              </a:ext>
            </a:extLst>
          </a:blip>
          <a:srcRect l="5477" t="6826" r="9249" b="1006"/>
          <a:stretch/>
        </p:blipFill>
        <p:spPr>
          <a:xfrm>
            <a:off x="4142422" y="225189"/>
            <a:ext cx="7735077" cy="6495628"/>
          </a:xfrm>
          <a:prstGeom prst="rect">
            <a:avLst/>
          </a:prstGeom>
        </p:spPr>
      </p:pic>
      <p:sp>
        <p:nvSpPr>
          <p:cNvPr id="3" name="Rectangle 2">
            <a:extLst>
              <a:ext uri="{FF2B5EF4-FFF2-40B4-BE49-F238E27FC236}">
                <a16:creationId xmlns:a16="http://schemas.microsoft.com/office/drawing/2014/main" id="{D9515BCB-C26A-B502-6FB2-8E47865F9830}"/>
              </a:ext>
            </a:extLst>
          </p:cNvPr>
          <p:cNvSpPr/>
          <p:nvPr/>
        </p:nvSpPr>
        <p:spPr>
          <a:xfrm>
            <a:off x="4800598" y="627096"/>
            <a:ext cx="531845" cy="28924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solidFill>
                  <a:schemeClr val="tx1"/>
                </a:solidFill>
              </a:rPr>
              <a:t>TN</a:t>
            </a:r>
          </a:p>
        </p:txBody>
      </p:sp>
      <p:sp>
        <p:nvSpPr>
          <p:cNvPr id="6" name="TextBox 5">
            <a:extLst>
              <a:ext uri="{FF2B5EF4-FFF2-40B4-BE49-F238E27FC236}">
                <a16:creationId xmlns:a16="http://schemas.microsoft.com/office/drawing/2014/main" id="{EB8D0DA9-C83C-10E5-D2A2-30C159DC1442}"/>
              </a:ext>
            </a:extLst>
          </p:cNvPr>
          <p:cNvSpPr txBox="1"/>
          <p:nvPr/>
        </p:nvSpPr>
        <p:spPr>
          <a:xfrm>
            <a:off x="4752780" y="3352603"/>
            <a:ext cx="627483" cy="369332"/>
          </a:xfrm>
          <a:prstGeom prst="rect">
            <a:avLst/>
          </a:prstGeom>
          <a:noFill/>
        </p:spPr>
        <p:txBody>
          <a:bodyPr wrap="square">
            <a:spAutoFit/>
          </a:bodyPr>
          <a:lstStyle/>
          <a:p>
            <a:pPr algn="ctr"/>
            <a:r>
              <a:rPr lang="en-IN" dirty="0">
                <a:solidFill>
                  <a:schemeClr val="bg1"/>
                </a:solidFill>
              </a:rPr>
              <a:t>FN</a:t>
            </a:r>
          </a:p>
        </p:txBody>
      </p:sp>
      <p:sp>
        <p:nvSpPr>
          <p:cNvPr id="8" name="TextBox 7">
            <a:extLst>
              <a:ext uri="{FF2B5EF4-FFF2-40B4-BE49-F238E27FC236}">
                <a16:creationId xmlns:a16="http://schemas.microsoft.com/office/drawing/2014/main" id="{88F5D420-96A7-C08A-EF8B-CABB78B35632}"/>
              </a:ext>
            </a:extLst>
          </p:cNvPr>
          <p:cNvSpPr txBox="1"/>
          <p:nvPr/>
        </p:nvSpPr>
        <p:spPr>
          <a:xfrm>
            <a:off x="8339235" y="587055"/>
            <a:ext cx="531845" cy="369332"/>
          </a:xfrm>
          <a:prstGeom prst="rect">
            <a:avLst/>
          </a:prstGeom>
          <a:noFill/>
        </p:spPr>
        <p:txBody>
          <a:bodyPr wrap="square">
            <a:spAutoFit/>
          </a:bodyPr>
          <a:lstStyle/>
          <a:p>
            <a:r>
              <a:rPr lang="en-IN" dirty="0">
                <a:solidFill>
                  <a:schemeClr val="bg1"/>
                </a:solidFill>
              </a:rPr>
              <a:t>FP</a:t>
            </a:r>
            <a:endParaRPr lang="en-IN" dirty="0"/>
          </a:p>
        </p:txBody>
      </p:sp>
      <p:sp>
        <p:nvSpPr>
          <p:cNvPr id="9" name="Rectangle 8">
            <a:extLst>
              <a:ext uri="{FF2B5EF4-FFF2-40B4-BE49-F238E27FC236}">
                <a16:creationId xmlns:a16="http://schemas.microsoft.com/office/drawing/2014/main" id="{D9B25662-D81F-1DF2-C005-D80624CDE59F}"/>
              </a:ext>
            </a:extLst>
          </p:cNvPr>
          <p:cNvSpPr/>
          <p:nvPr/>
        </p:nvSpPr>
        <p:spPr>
          <a:xfrm>
            <a:off x="8348960" y="3392644"/>
            <a:ext cx="531845" cy="28924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solidFill>
                  <a:schemeClr val="tx1"/>
                </a:solidFill>
              </a:rPr>
              <a:t>TP</a:t>
            </a:r>
          </a:p>
        </p:txBody>
      </p:sp>
    </p:spTree>
    <p:extLst>
      <p:ext uri="{BB962C8B-B14F-4D97-AF65-F5344CB8AC3E}">
        <p14:creationId xmlns:p14="http://schemas.microsoft.com/office/powerpoint/2010/main" val="2214365687"/>
      </p:ext>
    </p:extLst>
  </p:cSld>
  <p:clrMapOvr>
    <a:masterClrMapping/>
  </p:clrMapOvr>
  <p:transition spd="med">
    <p:fade/>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435</TotalTime>
  <Words>543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Century Schoolbook</vt:lpstr>
      <vt:lpstr>Söhne</vt:lpstr>
      <vt:lpstr>Times New Roman</vt:lpstr>
      <vt:lpstr>Wingdings</vt:lpstr>
      <vt:lpstr>Wingdings 2</vt:lpstr>
      <vt:lpstr>View</vt:lpstr>
      <vt:lpstr>PHISHSHIELD: MACHINE LEARNING FOR                         PHISHING DETECTION</vt:lpstr>
      <vt:lpstr>Introduction </vt:lpstr>
      <vt:lpstr>Problem Statement</vt:lpstr>
      <vt:lpstr>Literature Review</vt:lpstr>
      <vt:lpstr>LITERATURE REVIEW</vt:lpstr>
      <vt:lpstr>Objective</vt:lpstr>
      <vt:lpstr>Feature </vt:lpstr>
      <vt:lpstr>Architecture </vt:lpstr>
      <vt:lpstr>Confusion Matrix </vt:lpstr>
      <vt:lpstr>Feature Count Impact: Accuracy and Execution Time Analysis:</vt:lpstr>
      <vt:lpstr>Technology Stack </vt:lpstr>
      <vt:lpstr>Thankyou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PHISHSHIELD:MACHINE LEARNING FOR                         PHISHING DETECTION</dc:title>
  <dc:creator>kartik patel</dc:creator>
  <cp:lastModifiedBy>kartik patel</cp:lastModifiedBy>
  <cp:revision>8</cp:revision>
  <dcterms:created xsi:type="dcterms:W3CDTF">2023-11-07T13:21:44Z</dcterms:created>
  <dcterms:modified xsi:type="dcterms:W3CDTF">2024-05-04T07:50:42Z</dcterms:modified>
</cp:coreProperties>
</file>