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5"/>
  </p:notesMasterIdLst>
  <p:sldIdLst>
    <p:sldId id="302" r:id="rId2"/>
    <p:sldId id="381" r:id="rId3"/>
    <p:sldId id="400" r:id="rId4"/>
    <p:sldId id="382" r:id="rId5"/>
    <p:sldId id="383" r:id="rId6"/>
    <p:sldId id="384" r:id="rId7"/>
    <p:sldId id="398" r:id="rId8"/>
    <p:sldId id="399" r:id="rId9"/>
    <p:sldId id="385" r:id="rId10"/>
    <p:sldId id="380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5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E8B"/>
    <a:srgbClr val="FFCA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1225" autoAdjust="0"/>
  </p:normalViewPr>
  <p:slideViewPr>
    <p:cSldViewPr snapToGrid="0" snapToObjects="1">
      <p:cViewPr>
        <p:scale>
          <a:sx n="112" d="100"/>
          <a:sy n="112" d="100"/>
        </p:scale>
        <p:origin x="-98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BD7A1-2FF5-8D4D-9747-5B7A9268BDEA}" type="doc">
      <dgm:prSet loTypeId="urn:microsoft.com/office/officeart/2005/8/layout/cycle7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1C8425-D2BB-9A44-AA52-1652A70974B4}">
      <dgm:prSet phldrT="[Text]"/>
      <dgm:spPr/>
      <dgm:t>
        <a:bodyPr/>
        <a:lstStyle/>
        <a:p>
          <a:r>
            <a:rPr lang="en-US" dirty="0" smtClean="0"/>
            <a:t>Network Engineering </a:t>
          </a:r>
          <a:endParaRPr lang="en-US" dirty="0"/>
        </a:p>
      </dgm:t>
    </dgm:pt>
    <dgm:pt modelId="{70D3BCAC-C708-3A44-99E7-9B7713279A2F}" type="parTrans" cxnId="{5BF9182F-1C94-6144-BB58-CC45860BF058}">
      <dgm:prSet/>
      <dgm:spPr/>
      <dgm:t>
        <a:bodyPr/>
        <a:lstStyle/>
        <a:p>
          <a:endParaRPr lang="en-US"/>
        </a:p>
      </dgm:t>
    </dgm:pt>
    <dgm:pt modelId="{37322AA8-29B0-004C-854F-FFE380CC44D3}" type="sibTrans" cxnId="{5BF9182F-1C94-6144-BB58-CC45860BF058}">
      <dgm:prSet/>
      <dgm:spPr/>
      <dgm:t>
        <a:bodyPr/>
        <a:lstStyle/>
        <a:p>
          <a:endParaRPr lang="en-US"/>
        </a:p>
      </dgm:t>
    </dgm:pt>
    <dgm:pt modelId="{355A07EE-D163-6745-92FF-43B37898C652}">
      <dgm:prSet phldrT="[Text]"/>
      <dgm:spPr/>
      <dgm:t>
        <a:bodyPr/>
        <a:lstStyle/>
        <a:p>
          <a:r>
            <a:rPr lang="en-US" dirty="0" smtClean="0"/>
            <a:t>HCI &amp; </a:t>
          </a:r>
        </a:p>
        <a:p>
          <a:r>
            <a:rPr lang="en-US" dirty="0" smtClean="0"/>
            <a:t>App UI/UX</a:t>
          </a:r>
          <a:endParaRPr lang="en-US" dirty="0"/>
        </a:p>
      </dgm:t>
    </dgm:pt>
    <dgm:pt modelId="{B98FAAAA-2185-FE43-B9AB-D823C0757DCF}" type="parTrans" cxnId="{062669C7-0948-654B-B705-55C9A1B9DB33}">
      <dgm:prSet/>
      <dgm:spPr/>
      <dgm:t>
        <a:bodyPr/>
        <a:lstStyle/>
        <a:p>
          <a:endParaRPr lang="en-US"/>
        </a:p>
      </dgm:t>
    </dgm:pt>
    <dgm:pt modelId="{9E0110C7-D878-C44B-B22E-258374992D22}" type="sibTrans" cxnId="{062669C7-0948-654B-B705-55C9A1B9DB33}">
      <dgm:prSet/>
      <dgm:spPr/>
      <dgm:t>
        <a:bodyPr/>
        <a:lstStyle/>
        <a:p>
          <a:endParaRPr lang="en-US"/>
        </a:p>
      </dgm:t>
    </dgm:pt>
    <dgm:pt modelId="{39B290B4-9FF0-7349-B422-355A4E9EBC14}">
      <dgm:prSet phldrT="[Text]"/>
      <dgm:spPr/>
      <dgm:t>
        <a:bodyPr/>
        <a:lstStyle/>
        <a:p>
          <a:r>
            <a:rPr lang="en-US" dirty="0" smtClean="0"/>
            <a:t>Data Science</a:t>
          </a:r>
          <a:endParaRPr lang="en-US" dirty="0"/>
        </a:p>
      </dgm:t>
    </dgm:pt>
    <dgm:pt modelId="{2C6D990B-CD25-CD4A-B8D6-986C6E29F7AB}" type="parTrans" cxnId="{989E2338-FE81-8345-8056-B1571EE14554}">
      <dgm:prSet/>
      <dgm:spPr/>
      <dgm:t>
        <a:bodyPr/>
        <a:lstStyle/>
        <a:p>
          <a:endParaRPr lang="en-US"/>
        </a:p>
      </dgm:t>
    </dgm:pt>
    <dgm:pt modelId="{58EDEA6A-83C7-504C-BBAD-E9735B00FE35}" type="sibTrans" cxnId="{989E2338-FE81-8345-8056-B1571EE14554}">
      <dgm:prSet/>
      <dgm:spPr/>
      <dgm:t>
        <a:bodyPr/>
        <a:lstStyle/>
        <a:p>
          <a:endParaRPr lang="en-US"/>
        </a:p>
      </dgm:t>
    </dgm:pt>
    <dgm:pt modelId="{1E4E2C37-2CD1-8C4C-A594-BB28A75D7975}">
      <dgm:prSet/>
      <dgm:spPr/>
      <dgm:t>
        <a:bodyPr/>
        <a:lstStyle/>
        <a:p>
          <a:r>
            <a:rPr lang="en-US" dirty="0" smtClean="0"/>
            <a:t>Economics &amp; Pricing</a:t>
          </a:r>
          <a:endParaRPr lang="en-US" dirty="0"/>
        </a:p>
      </dgm:t>
    </dgm:pt>
    <dgm:pt modelId="{1918EFE1-2CB2-3642-AB41-591C180C1534}" type="parTrans" cxnId="{1A6CAEFF-FD91-0B47-89FB-914BAD99E58C}">
      <dgm:prSet/>
      <dgm:spPr/>
      <dgm:t>
        <a:bodyPr/>
        <a:lstStyle/>
        <a:p>
          <a:endParaRPr lang="en-US"/>
        </a:p>
      </dgm:t>
    </dgm:pt>
    <dgm:pt modelId="{A9307DF0-05EF-EB43-B52C-444C209A1E49}" type="sibTrans" cxnId="{1A6CAEFF-FD91-0B47-89FB-914BAD99E58C}">
      <dgm:prSet/>
      <dgm:spPr/>
      <dgm:t>
        <a:bodyPr/>
        <a:lstStyle/>
        <a:p>
          <a:endParaRPr lang="en-US"/>
        </a:p>
      </dgm:t>
    </dgm:pt>
    <dgm:pt modelId="{3D8CA665-C823-664A-9EE7-03C54F08A1EC}">
      <dgm:prSet/>
      <dgm:spPr/>
      <dgm:t>
        <a:bodyPr/>
        <a:lstStyle/>
        <a:p>
          <a:r>
            <a:rPr lang="en-US" dirty="0" smtClean="0"/>
            <a:t>Device Hardware/OS</a:t>
          </a:r>
          <a:endParaRPr lang="en-US" dirty="0"/>
        </a:p>
      </dgm:t>
    </dgm:pt>
    <dgm:pt modelId="{1970C013-6998-2649-889C-7F0468683297}" type="parTrans" cxnId="{14053FBF-6486-3847-A90D-4AE2260C1515}">
      <dgm:prSet/>
      <dgm:spPr/>
      <dgm:t>
        <a:bodyPr/>
        <a:lstStyle/>
        <a:p>
          <a:endParaRPr lang="en-US"/>
        </a:p>
      </dgm:t>
    </dgm:pt>
    <dgm:pt modelId="{3FAD6AFD-D7FE-4541-80F9-9AA61E5C2B88}" type="sibTrans" cxnId="{14053FBF-6486-3847-A90D-4AE2260C1515}">
      <dgm:prSet/>
      <dgm:spPr/>
      <dgm:t>
        <a:bodyPr/>
        <a:lstStyle/>
        <a:p>
          <a:endParaRPr lang="en-US"/>
        </a:p>
      </dgm:t>
    </dgm:pt>
    <dgm:pt modelId="{8C4A0B56-DD37-C14A-9503-7FE44A8349C2}" type="pres">
      <dgm:prSet presAssocID="{4B6BD7A1-2FF5-8D4D-9747-5B7A9268BDE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007309-0C83-7842-98A1-909870E1A387}" type="pres">
      <dgm:prSet presAssocID="{311C8425-D2BB-9A44-AA52-1652A70974B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D9A572-B9BD-3646-A518-51F1BC364C8D}" type="pres">
      <dgm:prSet presAssocID="{37322AA8-29B0-004C-854F-FFE380CC44D3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C80EF10-B54E-A34C-8317-5E2F0469FC49}" type="pres">
      <dgm:prSet presAssocID="{37322AA8-29B0-004C-854F-FFE380CC44D3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4593FC59-790F-0A42-B81D-92AF370C259E}" type="pres">
      <dgm:prSet presAssocID="{3D8CA665-C823-664A-9EE7-03C54F08A1E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0F6901-AD22-B340-9607-D38F0BCD4B84}" type="pres">
      <dgm:prSet presAssocID="{3FAD6AFD-D7FE-4541-80F9-9AA61E5C2B8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FDCB64C0-E7B0-DB48-A57A-765BDD034674}" type="pres">
      <dgm:prSet presAssocID="{3FAD6AFD-D7FE-4541-80F9-9AA61E5C2B8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66D9B04A-E44A-1E40-AAC7-DD05ED346207}" type="pres">
      <dgm:prSet presAssocID="{1E4E2C37-2CD1-8C4C-A594-BB28A75D797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5B2FA7-B43C-E341-80A4-B2AF943D8E90}" type="pres">
      <dgm:prSet presAssocID="{A9307DF0-05EF-EB43-B52C-444C209A1E49}" presName="sibTrans" presStyleLbl="sibTrans2D1" presStyleIdx="2" presStyleCnt="5"/>
      <dgm:spPr/>
      <dgm:t>
        <a:bodyPr/>
        <a:lstStyle/>
        <a:p>
          <a:endParaRPr lang="en-US"/>
        </a:p>
      </dgm:t>
    </dgm:pt>
    <dgm:pt modelId="{417B430B-2081-6845-B7E2-5AC0388C3FC8}" type="pres">
      <dgm:prSet presAssocID="{A9307DF0-05EF-EB43-B52C-444C209A1E49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38E7645F-6F11-1F4A-B6DE-F60FDFB16AB5}" type="pres">
      <dgm:prSet presAssocID="{355A07EE-D163-6745-92FF-43B37898C65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DD6FC5-63DA-2A42-9DDB-6865AC43B3A2}" type="pres">
      <dgm:prSet presAssocID="{9E0110C7-D878-C44B-B22E-258374992D22}" presName="sibTrans" presStyleLbl="sibTrans2D1" presStyleIdx="3" presStyleCnt="5"/>
      <dgm:spPr/>
      <dgm:t>
        <a:bodyPr/>
        <a:lstStyle/>
        <a:p>
          <a:endParaRPr lang="en-US"/>
        </a:p>
      </dgm:t>
    </dgm:pt>
    <dgm:pt modelId="{F24884BC-31C3-9D41-903E-D2B49FAE6133}" type="pres">
      <dgm:prSet presAssocID="{9E0110C7-D878-C44B-B22E-258374992D22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A4BFE90D-7E2D-2A4D-B0FC-2064EA024B3E}" type="pres">
      <dgm:prSet presAssocID="{39B290B4-9FF0-7349-B422-355A4E9EBC1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837696-0E69-EE4C-9D05-68CCB694CC50}" type="pres">
      <dgm:prSet presAssocID="{58EDEA6A-83C7-504C-BBAD-E9735B00FE35}" presName="sibTrans" presStyleLbl="sibTrans2D1" presStyleIdx="4" presStyleCnt="5"/>
      <dgm:spPr/>
      <dgm:t>
        <a:bodyPr/>
        <a:lstStyle/>
        <a:p>
          <a:endParaRPr lang="en-US"/>
        </a:p>
      </dgm:t>
    </dgm:pt>
    <dgm:pt modelId="{40E2AB11-C658-5242-A568-36BA4DA9CA9D}" type="pres">
      <dgm:prSet presAssocID="{58EDEA6A-83C7-504C-BBAD-E9735B00FE35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34DF856B-4FDF-9646-AA44-7891D15AA0F1}" type="presOf" srcId="{3FAD6AFD-D7FE-4541-80F9-9AA61E5C2B88}" destId="{FDCB64C0-E7B0-DB48-A57A-765BDD034674}" srcOrd="1" destOrd="0" presId="urn:microsoft.com/office/officeart/2005/8/layout/cycle7"/>
    <dgm:cxn modelId="{E668FDF8-DFD3-C54F-9677-1799E18B6A53}" type="presOf" srcId="{3D8CA665-C823-664A-9EE7-03C54F08A1EC}" destId="{4593FC59-790F-0A42-B81D-92AF370C259E}" srcOrd="0" destOrd="0" presId="urn:microsoft.com/office/officeart/2005/8/layout/cycle7"/>
    <dgm:cxn modelId="{EDF1E6FB-9FB6-FD49-BDD7-F13053F76E16}" type="presOf" srcId="{58EDEA6A-83C7-504C-BBAD-E9735B00FE35}" destId="{F0837696-0E69-EE4C-9D05-68CCB694CC50}" srcOrd="0" destOrd="0" presId="urn:microsoft.com/office/officeart/2005/8/layout/cycle7"/>
    <dgm:cxn modelId="{F29624C5-1A22-0243-95F5-5A0BCAF70011}" type="presOf" srcId="{1E4E2C37-2CD1-8C4C-A594-BB28A75D7975}" destId="{66D9B04A-E44A-1E40-AAC7-DD05ED346207}" srcOrd="0" destOrd="0" presId="urn:microsoft.com/office/officeart/2005/8/layout/cycle7"/>
    <dgm:cxn modelId="{CAD74597-74B0-864E-B7F3-7943093ADD73}" type="presOf" srcId="{37322AA8-29B0-004C-854F-FFE380CC44D3}" destId="{8C80EF10-B54E-A34C-8317-5E2F0469FC49}" srcOrd="1" destOrd="0" presId="urn:microsoft.com/office/officeart/2005/8/layout/cycle7"/>
    <dgm:cxn modelId="{CD41998F-982C-1249-95EA-C8ED436587CB}" type="presOf" srcId="{37322AA8-29B0-004C-854F-FFE380CC44D3}" destId="{38D9A572-B9BD-3646-A518-51F1BC364C8D}" srcOrd="0" destOrd="0" presId="urn:microsoft.com/office/officeart/2005/8/layout/cycle7"/>
    <dgm:cxn modelId="{14053FBF-6486-3847-A90D-4AE2260C1515}" srcId="{4B6BD7A1-2FF5-8D4D-9747-5B7A9268BDEA}" destId="{3D8CA665-C823-664A-9EE7-03C54F08A1EC}" srcOrd="1" destOrd="0" parTransId="{1970C013-6998-2649-889C-7F0468683297}" sibTransId="{3FAD6AFD-D7FE-4541-80F9-9AA61E5C2B88}"/>
    <dgm:cxn modelId="{062669C7-0948-654B-B705-55C9A1B9DB33}" srcId="{4B6BD7A1-2FF5-8D4D-9747-5B7A9268BDEA}" destId="{355A07EE-D163-6745-92FF-43B37898C652}" srcOrd="3" destOrd="0" parTransId="{B98FAAAA-2185-FE43-B9AB-D823C0757DCF}" sibTransId="{9E0110C7-D878-C44B-B22E-258374992D22}"/>
    <dgm:cxn modelId="{42E92D61-2BB8-FD4E-820E-F336FEFA4A49}" type="presOf" srcId="{39B290B4-9FF0-7349-B422-355A4E9EBC14}" destId="{A4BFE90D-7E2D-2A4D-B0FC-2064EA024B3E}" srcOrd="0" destOrd="0" presId="urn:microsoft.com/office/officeart/2005/8/layout/cycle7"/>
    <dgm:cxn modelId="{DE8F6EAC-BA37-6042-BAA8-C023290C5EB1}" type="presOf" srcId="{4B6BD7A1-2FF5-8D4D-9747-5B7A9268BDEA}" destId="{8C4A0B56-DD37-C14A-9503-7FE44A8349C2}" srcOrd="0" destOrd="0" presId="urn:microsoft.com/office/officeart/2005/8/layout/cycle7"/>
    <dgm:cxn modelId="{61F6F2D0-24E0-D142-81E9-AF96CB31DE3E}" type="presOf" srcId="{A9307DF0-05EF-EB43-B52C-444C209A1E49}" destId="{417B430B-2081-6845-B7E2-5AC0388C3FC8}" srcOrd="1" destOrd="0" presId="urn:microsoft.com/office/officeart/2005/8/layout/cycle7"/>
    <dgm:cxn modelId="{32ED0CDE-2B74-DA4F-BB36-457BEC6B0273}" type="presOf" srcId="{58EDEA6A-83C7-504C-BBAD-E9735B00FE35}" destId="{40E2AB11-C658-5242-A568-36BA4DA9CA9D}" srcOrd="1" destOrd="0" presId="urn:microsoft.com/office/officeart/2005/8/layout/cycle7"/>
    <dgm:cxn modelId="{21433CB1-16B9-0F4B-A822-41C46BDC263F}" type="presOf" srcId="{A9307DF0-05EF-EB43-B52C-444C209A1E49}" destId="{485B2FA7-B43C-E341-80A4-B2AF943D8E90}" srcOrd="0" destOrd="0" presId="urn:microsoft.com/office/officeart/2005/8/layout/cycle7"/>
    <dgm:cxn modelId="{5BF9182F-1C94-6144-BB58-CC45860BF058}" srcId="{4B6BD7A1-2FF5-8D4D-9747-5B7A9268BDEA}" destId="{311C8425-D2BB-9A44-AA52-1652A70974B4}" srcOrd="0" destOrd="0" parTransId="{70D3BCAC-C708-3A44-99E7-9B7713279A2F}" sibTransId="{37322AA8-29B0-004C-854F-FFE380CC44D3}"/>
    <dgm:cxn modelId="{1A6CAEFF-FD91-0B47-89FB-914BAD99E58C}" srcId="{4B6BD7A1-2FF5-8D4D-9747-5B7A9268BDEA}" destId="{1E4E2C37-2CD1-8C4C-A594-BB28A75D7975}" srcOrd="2" destOrd="0" parTransId="{1918EFE1-2CB2-3642-AB41-591C180C1534}" sibTransId="{A9307DF0-05EF-EB43-B52C-444C209A1E49}"/>
    <dgm:cxn modelId="{8278C389-5449-F646-AA91-3DD185A8D892}" type="presOf" srcId="{9E0110C7-D878-C44B-B22E-258374992D22}" destId="{F24884BC-31C3-9D41-903E-D2B49FAE6133}" srcOrd="1" destOrd="0" presId="urn:microsoft.com/office/officeart/2005/8/layout/cycle7"/>
    <dgm:cxn modelId="{5011579C-F9E9-F142-A8EC-147E2E2F51C8}" type="presOf" srcId="{355A07EE-D163-6745-92FF-43B37898C652}" destId="{38E7645F-6F11-1F4A-B6DE-F60FDFB16AB5}" srcOrd="0" destOrd="0" presId="urn:microsoft.com/office/officeart/2005/8/layout/cycle7"/>
    <dgm:cxn modelId="{989E2338-FE81-8345-8056-B1571EE14554}" srcId="{4B6BD7A1-2FF5-8D4D-9747-5B7A9268BDEA}" destId="{39B290B4-9FF0-7349-B422-355A4E9EBC14}" srcOrd="4" destOrd="0" parTransId="{2C6D990B-CD25-CD4A-B8D6-986C6E29F7AB}" sibTransId="{58EDEA6A-83C7-504C-BBAD-E9735B00FE35}"/>
    <dgm:cxn modelId="{BCEF23ED-AA16-1548-BD28-870D0A38D084}" type="presOf" srcId="{311C8425-D2BB-9A44-AA52-1652A70974B4}" destId="{A0007309-0C83-7842-98A1-909870E1A387}" srcOrd="0" destOrd="0" presId="urn:microsoft.com/office/officeart/2005/8/layout/cycle7"/>
    <dgm:cxn modelId="{87A2E95E-592C-584F-A48D-43DD09300854}" type="presOf" srcId="{3FAD6AFD-D7FE-4541-80F9-9AA61E5C2B88}" destId="{A80F6901-AD22-B340-9607-D38F0BCD4B84}" srcOrd="0" destOrd="0" presId="urn:microsoft.com/office/officeart/2005/8/layout/cycle7"/>
    <dgm:cxn modelId="{685D6370-8455-A943-A3D1-07D54D392A44}" type="presOf" srcId="{9E0110C7-D878-C44B-B22E-258374992D22}" destId="{DDDD6FC5-63DA-2A42-9DDB-6865AC43B3A2}" srcOrd="0" destOrd="0" presId="urn:microsoft.com/office/officeart/2005/8/layout/cycle7"/>
    <dgm:cxn modelId="{5D0A1318-9D4A-6343-8905-0AE0A968247A}" type="presParOf" srcId="{8C4A0B56-DD37-C14A-9503-7FE44A8349C2}" destId="{A0007309-0C83-7842-98A1-909870E1A387}" srcOrd="0" destOrd="0" presId="urn:microsoft.com/office/officeart/2005/8/layout/cycle7"/>
    <dgm:cxn modelId="{EF86EC03-F4E0-E842-96B8-3AD3ABAB745B}" type="presParOf" srcId="{8C4A0B56-DD37-C14A-9503-7FE44A8349C2}" destId="{38D9A572-B9BD-3646-A518-51F1BC364C8D}" srcOrd="1" destOrd="0" presId="urn:microsoft.com/office/officeart/2005/8/layout/cycle7"/>
    <dgm:cxn modelId="{30C1EE88-BF90-F449-BEC1-7256231A0B13}" type="presParOf" srcId="{38D9A572-B9BD-3646-A518-51F1BC364C8D}" destId="{8C80EF10-B54E-A34C-8317-5E2F0469FC49}" srcOrd="0" destOrd="0" presId="urn:microsoft.com/office/officeart/2005/8/layout/cycle7"/>
    <dgm:cxn modelId="{8C5AD068-7EB7-AD47-A28B-15224C9127E7}" type="presParOf" srcId="{8C4A0B56-DD37-C14A-9503-7FE44A8349C2}" destId="{4593FC59-790F-0A42-B81D-92AF370C259E}" srcOrd="2" destOrd="0" presId="urn:microsoft.com/office/officeart/2005/8/layout/cycle7"/>
    <dgm:cxn modelId="{34CA3E88-0427-2347-89C0-55BB9E6BC6F7}" type="presParOf" srcId="{8C4A0B56-DD37-C14A-9503-7FE44A8349C2}" destId="{A80F6901-AD22-B340-9607-D38F0BCD4B84}" srcOrd="3" destOrd="0" presId="urn:microsoft.com/office/officeart/2005/8/layout/cycle7"/>
    <dgm:cxn modelId="{04017019-5DF9-4E4D-849A-4DA0E098897F}" type="presParOf" srcId="{A80F6901-AD22-B340-9607-D38F0BCD4B84}" destId="{FDCB64C0-E7B0-DB48-A57A-765BDD034674}" srcOrd="0" destOrd="0" presId="urn:microsoft.com/office/officeart/2005/8/layout/cycle7"/>
    <dgm:cxn modelId="{67D45C70-F1F0-0A4E-AF4B-7EB4BFC76F70}" type="presParOf" srcId="{8C4A0B56-DD37-C14A-9503-7FE44A8349C2}" destId="{66D9B04A-E44A-1E40-AAC7-DD05ED346207}" srcOrd="4" destOrd="0" presId="urn:microsoft.com/office/officeart/2005/8/layout/cycle7"/>
    <dgm:cxn modelId="{AD960184-1571-9245-B014-B2E4949ED52C}" type="presParOf" srcId="{8C4A0B56-DD37-C14A-9503-7FE44A8349C2}" destId="{485B2FA7-B43C-E341-80A4-B2AF943D8E90}" srcOrd="5" destOrd="0" presId="urn:microsoft.com/office/officeart/2005/8/layout/cycle7"/>
    <dgm:cxn modelId="{9820AD56-087E-A249-A23C-55691EC0AF6D}" type="presParOf" srcId="{485B2FA7-B43C-E341-80A4-B2AF943D8E90}" destId="{417B430B-2081-6845-B7E2-5AC0388C3FC8}" srcOrd="0" destOrd="0" presId="urn:microsoft.com/office/officeart/2005/8/layout/cycle7"/>
    <dgm:cxn modelId="{88021D69-1803-354B-B25C-19901AE95D28}" type="presParOf" srcId="{8C4A0B56-DD37-C14A-9503-7FE44A8349C2}" destId="{38E7645F-6F11-1F4A-B6DE-F60FDFB16AB5}" srcOrd="6" destOrd="0" presId="urn:microsoft.com/office/officeart/2005/8/layout/cycle7"/>
    <dgm:cxn modelId="{35EFED0E-3A3A-0244-B459-20C86B3228B7}" type="presParOf" srcId="{8C4A0B56-DD37-C14A-9503-7FE44A8349C2}" destId="{DDDD6FC5-63DA-2A42-9DDB-6865AC43B3A2}" srcOrd="7" destOrd="0" presId="urn:microsoft.com/office/officeart/2005/8/layout/cycle7"/>
    <dgm:cxn modelId="{544875CB-A14F-C14F-8621-2591CAEBC98C}" type="presParOf" srcId="{DDDD6FC5-63DA-2A42-9DDB-6865AC43B3A2}" destId="{F24884BC-31C3-9D41-903E-D2B49FAE6133}" srcOrd="0" destOrd="0" presId="urn:microsoft.com/office/officeart/2005/8/layout/cycle7"/>
    <dgm:cxn modelId="{16F89AF7-880C-3143-8E84-5D0463067C08}" type="presParOf" srcId="{8C4A0B56-DD37-C14A-9503-7FE44A8349C2}" destId="{A4BFE90D-7E2D-2A4D-B0FC-2064EA024B3E}" srcOrd="8" destOrd="0" presId="urn:microsoft.com/office/officeart/2005/8/layout/cycle7"/>
    <dgm:cxn modelId="{F7FA2779-48EF-A44A-ABF7-1BFD18EF7D58}" type="presParOf" srcId="{8C4A0B56-DD37-C14A-9503-7FE44A8349C2}" destId="{F0837696-0E69-EE4C-9D05-68CCB694CC50}" srcOrd="9" destOrd="0" presId="urn:microsoft.com/office/officeart/2005/8/layout/cycle7"/>
    <dgm:cxn modelId="{E53AF64E-F783-FE4A-8FF7-3A34D94B9F5A}" type="presParOf" srcId="{F0837696-0E69-EE4C-9D05-68CCB694CC50}" destId="{40E2AB11-C658-5242-A568-36BA4DA9CA9D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007309-0C83-7842-98A1-909870E1A387}">
      <dsp:nvSpPr>
        <dsp:cNvPr id="0" name=""/>
        <dsp:cNvSpPr/>
      </dsp:nvSpPr>
      <dsp:spPr>
        <a:xfrm>
          <a:off x="3371403" y="1802"/>
          <a:ext cx="1486792" cy="743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Network Engineering </a:t>
          </a:r>
          <a:endParaRPr lang="en-US" sz="1700" kern="1200" dirty="0"/>
        </a:p>
      </dsp:txBody>
      <dsp:txXfrm>
        <a:off x="3393176" y="23575"/>
        <a:ext cx="1443246" cy="699850"/>
      </dsp:txXfrm>
    </dsp:sp>
    <dsp:sp modelId="{38D9A572-B9BD-3646-A518-51F1BC364C8D}">
      <dsp:nvSpPr>
        <dsp:cNvPr id="0" name=""/>
        <dsp:cNvSpPr/>
      </dsp:nvSpPr>
      <dsp:spPr>
        <a:xfrm rot="2160000">
          <a:off x="4720588" y="965123"/>
          <a:ext cx="775140" cy="260188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798644" y="1017161"/>
        <a:ext cx="619028" cy="156112"/>
      </dsp:txXfrm>
    </dsp:sp>
    <dsp:sp modelId="{4593FC59-790F-0A42-B81D-92AF370C259E}">
      <dsp:nvSpPr>
        <dsp:cNvPr id="0" name=""/>
        <dsp:cNvSpPr/>
      </dsp:nvSpPr>
      <dsp:spPr>
        <a:xfrm>
          <a:off x="5358121" y="1445237"/>
          <a:ext cx="1486792" cy="743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Device Hardware/OS</a:t>
          </a:r>
          <a:endParaRPr lang="en-US" sz="1700" kern="1200" dirty="0"/>
        </a:p>
      </dsp:txBody>
      <dsp:txXfrm>
        <a:off x="5379894" y="1467010"/>
        <a:ext cx="1443246" cy="699850"/>
      </dsp:txXfrm>
    </dsp:sp>
    <dsp:sp modelId="{A80F6901-AD22-B340-9607-D38F0BCD4B84}">
      <dsp:nvSpPr>
        <dsp:cNvPr id="0" name=""/>
        <dsp:cNvSpPr/>
      </dsp:nvSpPr>
      <dsp:spPr>
        <a:xfrm rot="6480000">
          <a:off x="5334518" y="2854604"/>
          <a:ext cx="775140" cy="260188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5412574" y="2906642"/>
        <a:ext cx="619028" cy="156112"/>
      </dsp:txXfrm>
    </dsp:sp>
    <dsp:sp modelId="{66D9B04A-E44A-1E40-AAC7-DD05ED346207}">
      <dsp:nvSpPr>
        <dsp:cNvPr id="0" name=""/>
        <dsp:cNvSpPr/>
      </dsp:nvSpPr>
      <dsp:spPr>
        <a:xfrm>
          <a:off x="4599262" y="3780764"/>
          <a:ext cx="1486792" cy="743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Economics &amp; Pricing</a:t>
          </a:r>
          <a:endParaRPr lang="en-US" sz="1700" kern="1200" dirty="0"/>
        </a:p>
      </dsp:txBody>
      <dsp:txXfrm>
        <a:off x="4621035" y="3802537"/>
        <a:ext cx="1443246" cy="699850"/>
      </dsp:txXfrm>
    </dsp:sp>
    <dsp:sp modelId="{485B2FA7-B43C-E341-80A4-B2AF943D8E90}">
      <dsp:nvSpPr>
        <dsp:cNvPr id="0" name=""/>
        <dsp:cNvSpPr/>
      </dsp:nvSpPr>
      <dsp:spPr>
        <a:xfrm rot="10800000">
          <a:off x="3727229" y="4022368"/>
          <a:ext cx="775140" cy="260188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3805285" y="4074406"/>
        <a:ext cx="619028" cy="156112"/>
      </dsp:txXfrm>
    </dsp:sp>
    <dsp:sp modelId="{38E7645F-6F11-1F4A-B6DE-F60FDFB16AB5}">
      <dsp:nvSpPr>
        <dsp:cNvPr id="0" name=""/>
        <dsp:cNvSpPr/>
      </dsp:nvSpPr>
      <dsp:spPr>
        <a:xfrm>
          <a:off x="2143544" y="3780764"/>
          <a:ext cx="1486792" cy="743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HCI &amp;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App UI/UX</a:t>
          </a:r>
          <a:endParaRPr lang="en-US" sz="1700" kern="1200" dirty="0"/>
        </a:p>
      </dsp:txBody>
      <dsp:txXfrm>
        <a:off x="2165317" y="3802537"/>
        <a:ext cx="1443246" cy="699850"/>
      </dsp:txXfrm>
    </dsp:sp>
    <dsp:sp modelId="{DDDD6FC5-63DA-2A42-9DDB-6865AC43B3A2}">
      <dsp:nvSpPr>
        <dsp:cNvPr id="0" name=""/>
        <dsp:cNvSpPr/>
      </dsp:nvSpPr>
      <dsp:spPr>
        <a:xfrm rot="15120000">
          <a:off x="2119941" y="2854604"/>
          <a:ext cx="775140" cy="260188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197997" y="2906642"/>
        <a:ext cx="619028" cy="156112"/>
      </dsp:txXfrm>
    </dsp:sp>
    <dsp:sp modelId="{A4BFE90D-7E2D-2A4D-B0FC-2064EA024B3E}">
      <dsp:nvSpPr>
        <dsp:cNvPr id="0" name=""/>
        <dsp:cNvSpPr/>
      </dsp:nvSpPr>
      <dsp:spPr>
        <a:xfrm>
          <a:off x="1384685" y="1445237"/>
          <a:ext cx="1486792" cy="743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Data Science</a:t>
          </a:r>
          <a:endParaRPr lang="en-US" sz="1700" kern="1200" dirty="0"/>
        </a:p>
      </dsp:txBody>
      <dsp:txXfrm>
        <a:off x="1406458" y="1467010"/>
        <a:ext cx="1443246" cy="699850"/>
      </dsp:txXfrm>
    </dsp:sp>
    <dsp:sp modelId="{F0837696-0E69-EE4C-9D05-68CCB694CC50}">
      <dsp:nvSpPr>
        <dsp:cNvPr id="0" name=""/>
        <dsp:cNvSpPr/>
      </dsp:nvSpPr>
      <dsp:spPr>
        <a:xfrm rot="19440000">
          <a:off x="2733870" y="965123"/>
          <a:ext cx="775140" cy="260188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811926" y="1017161"/>
        <a:ext cx="619028" cy="156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82EE6-037E-FB4C-8DC1-103A27AA5C80}" type="datetimeFigureOut">
              <a:rPr lang="en-US" smtClean="0"/>
              <a:pPr/>
              <a:t>9/1/14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B431-BD79-F042-9764-78F87893D6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4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7914-5582-E849-9AE4-B95F939FF29F}" type="datetimeFigureOut">
              <a:rPr lang="en-US" smtClean="0"/>
              <a:pPr/>
              <a:t>9/1/14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B1A9-A3CD-764B-83CF-6F85CA3E9F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7914-5582-E849-9AE4-B95F939FF29F}" type="datetimeFigureOut">
              <a:rPr lang="en-US" smtClean="0"/>
              <a:pPr/>
              <a:t>9/1/14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B1A9-A3CD-764B-83CF-6F85CA3E9F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7914-5582-E849-9AE4-B95F939FF29F}" type="datetimeFigureOut">
              <a:rPr lang="en-US" smtClean="0"/>
              <a:pPr/>
              <a:t>9/1/14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B1A9-A3CD-764B-83CF-6F85CA3E9F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7914-5582-E849-9AE4-B95F939FF29F}" type="datetimeFigureOut">
              <a:rPr lang="en-US" smtClean="0"/>
              <a:pPr/>
              <a:t>9/1/14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B1A9-A3CD-764B-83CF-6F85CA3E9F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7914-5582-E849-9AE4-B95F939FF29F}" type="datetimeFigureOut">
              <a:rPr lang="en-US" smtClean="0"/>
              <a:pPr/>
              <a:t>9/1/14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B1A9-A3CD-764B-83CF-6F85CA3E9F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7914-5582-E849-9AE4-B95F939FF29F}" type="datetimeFigureOut">
              <a:rPr lang="en-US" smtClean="0"/>
              <a:pPr/>
              <a:t>9/1/14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B1A9-A3CD-764B-83CF-6F85CA3E9F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7914-5582-E849-9AE4-B95F939FF29F}" type="datetimeFigureOut">
              <a:rPr lang="en-US" smtClean="0"/>
              <a:pPr/>
              <a:t>9/1/14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B1A9-A3CD-764B-83CF-6F85CA3E9F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7914-5582-E849-9AE4-B95F939FF29F}" type="datetimeFigureOut">
              <a:rPr lang="en-US" smtClean="0"/>
              <a:pPr/>
              <a:t>9/1/14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B1A9-A3CD-764B-83CF-6F85CA3E9F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7914-5582-E849-9AE4-B95F939FF29F}" type="datetimeFigureOut">
              <a:rPr lang="en-US" smtClean="0"/>
              <a:pPr/>
              <a:t>9/1/14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B1A9-A3CD-764B-83CF-6F85CA3E9F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7914-5582-E849-9AE4-B95F939FF29F}" type="datetimeFigureOut">
              <a:rPr lang="en-US" smtClean="0"/>
              <a:pPr/>
              <a:t>9/1/14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B1A9-A3CD-764B-83CF-6F85CA3E9F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7914-5582-E849-9AE4-B95F939FF29F}" type="datetimeFigureOut">
              <a:rPr lang="en-US" smtClean="0"/>
              <a:pPr/>
              <a:t>9/1/14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B1A9-A3CD-764B-83CF-6F85CA3E9F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F7914-5582-E849-9AE4-B95F939FF29F}" type="datetimeFigureOut">
              <a:rPr lang="en-US" smtClean="0"/>
              <a:pPr/>
              <a:t>9/1/14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7B1A9-A3CD-764B-83CF-6F85CA3E9F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g"/><Relationship Id="rId5" Type="http://schemas.openxmlformats.org/officeDocument/2006/relationships/image" Target="../media/image9.jpe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701033"/>
            <a:ext cx="7772400" cy="1470025"/>
          </a:xfrm>
        </p:spPr>
        <p:txBody>
          <a:bodyPr/>
          <a:lstStyle/>
          <a:p>
            <a:r>
              <a:rPr lang="en-US" dirty="0" smtClean="0"/>
              <a:t>Fog Networks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400800" cy="1752600"/>
          </a:xfrm>
        </p:spPr>
        <p:txBody>
          <a:bodyPr>
            <a:normAutofit lnSpcReduction="10000"/>
          </a:bodyPr>
          <a:lstStyle/>
          <a:p>
            <a:endParaRPr lang="en-US" sz="2400" dirty="0" smtClean="0"/>
          </a:p>
          <a:p>
            <a:r>
              <a:rPr lang="en-US" sz="2400" dirty="0" smtClean="0"/>
              <a:t>Mung Chiang</a:t>
            </a:r>
          </a:p>
          <a:p>
            <a:r>
              <a:rPr lang="en-US" sz="2400" dirty="0" smtClean="0"/>
              <a:t>Princeton University</a:t>
            </a:r>
          </a:p>
          <a:p>
            <a:r>
              <a:rPr lang="en-US" sz="2400" dirty="0" smtClean="0"/>
              <a:t>2014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325310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It has become both feasible and interesting to ask: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“Can ‘this’ be done at clients/edge?”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34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Impact on Value Proposition along Ecosystem Food-chain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2800" dirty="0" smtClean="0"/>
          </a:p>
          <a:p>
            <a:r>
              <a:rPr lang="en-US" sz="2800" dirty="0" smtClean="0"/>
              <a:t>End user experience providers? </a:t>
            </a:r>
          </a:p>
          <a:p>
            <a:r>
              <a:rPr lang="en-US" sz="2800" dirty="0" smtClean="0"/>
              <a:t>Network operators? </a:t>
            </a:r>
          </a:p>
          <a:p>
            <a:r>
              <a:rPr lang="en-US" sz="2800" dirty="0" smtClean="0"/>
              <a:t>Equipment vendors? </a:t>
            </a:r>
          </a:p>
          <a:p>
            <a:r>
              <a:rPr lang="en-US" sz="2800" dirty="0" smtClean="0"/>
              <a:t>Cloud service providers? </a:t>
            </a:r>
          </a:p>
          <a:p>
            <a:r>
              <a:rPr lang="en-US" sz="2800" dirty="0" smtClean="0"/>
              <a:t>System integrators? </a:t>
            </a:r>
          </a:p>
          <a:p>
            <a:r>
              <a:rPr lang="en-US" sz="2800" dirty="0" smtClean="0"/>
              <a:t>Edge device manufacturers? </a:t>
            </a:r>
          </a:p>
          <a:p>
            <a:r>
              <a:rPr lang="en-US" sz="2800" dirty="0" smtClean="0"/>
              <a:t>Client/</a:t>
            </a:r>
            <a:r>
              <a:rPr lang="en-US" sz="2800" dirty="0" err="1" smtClean="0"/>
              <a:t>IoT</a:t>
            </a:r>
            <a:r>
              <a:rPr lang="en-US" sz="2800" dirty="0" smtClean="0"/>
              <a:t> device manufacturers/OS? </a:t>
            </a:r>
          </a:p>
          <a:p>
            <a:r>
              <a:rPr lang="en-US" sz="2800" dirty="0" smtClean="0"/>
              <a:t>Chip suppliers?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60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Now?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50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Cognitive of end user</a:t>
            </a:r>
            <a:r>
              <a:rPr lang="en-US" dirty="0" smtClean="0"/>
              <a:t> application </a:t>
            </a:r>
            <a:r>
              <a:rPr lang="en-US" dirty="0" smtClean="0"/>
              <a:t>experience	</a:t>
            </a:r>
            <a:endParaRPr lang="en-US" dirty="0" smtClean="0"/>
          </a:p>
          <a:p>
            <a:pPr lvl="1"/>
            <a:r>
              <a:rPr lang="en-US" dirty="0" smtClean="0"/>
              <a:t>Rise of encrypted traffic and use of multipath-TCP in core network</a:t>
            </a:r>
          </a:p>
          <a:p>
            <a:pPr lvl="1"/>
            <a:r>
              <a:rPr lang="en-US" dirty="0" smtClean="0"/>
              <a:t>End to end principle, again </a:t>
            </a:r>
          </a:p>
          <a:p>
            <a:pPr lvl="1"/>
            <a:r>
              <a:rPr lang="en-US" dirty="0" smtClean="0"/>
              <a:t>How 5G may look like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Each client/edge device </a:t>
            </a:r>
            <a:r>
              <a:rPr lang="en-US" dirty="0" smtClean="0"/>
              <a:t>in the past several years as become </a:t>
            </a:r>
          </a:p>
          <a:p>
            <a:pPr lvl="1"/>
            <a:r>
              <a:rPr lang="en-US" dirty="0" smtClean="0"/>
              <a:t>Powerful (in sensing, storage, computing, control, comm.)</a:t>
            </a:r>
          </a:p>
          <a:p>
            <a:pPr lvl="1"/>
            <a:r>
              <a:rPr lang="en-US" dirty="0" smtClean="0"/>
              <a:t>Still limited (in battery, storage, computing, information)</a:t>
            </a:r>
          </a:p>
          <a:p>
            <a:pPr lvl="1"/>
            <a:r>
              <a:rPr lang="en-US" dirty="0" smtClean="0"/>
              <a:t>Maybe mobile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Crowds </a:t>
            </a:r>
            <a:r>
              <a:rPr lang="en-US" dirty="0" smtClean="0"/>
              <a:t>of clients/edge devices are </a:t>
            </a:r>
          </a:p>
          <a:p>
            <a:pPr lvl="1"/>
            <a:r>
              <a:rPr lang="en-US" dirty="0" smtClean="0"/>
              <a:t>Dense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istributed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nder-organized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46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Parts of Fog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63869" y="2438148"/>
            <a:ext cx="7143972" cy="1406188"/>
          </a:xfrm>
          <a:prstGeom prst="round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EDD</a:t>
            </a:r>
          </a:p>
          <a:p>
            <a:pPr algn="ctr"/>
            <a:r>
              <a:rPr lang="en-US" sz="3200" dirty="0" smtClean="0"/>
              <a:t>Edge-Driven “Data-center”</a:t>
            </a:r>
            <a:endParaRPr lang="en-US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963869" y="3996736"/>
            <a:ext cx="7143972" cy="1406188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EDC</a:t>
            </a:r>
          </a:p>
          <a:p>
            <a:pPr algn="ctr"/>
            <a:r>
              <a:rPr lang="en-US" sz="3200" dirty="0" smtClean="0"/>
              <a:t>Edge-Driven Control-plane</a:t>
            </a:r>
          </a:p>
          <a:p>
            <a:pPr algn="ctr"/>
            <a:r>
              <a:rPr lang="en-US" sz="3200" dirty="0" smtClean="0"/>
              <a:t>(less studied)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78999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10396" cy="499981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Prior </a:t>
            </a:r>
            <a:r>
              <a:rPr lang="en-US" dirty="0"/>
              <a:t>work: </a:t>
            </a:r>
          </a:p>
          <a:p>
            <a:pPr lvl="1"/>
            <a:r>
              <a:rPr lang="en-US" dirty="0"/>
              <a:t>P2P</a:t>
            </a:r>
          </a:p>
          <a:p>
            <a:pPr lvl="1"/>
            <a:r>
              <a:rPr lang="en-US" dirty="0"/>
              <a:t>Sensor networks / MANET</a:t>
            </a:r>
          </a:p>
          <a:p>
            <a:endParaRPr lang="en-US" dirty="0"/>
          </a:p>
          <a:p>
            <a:r>
              <a:rPr lang="en-US" dirty="0" smtClean="0"/>
              <a:t>Recent examples: </a:t>
            </a:r>
          </a:p>
          <a:p>
            <a:pPr lvl="1"/>
            <a:r>
              <a:rPr lang="en-US" dirty="0" smtClean="0"/>
              <a:t>Edge caching/BW management at home gateway/small </a:t>
            </a:r>
            <a:r>
              <a:rPr lang="en-US" dirty="0"/>
              <a:t>cell </a:t>
            </a:r>
            <a:endParaRPr lang="en-US" dirty="0" smtClean="0"/>
          </a:p>
          <a:p>
            <a:pPr lvl="1"/>
            <a:r>
              <a:rPr lang="en-US" dirty="0" smtClean="0"/>
              <a:t>Edge analytics and real-time stream-mining </a:t>
            </a:r>
            <a:endParaRPr lang="en-US" dirty="0"/>
          </a:p>
          <a:p>
            <a:pPr lvl="1"/>
            <a:r>
              <a:rPr lang="en-US" dirty="0" err="1"/>
              <a:t>IoT</a:t>
            </a:r>
            <a:r>
              <a:rPr lang="en-US" dirty="0"/>
              <a:t> session </a:t>
            </a:r>
            <a:r>
              <a:rPr lang="en-US" dirty="0" smtClean="0"/>
              <a:t>management and signaling load optimization </a:t>
            </a:r>
            <a:endParaRPr lang="en-US" dirty="0"/>
          </a:p>
          <a:p>
            <a:pPr lvl="1"/>
            <a:r>
              <a:rPr lang="en-US" dirty="0" smtClean="0"/>
              <a:t>Client</a:t>
            </a:r>
            <a:r>
              <a:rPr lang="en-US" dirty="0"/>
              <a:t>-driven distributed </a:t>
            </a:r>
            <a:r>
              <a:rPr lang="en-US" dirty="0" smtClean="0"/>
              <a:t>beam-forming/content sharing </a:t>
            </a:r>
          </a:p>
          <a:p>
            <a:pPr lvl="1"/>
            <a:r>
              <a:rPr lang="en-US" dirty="0" smtClean="0"/>
              <a:t>Clients’ idle computing/storage resource pooling </a:t>
            </a:r>
          </a:p>
          <a:p>
            <a:pPr lvl="1"/>
            <a:r>
              <a:rPr lang="en-US" dirty="0" smtClean="0"/>
              <a:t>Cloudlets/Mobile CDN</a:t>
            </a:r>
          </a:p>
          <a:p>
            <a:pPr lvl="1"/>
            <a:r>
              <a:rPr lang="en-US" dirty="0" err="1" smtClean="0"/>
              <a:t>FlashLinQ</a:t>
            </a:r>
            <a:r>
              <a:rPr lang="en-US" dirty="0"/>
              <a:t>/</a:t>
            </a:r>
            <a:r>
              <a:rPr lang="en-US" dirty="0" smtClean="0"/>
              <a:t>LTE Direct/</a:t>
            </a:r>
            <a:r>
              <a:rPr lang="en-US" dirty="0" err="1" smtClean="0"/>
              <a:t>WiFi</a:t>
            </a:r>
            <a:r>
              <a:rPr lang="en-US" dirty="0" smtClean="0"/>
              <a:t> Direct/</a:t>
            </a:r>
            <a:r>
              <a:rPr lang="en-US" dirty="0" err="1" smtClean="0"/>
              <a:t>AirDrop</a:t>
            </a:r>
            <a:endParaRPr lang="en-US" dirty="0" smtClean="0"/>
          </a:p>
          <a:p>
            <a:pPr lvl="1"/>
            <a:r>
              <a:rPr lang="en-US" dirty="0" smtClean="0"/>
              <a:t>Over The Top (OTT) content management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4 more examples next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90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77942" y="3376586"/>
            <a:ext cx="4468031" cy="249839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OTT Smart Data Pricing (SDP)</a:t>
            </a:r>
            <a:endParaRPr lang="en-US" dirty="0"/>
          </a:p>
        </p:txBody>
      </p:sp>
      <p:pic>
        <p:nvPicPr>
          <p:cNvPr id="6" name="Picture 5" descr="Page18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018" y="3220623"/>
            <a:ext cx="4331955" cy="2498397"/>
          </a:xfrm>
          <a:prstGeom prst="rect">
            <a:avLst/>
          </a:prstGeom>
        </p:spPr>
      </p:pic>
      <p:pic>
        <p:nvPicPr>
          <p:cNvPr id="7" name="Picture 6" descr="Page24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57" y="1338145"/>
            <a:ext cx="4661149" cy="20384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8292" y="6101040"/>
            <a:ext cx="8664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Clients can crowd-source network inference/measurement and overlay billing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966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Client-Side </a:t>
            </a:r>
            <a:r>
              <a:rPr lang="en-US" dirty="0" err="1" smtClean="0"/>
              <a:t>HetNets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200" y="2318674"/>
            <a:ext cx="2144487" cy="391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Unlicensed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407228" y="2318674"/>
            <a:ext cx="2144487" cy="391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Licensed, Planned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542311" y="2296919"/>
            <a:ext cx="2144487" cy="391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Licensed, Unplanned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7200" y="2710560"/>
            <a:ext cx="8305800" cy="14586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7200" y="4169229"/>
            <a:ext cx="8305800" cy="14586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39887" y="2964176"/>
            <a:ext cx="2111828" cy="979714"/>
          </a:xfrm>
          <a:prstGeom prst="rect">
            <a:avLst/>
          </a:prstGeom>
          <a:ln>
            <a:noFill/>
          </a:ln>
          <a:effectLst/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Network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-497110" y="3269367"/>
            <a:ext cx="148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Plane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339265" y="4713897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Plane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080657" y="1542543"/>
            <a:ext cx="2895600" cy="4790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439887" y="4474029"/>
            <a:ext cx="2111828" cy="1017806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RNS</a:t>
            </a:r>
          </a:p>
          <a:p>
            <a:pPr algn="ctr"/>
            <a:r>
              <a:rPr lang="en-US" dirty="0" smtClean="0"/>
              <a:t>(RNC, </a:t>
            </a:r>
            <a:r>
              <a:rPr lang="en-US" dirty="0" err="1" smtClean="0"/>
              <a:t>eNodeB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51114" y="4305291"/>
            <a:ext cx="1589315" cy="11865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Wi-Fi AP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542320" y="2964176"/>
            <a:ext cx="2111828" cy="252765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HNS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SeGW</a:t>
            </a:r>
            <a:r>
              <a:rPr lang="en-US" dirty="0" smtClean="0"/>
              <a:t>, HNB-GW, </a:t>
            </a:r>
            <a:r>
              <a:rPr lang="en-US" dirty="0" err="1" smtClean="0"/>
              <a:t>HomeNodeB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7" name="Curved Connector 6"/>
          <p:cNvCxnSpPr>
            <a:stCxn id="20" idx="3"/>
            <a:endCxn id="26" idx="0"/>
          </p:cNvCxnSpPr>
          <p:nvPr/>
        </p:nvCxnSpPr>
        <p:spPr>
          <a:xfrm rot="5400000">
            <a:off x="1348294" y="2148877"/>
            <a:ext cx="2353892" cy="1958936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20" idx="5"/>
          </p:cNvCxnSpPr>
          <p:nvPr/>
        </p:nvCxnSpPr>
        <p:spPr>
          <a:xfrm rot="16200000" flipH="1">
            <a:off x="6206512" y="1297092"/>
            <a:ext cx="737406" cy="2046019"/>
          </a:xfrm>
          <a:prstGeom prst="curvedConnector3">
            <a:avLst/>
          </a:prstGeom>
          <a:ln>
            <a:solidFill>
              <a:srgbClr val="FFC000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20" idx="4"/>
            <a:endCxn id="17" idx="0"/>
          </p:cNvCxnSpPr>
          <p:nvPr/>
        </p:nvCxnSpPr>
        <p:spPr>
          <a:xfrm rot="5400000">
            <a:off x="4040815" y="2476534"/>
            <a:ext cx="942628" cy="32656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2"/>
            <a:endCxn id="21" idx="0"/>
          </p:cNvCxnSpPr>
          <p:nvPr/>
        </p:nvCxnSpPr>
        <p:spPr>
          <a:xfrm>
            <a:off x="4495801" y="3943890"/>
            <a:ext cx="0" cy="530139"/>
          </a:xfrm>
          <a:prstGeom prst="straightConnector1">
            <a:avLst/>
          </a:prstGeom>
          <a:ln>
            <a:solidFill>
              <a:srgbClr val="FFC000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3491" y="6010318"/>
            <a:ext cx="8708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Clients can autonomously manage/control their own configurations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691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Client-controlled Cloud Storage</a:t>
            </a:r>
            <a:endParaRPr lang="en-US" dirty="0"/>
          </a:p>
        </p:txBody>
      </p:sp>
      <p:pic>
        <p:nvPicPr>
          <p:cNvPr id="4" name="Picture 3" descr="Schematic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193" y="1678463"/>
            <a:ext cx="6490191" cy="39961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3869" y="5930937"/>
            <a:ext cx="7473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Client/edge intelligence can commoditize cloud resources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1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Consumer/Wearable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5568050"/>
            <a:ext cx="8444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We are still searching for an architecture for Glasses and Watches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870" y="1610551"/>
            <a:ext cx="6207034" cy="378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91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 of Fog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 Key advantages offered by Fog: </a:t>
            </a:r>
          </a:p>
          <a:p>
            <a:pPr lvl="1"/>
            <a:r>
              <a:rPr lang="en-US" dirty="0" smtClean="0"/>
              <a:t>Real-time processing</a:t>
            </a:r>
          </a:p>
          <a:p>
            <a:pPr lvl="1"/>
            <a:r>
              <a:rPr lang="en-US" dirty="0" smtClean="0"/>
              <a:t>Rapid and affordable scaling  </a:t>
            </a:r>
          </a:p>
          <a:p>
            <a:pPr lvl="1"/>
            <a:r>
              <a:rPr lang="en-US" dirty="0" smtClean="0"/>
              <a:t>Client-centric objectives/privacy </a:t>
            </a:r>
          </a:p>
          <a:p>
            <a:pPr lvl="1"/>
            <a:r>
              <a:rPr lang="en-US" dirty="0" smtClean="0"/>
              <a:t>Local content/resource pooling </a:t>
            </a:r>
          </a:p>
          <a:p>
            <a:pPr lvl="1"/>
            <a:r>
              <a:rPr lang="en-US" dirty="0" smtClean="0"/>
              <a:t>Take care of encrypted traffic and multipath-TCP</a:t>
            </a:r>
          </a:p>
          <a:p>
            <a:endParaRPr lang="en-US" dirty="0" smtClean="0"/>
          </a:p>
          <a:p>
            <a:r>
              <a:rPr lang="en-US" sz="2600" dirty="0" smtClean="0">
                <a:solidFill>
                  <a:srgbClr val="FF0000"/>
                </a:solidFill>
              </a:rPr>
              <a:t>But not</a:t>
            </a:r>
            <a:r>
              <a:rPr lang="en-US" sz="2600" dirty="0" smtClean="0"/>
              <a:t> to exclude cloud, which is still useful for: </a:t>
            </a:r>
          </a:p>
          <a:p>
            <a:pPr lvl="1"/>
            <a:r>
              <a:rPr lang="en-US" sz="2600" dirty="0" smtClean="0"/>
              <a:t>Archival storage </a:t>
            </a:r>
          </a:p>
          <a:p>
            <a:pPr lvl="1"/>
            <a:r>
              <a:rPr lang="en-US" sz="2600" dirty="0" smtClean="0"/>
              <a:t>Heavy duty computation </a:t>
            </a:r>
          </a:p>
          <a:p>
            <a:pPr lvl="1"/>
            <a:r>
              <a:rPr lang="en-US" sz="2600" dirty="0" smtClean="0"/>
              <a:t>Global coordination </a:t>
            </a:r>
          </a:p>
          <a:p>
            <a:r>
              <a:rPr lang="en-US" sz="3000" dirty="0" smtClean="0"/>
              <a:t>Where are the natural timescale/spatial-scale </a:t>
            </a:r>
            <a:r>
              <a:rPr lang="en-US" sz="3000" dirty="0" smtClean="0">
                <a:solidFill>
                  <a:srgbClr val="FF0000"/>
                </a:solidFill>
              </a:rPr>
              <a:t>separation </a:t>
            </a:r>
            <a:r>
              <a:rPr lang="en-US" sz="3000" dirty="0" smtClean="0"/>
              <a:t>and </a:t>
            </a:r>
            <a:r>
              <a:rPr lang="en-US" sz="3000" dirty="0" smtClean="0">
                <a:solidFill>
                  <a:srgbClr val="FF0000"/>
                </a:solidFill>
              </a:rPr>
              <a:t>interfaces</a:t>
            </a:r>
            <a:r>
              <a:rPr lang="en-US" sz="3000" dirty="0" smtClean="0"/>
              <a:t> between Cloud and Fog?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201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881" y="2362200"/>
            <a:ext cx="2969335" cy="21097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99" y="2362200"/>
            <a:ext cx="2912101" cy="21336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311174" y="3129901"/>
            <a:ext cx="2301946" cy="2835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Cloud to Fog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6982" y="4887636"/>
            <a:ext cx="2426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2000 – 2015 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260118" y="4869932"/>
            <a:ext cx="2426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2015 – 2030 </a:t>
            </a:r>
            <a:r>
              <a:rPr lang="en-US" sz="2800" dirty="0" smtClean="0">
                <a:solidFill>
                  <a:srgbClr val="FF0000"/>
                </a:solidFill>
              </a:rPr>
              <a:t>? 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473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Objective: </a:t>
            </a:r>
          </a:p>
          <a:p>
            <a:pPr lvl="1"/>
            <a:r>
              <a:rPr lang="en-US" dirty="0" smtClean="0"/>
              <a:t>End-user-experience-driven metrics</a:t>
            </a:r>
          </a:p>
          <a:p>
            <a:pPr lvl="1"/>
            <a:r>
              <a:rPr lang="en-US" dirty="0" smtClean="0"/>
              <a:t>Questions on fairness, robustness, privacy, and efficiency in massively distributed systems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Resource: </a:t>
            </a:r>
          </a:p>
          <a:p>
            <a:pPr lvl="1"/>
            <a:r>
              <a:rPr lang="en-US" dirty="0" smtClean="0"/>
              <a:t>Virtualized, pooled, and unpredictably shared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Architecture: </a:t>
            </a:r>
          </a:p>
          <a:p>
            <a:pPr lvl="1"/>
            <a:r>
              <a:rPr lang="en-US" dirty="0" smtClean="0"/>
              <a:t>Role of clients/edge devices: store, measure, manage</a:t>
            </a:r>
          </a:p>
          <a:p>
            <a:pPr lvl="1"/>
            <a:r>
              <a:rPr lang="en-US" dirty="0" smtClean="0"/>
              <a:t>Faster innovation cycle and “fail fast” mode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674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rustworthiness </a:t>
            </a:r>
            <a:r>
              <a:rPr lang="en-US" dirty="0" smtClean="0"/>
              <a:t>/ verification </a:t>
            </a:r>
            <a:r>
              <a:rPr lang="en-US" dirty="0"/>
              <a:t>of client/edge software </a:t>
            </a:r>
            <a:r>
              <a:rPr lang="en-US" dirty="0" smtClean="0"/>
              <a:t>&amp; hardware</a:t>
            </a:r>
          </a:p>
          <a:p>
            <a:pPr lvl="0"/>
            <a:endParaRPr lang="en-US" dirty="0"/>
          </a:p>
          <a:p>
            <a:pPr lvl="0"/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 err="1" smtClean="0">
                <a:solidFill>
                  <a:srgbClr val="FF0000"/>
                </a:solidFill>
              </a:rPr>
              <a:t>ncentivization</a:t>
            </a:r>
            <a:r>
              <a:rPr lang="en-US" dirty="0" smtClean="0"/>
              <a:t> </a:t>
            </a:r>
            <a:r>
              <a:rPr lang="en-US" dirty="0"/>
              <a:t>of client </a:t>
            </a:r>
            <a:r>
              <a:rPr lang="en-US" dirty="0" smtClean="0"/>
              <a:t>participation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nteractions</a:t>
            </a:r>
            <a:r>
              <a:rPr lang="en-US" dirty="0" smtClean="0"/>
              <a:t> </a:t>
            </a:r>
            <a:r>
              <a:rPr lang="en-US" dirty="0"/>
              <a:t>with OS and definition of network service </a:t>
            </a:r>
            <a:r>
              <a:rPr lang="en-US" dirty="0" smtClean="0"/>
              <a:t>APIs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C</a:t>
            </a:r>
            <a:r>
              <a:rPr lang="en-US" dirty="0" smtClean="0"/>
              <a:t>loud</a:t>
            </a:r>
            <a:r>
              <a:rPr lang="en-US" dirty="0"/>
              <a:t>-to-</a:t>
            </a:r>
            <a:r>
              <a:rPr lang="en-US" dirty="0" smtClean="0"/>
              <a:t>cloud and cloud-to-fog </a:t>
            </a:r>
            <a:r>
              <a:rPr lang="en-US" dirty="0" smtClean="0">
                <a:solidFill>
                  <a:srgbClr val="FF0000"/>
                </a:solidFill>
              </a:rPr>
              <a:t>interfaces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scillation</a:t>
            </a:r>
            <a:r>
              <a:rPr lang="en-US" dirty="0"/>
              <a:t>/divergence </a:t>
            </a:r>
            <a:r>
              <a:rPr lang="en-US" dirty="0" smtClean="0"/>
              <a:t>and global configuration consistency during </a:t>
            </a:r>
            <a:r>
              <a:rPr lang="en-US" dirty="0"/>
              <a:t>the interactions of local </a:t>
            </a:r>
            <a:r>
              <a:rPr lang="en-US" dirty="0" smtClean="0"/>
              <a:t>actions</a:t>
            </a:r>
          </a:p>
          <a:p>
            <a:pPr lvl="0"/>
            <a:endParaRPr lang="en-US" dirty="0"/>
          </a:p>
          <a:p>
            <a:pPr lvl="0"/>
            <a:r>
              <a:rPr lang="en-US" dirty="0" smtClean="0">
                <a:solidFill>
                  <a:srgbClr val="FF0000"/>
                </a:solidFill>
              </a:rPr>
              <a:t>Tradeoff</a:t>
            </a:r>
            <a:r>
              <a:rPr lang="en-US" dirty="0" smtClean="0"/>
              <a:t> of Local vs. Global architecture </a:t>
            </a:r>
            <a:endParaRPr lang="en-US" dirty="0"/>
          </a:p>
          <a:p>
            <a:pPr lvl="0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86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Inter-Disciplinary Solutions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502039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0295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Industry-Academia Collaboration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chiangm@princeton.edu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“Fog Network”?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network architecture that </a:t>
            </a:r>
            <a:r>
              <a:rPr lang="en-US" dirty="0" smtClean="0">
                <a:solidFill>
                  <a:srgbClr val="FF0000"/>
                </a:solidFill>
              </a:rPr>
              <a:t>uses one or a collaborative multitude of end-user clients or near-user edge devices </a:t>
            </a:r>
            <a:r>
              <a:rPr lang="en-US" dirty="0" smtClean="0"/>
              <a:t>to carry out a substantial amount of </a:t>
            </a:r>
            <a:r>
              <a:rPr lang="en-US" dirty="0" smtClean="0">
                <a:solidFill>
                  <a:srgbClr val="FF0000"/>
                </a:solidFill>
              </a:rPr>
              <a:t>storage</a:t>
            </a:r>
            <a:r>
              <a:rPr lang="en-US" dirty="0" smtClean="0"/>
              <a:t> (rather than stored primarily in cloud data centers), </a:t>
            </a:r>
            <a:r>
              <a:rPr lang="en-US" dirty="0" smtClean="0">
                <a:solidFill>
                  <a:srgbClr val="FF0000"/>
                </a:solidFill>
              </a:rPr>
              <a:t>communication</a:t>
            </a:r>
            <a:r>
              <a:rPr lang="en-US" dirty="0" smtClean="0"/>
              <a:t> (rather than routed over backbone networks), and </a:t>
            </a:r>
            <a:r>
              <a:rPr lang="en-US" dirty="0" smtClean="0">
                <a:solidFill>
                  <a:srgbClr val="FF0000"/>
                </a:solidFill>
              </a:rPr>
              <a:t>control, configuration, measurement and management </a:t>
            </a:r>
            <a:r>
              <a:rPr lang="en-US" dirty="0" smtClean="0"/>
              <a:t>(rather than controlled primarily by network gateways such as those in LTE core).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17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Rise of the Clients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46" y="1836733"/>
            <a:ext cx="3718688" cy="25292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723" y="2120622"/>
            <a:ext cx="698759" cy="8725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673" y="2942945"/>
            <a:ext cx="698759" cy="8725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882" y="4490728"/>
            <a:ext cx="698759" cy="8725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751" y="3815525"/>
            <a:ext cx="698759" cy="8725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811" y="4490728"/>
            <a:ext cx="698759" cy="8725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432" y="1836732"/>
            <a:ext cx="698759" cy="87258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752" y="1836732"/>
            <a:ext cx="831971" cy="83197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751" y="4697892"/>
            <a:ext cx="831971" cy="83197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626" y="2923231"/>
            <a:ext cx="831971" cy="83197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7379" y="2923231"/>
            <a:ext cx="831971" cy="83197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482" y="1634060"/>
            <a:ext cx="831971" cy="83197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702" y="3181090"/>
            <a:ext cx="831971" cy="83197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511" y="3865921"/>
            <a:ext cx="831971" cy="83197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350" y="4947322"/>
            <a:ext cx="831971" cy="83197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882" y="5529863"/>
            <a:ext cx="831971" cy="83197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6641" y="5363308"/>
            <a:ext cx="831971" cy="83197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814341" y="1742617"/>
            <a:ext cx="24266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Data center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Backbone network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LTE Core network</a:t>
            </a:r>
          </a:p>
        </p:txBody>
      </p:sp>
    </p:spTree>
    <p:extLst>
      <p:ext uri="{BB962C8B-B14F-4D97-AF65-F5344CB8AC3E}">
        <p14:creationId xmlns:p14="http://schemas.microsoft.com/office/powerpoint/2010/main" val="1396814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918" y="3113776"/>
            <a:ext cx="1728442" cy="14021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360" y="1715813"/>
            <a:ext cx="1833043" cy="1397963"/>
          </a:xfrm>
          <a:prstGeom prst="rect">
            <a:avLst/>
          </a:prstGeom>
        </p:spPr>
      </p:pic>
      <p:pic>
        <p:nvPicPr>
          <p:cNvPr id="4" name="Picture 3" descr="small-cells-59-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152" y="4297945"/>
            <a:ext cx="2063765" cy="1572392"/>
          </a:xfrm>
          <a:prstGeom prst="rect">
            <a:avLst/>
          </a:prstGeom>
        </p:spPr>
      </p:pic>
      <p:pic>
        <p:nvPicPr>
          <p:cNvPr id="5" name="Picture 4" descr="Unknown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402" y="4422688"/>
            <a:ext cx="2684627" cy="131304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Many Types of Clients &amp; Edge Devices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4848" y="1901335"/>
            <a:ext cx="2213070" cy="121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07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Contrast Them </a:t>
            </a:r>
            <a:r>
              <a:rPr lang="en-US" dirty="0" smtClean="0"/>
              <a:t>With…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35" y="1417638"/>
            <a:ext cx="2032000" cy="231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043" y="1417638"/>
            <a:ext cx="2900251" cy="23225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40212"/>
            <a:ext cx="4292600" cy="23260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4363" y="3740150"/>
            <a:ext cx="3788313" cy="2520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1734" y="1276350"/>
            <a:ext cx="3605593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91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70" y="3468096"/>
            <a:ext cx="883816" cy="7169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627" y="1417638"/>
            <a:ext cx="3008196" cy="24089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73043" y="2968578"/>
            <a:ext cx="2596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use 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752" y="3826592"/>
            <a:ext cx="3342048" cy="22239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597" y="2701746"/>
            <a:ext cx="1398820" cy="76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73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Fog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70" y="3468096"/>
            <a:ext cx="883816" cy="7169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627" y="1417638"/>
            <a:ext cx="3008196" cy="24089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49363" y="2968578"/>
            <a:ext cx="3220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are</a:t>
            </a:r>
            <a:r>
              <a:rPr lang="en-US" sz="4000" dirty="0" smtClean="0"/>
              <a:t> (part of)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752" y="3826592"/>
            <a:ext cx="3342048" cy="22239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597" y="2701746"/>
            <a:ext cx="1398820" cy="76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94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46472" cy="497712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The set-top box in your living room replaces the DPI box? </a:t>
            </a:r>
          </a:p>
          <a:p>
            <a:r>
              <a:rPr lang="en-US" sz="2400" dirty="0" smtClean="0"/>
              <a:t>The dashboard in your car is your cloud caching content?</a:t>
            </a:r>
          </a:p>
          <a:p>
            <a:r>
              <a:rPr lang="en-US" sz="2400" dirty="0" smtClean="0"/>
              <a:t>Your phone (and other phones) become LTE PDN-GW &amp; PCRF? </a:t>
            </a:r>
            <a:endParaRPr lang="en-US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The “network edge” gives you the edge</a:t>
            </a:r>
          </a:p>
          <a:p>
            <a:r>
              <a:rPr lang="en-US" sz="2800" dirty="0" smtClean="0"/>
              <a:t>The clients are the controllers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871" y="2997935"/>
            <a:ext cx="3628683" cy="215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30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13735</TotalTime>
  <Words>672</Words>
  <Application>Microsoft Macintosh PowerPoint</Application>
  <PresentationFormat>On-screen Show (4:3)</PresentationFormat>
  <Paragraphs>145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Black</vt:lpstr>
      <vt:lpstr>Fog Networks</vt:lpstr>
      <vt:lpstr>From Cloud to Fog</vt:lpstr>
      <vt:lpstr>What is “Fog Network”? </vt:lpstr>
      <vt:lpstr>Rise of the Clients</vt:lpstr>
      <vt:lpstr>Many Types of Clients &amp; Edge Devices</vt:lpstr>
      <vt:lpstr>Contrast Them With…</vt:lpstr>
      <vt:lpstr>Traditional View</vt:lpstr>
      <vt:lpstr>Fog View</vt:lpstr>
      <vt:lpstr>What If…</vt:lpstr>
      <vt:lpstr>It has become both feasible and interesting to ask:  “Can ‘this’ be done at clients/edge?”    </vt:lpstr>
      <vt:lpstr>Impact on Value Proposition along Ecosystem Food-chain</vt:lpstr>
      <vt:lpstr>Why Now?</vt:lpstr>
      <vt:lpstr>Two Parts of Fog</vt:lpstr>
      <vt:lpstr>Examples</vt:lpstr>
      <vt:lpstr>1. OTT Smart Data Pricing (SDP)</vt:lpstr>
      <vt:lpstr>2. Client-Side HetNets Control</vt:lpstr>
      <vt:lpstr>3. Client-controlled Cloud Storage</vt:lpstr>
      <vt:lpstr>4. Consumer/Wearable IoT</vt:lpstr>
      <vt:lpstr>Themes of Fog Applications</vt:lpstr>
      <vt:lpstr>Networking Revisited</vt:lpstr>
      <vt:lpstr>Research Challenges</vt:lpstr>
      <vt:lpstr>Inter-Disciplinary Solutions</vt:lpstr>
      <vt:lpstr>   Industry-Academia Collaboration    </vt:lpstr>
    </vt:vector>
  </TitlesOfParts>
  <Company>Princeton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 Sen</dc:creator>
  <cp:lastModifiedBy>Bharath Balasubramanian</cp:lastModifiedBy>
  <cp:revision>200</cp:revision>
  <dcterms:created xsi:type="dcterms:W3CDTF">2013-11-07T15:18:56Z</dcterms:created>
  <dcterms:modified xsi:type="dcterms:W3CDTF">2014-09-02T20:33:13Z</dcterms:modified>
</cp:coreProperties>
</file>