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Pacifico"/>
      <p:regular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6" Type="http://schemas.openxmlformats.org/officeDocument/2006/relationships/font" Target="fonts/Pacific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c6f9544c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c6f9544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544c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544c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9544c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9544c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6f9544c1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f9544c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6f9544c1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9544c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6f9544c1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6f9544c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505700" y="338100"/>
            <a:ext cx="4545900" cy="132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000"/>
              <a:t>Navigate</a:t>
            </a:r>
            <a:r>
              <a:rPr b="0" lang="en" sz="6000">
                <a:solidFill>
                  <a:srgbClr val="ABC179"/>
                </a:solidFill>
                <a:latin typeface="Pacifico"/>
                <a:ea typeface="Pacifico"/>
                <a:cs typeface="Pacifico"/>
                <a:sym typeface="Pacifico"/>
              </a:rPr>
              <a:t>X</a:t>
            </a:r>
            <a:endParaRPr b="0" sz="6000">
              <a:solidFill>
                <a:srgbClr val="ABC179"/>
              </a:solidFill>
              <a:latin typeface="Pacifico"/>
              <a:ea typeface="Pacifico"/>
              <a:cs typeface="Pacifico"/>
              <a:sym typeface="Pacifico"/>
            </a:endParaRPr>
          </a:p>
        </p:txBody>
      </p:sp>
      <p:sp>
        <p:nvSpPr>
          <p:cNvPr id="59" name="Google Shape;59;p13"/>
          <p:cNvSpPr txBox="1"/>
          <p:nvPr>
            <p:ph idx="1" type="subTitle"/>
          </p:nvPr>
        </p:nvSpPr>
        <p:spPr>
          <a:xfrm>
            <a:off x="485875" y="1433375"/>
            <a:ext cx="3357900" cy="8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sz="2000"/>
              <a:t>Crafting your ideal path!”</a:t>
            </a:r>
            <a:endParaRPr sz="2000"/>
          </a:p>
        </p:txBody>
      </p:sp>
      <p:pic>
        <p:nvPicPr>
          <p:cNvPr id="60" name="Google Shape;60;p13"/>
          <p:cNvPicPr preferRelativeResize="0"/>
          <p:nvPr/>
        </p:nvPicPr>
        <p:blipFill>
          <a:blip r:embed="rId3">
            <a:alphaModFix/>
          </a:blip>
          <a:stretch>
            <a:fillRect/>
          </a:stretch>
        </p:blipFill>
        <p:spPr>
          <a:xfrm>
            <a:off x="4782805" y="673950"/>
            <a:ext cx="3828725" cy="3795601"/>
          </a:xfrm>
          <a:prstGeom prst="rect">
            <a:avLst/>
          </a:prstGeom>
          <a:noFill/>
          <a:ln>
            <a:noFill/>
          </a:ln>
        </p:spPr>
      </p:pic>
      <p:sp>
        <p:nvSpPr>
          <p:cNvPr id="61" name="Google Shape;61;p13"/>
          <p:cNvSpPr txBox="1"/>
          <p:nvPr/>
        </p:nvSpPr>
        <p:spPr>
          <a:xfrm>
            <a:off x="581900" y="3589800"/>
            <a:ext cx="1234200" cy="11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CE5CD"/>
                </a:solidFill>
                <a:latin typeface="Raleway"/>
                <a:ea typeface="Raleway"/>
                <a:cs typeface="Raleway"/>
                <a:sym typeface="Raleway"/>
              </a:rPr>
              <a:t>By</a:t>
            </a:r>
            <a:endParaRPr sz="1500">
              <a:solidFill>
                <a:srgbClr val="FCE5CD"/>
              </a:solidFill>
              <a:latin typeface="Raleway"/>
              <a:ea typeface="Raleway"/>
              <a:cs typeface="Raleway"/>
              <a:sym typeface="Raleway"/>
            </a:endParaRPr>
          </a:p>
          <a:p>
            <a:pPr indent="0" lvl="0" marL="0" rtl="0" algn="l">
              <a:spcBef>
                <a:spcPts val="0"/>
              </a:spcBef>
              <a:spcAft>
                <a:spcPts val="0"/>
              </a:spcAft>
              <a:buNone/>
            </a:pPr>
            <a:r>
              <a:t/>
            </a:r>
            <a:endParaRPr>
              <a:solidFill>
                <a:srgbClr val="FCE5CD"/>
              </a:solidFill>
              <a:latin typeface="Raleway"/>
              <a:ea typeface="Raleway"/>
              <a:cs typeface="Raleway"/>
              <a:sym typeface="Raleway"/>
            </a:endParaRPr>
          </a:p>
          <a:p>
            <a:pPr indent="0" lvl="0" marL="0" rtl="0" algn="l">
              <a:spcBef>
                <a:spcPts val="0"/>
              </a:spcBef>
              <a:spcAft>
                <a:spcPts val="0"/>
              </a:spcAft>
              <a:buNone/>
            </a:pPr>
            <a:r>
              <a:rPr b="1" lang="en" sz="2300">
                <a:solidFill>
                  <a:srgbClr val="FCE5CD"/>
                </a:solidFill>
                <a:latin typeface="Source Sans Pro"/>
                <a:ea typeface="Source Sans Pro"/>
                <a:cs typeface="Source Sans Pro"/>
                <a:sym typeface="Source Sans Pro"/>
              </a:rPr>
              <a:t>Sign_IN</a:t>
            </a:r>
            <a:endParaRPr b="1" sz="2300">
              <a:solidFill>
                <a:srgbClr val="FCE5CD"/>
              </a:solidFill>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1000"/>
                                        <p:tgtEl>
                                          <p:spTgt spid="58"/>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000"/>
                                        <p:tgtEl>
                                          <p:spTgt spid="5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1000"/>
                                        <p:tgtEl>
                                          <p:spTgt spid="60"/>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1000"/>
                                        <p:tgtEl>
                                          <p:spTgt spid="6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95200"/>
            <a:ext cx="9711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a:t>
            </a:r>
            <a:r>
              <a:rPr lang="en"/>
              <a:t>                                                            </a:t>
            </a:r>
            <a:endParaRPr/>
          </a:p>
        </p:txBody>
      </p:sp>
      <p:sp>
        <p:nvSpPr>
          <p:cNvPr id="67" name="Google Shape;67;p14"/>
          <p:cNvSpPr txBox="1"/>
          <p:nvPr>
            <p:ph idx="1" type="body"/>
          </p:nvPr>
        </p:nvSpPr>
        <p:spPr>
          <a:xfrm>
            <a:off x="311700" y="2484750"/>
            <a:ext cx="8520600" cy="2257500"/>
          </a:xfrm>
          <a:prstGeom prst="rect">
            <a:avLst/>
          </a:prstGeom>
          <a:ln cap="flat" cmpd="sng" w="9525">
            <a:solidFill>
              <a:schemeClr val="dk2"/>
            </a:solidFill>
            <a:prstDash val="dashDot"/>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1600"/>
              </a:spcAft>
              <a:buNone/>
            </a:pPr>
            <a:r>
              <a:rPr b="1" lang="en" sz="2600"/>
              <a:t>The</a:t>
            </a:r>
            <a:r>
              <a:rPr lang="en"/>
              <a:t> motivation behind this project is to create a user-friendly, efficient, and interactive route planning tool that helps individuals find the optimal routes between different locations. This application aims to simplify navigation, reduce travel time, and enhance overall convenience for users by leveraging modern mapping technologies. The problem we had whenever we need to find a place in this big Daffodil International University campus will be solved using “NavigateX”.</a:t>
            </a:r>
            <a:endParaRPr/>
          </a:p>
        </p:txBody>
      </p:sp>
      <p:pic>
        <p:nvPicPr>
          <p:cNvPr id="68" name="Google Shape;68;p14"/>
          <p:cNvPicPr preferRelativeResize="0"/>
          <p:nvPr/>
        </p:nvPicPr>
        <p:blipFill>
          <a:blip r:embed="rId3">
            <a:alphaModFix/>
          </a:blip>
          <a:stretch>
            <a:fillRect/>
          </a:stretch>
        </p:blipFill>
        <p:spPr>
          <a:xfrm>
            <a:off x="1282800" y="591250"/>
            <a:ext cx="971100" cy="971100"/>
          </a:xfrm>
          <a:prstGeom prst="rect">
            <a:avLst/>
          </a:prstGeom>
          <a:noFill/>
          <a:ln>
            <a:noFill/>
          </a:ln>
        </p:spPr>
      </p:pic>
      <p:sp>
        <p:nvSpPr>
          <p:cNvPr id="69" name="Google Shape;69;p14"/>
          <p:cNvSpPr txBox="1"/>
          <p:nvPr/>
        </p:nvSpPr>
        <p:spPr>
          <a:xfrm>
            <a:off x="2253900" y="915850"/>
            <a:ext cx="6146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Raleway"/>
                <a:ea typeface="Raleway"/>
                <a:cs typeface="Raleway"/>
                <a:sym typeface="Raleway"/>
              </a:rPr>
              <a:t>Motivation</a:t>
            </a:r>
            <a:endParaRPr b="1" sz="3000">
              <a:latin typeface="Raleway"/>
              <a:ea typeface="Raleway"/>
              <a:cs typeface="Raleway"/>
              <a:sym typeface="Raleway"/>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1500"/>
                                        <p:tgtEl>
                                          <p:spTgt spid="6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68"/>
                                        </p:tgtEl>
                                        <p:attrNameLst>
                                          <p:attrName>style.visibility</p:attrName>
                                        </p:attrNameLst>
                                      </p:cBhvr>
                                      <p:to>
                                        <p:strVal val="visible"/>
                                      </p:to>
                                    </p:set>
                                    <p:anim calcmode="lin" valueType="num">
                                      <p:cBhvr additive="base">
                                        <p:cTn dur="1500"/>
                                        <p:tgtEl>
                                          <p:spTgt spid="6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1500"/>
                                        <p:tgtEl>
                                          <p:spTgt spid="69"/>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4">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1500"/>
                                        <p:tgtEl>
                                          <p:spTgt spid="6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5"/>
          <p:cNvPicPr preferRelativeResize="0"/>
          <p:nvPr/>
        </p:nvPicPr>
        <p:blipFill rotWithShape="1">
          <a:blip r:embed="rId3">
            <a:alphaModFix amt="25000"/>
          </a:blip>
          <a:srcRect b="11742" l="4913" r="3753" t="6884"/>
          <a:stretch/>
        </p:blipFill>
        <p:spPr>
          <a:xfrm>
            <a:off x="-550" y="78975"/>
            <a:ext cx="4572550" cy="4983426"/>
          </a:xfrm>
          <a:prstGeom prst="rect">
            <a:avLst/>
          </a:prstGeom>
          <a:noFill/>
          <a:ln>
            <a:noFill/>
          </a:ln>
        </p:spPr>
      </p:pic>
      <p:sp>
        <p:nvSpPr>
          <p:cNvPr id="75" name="Google Shape;75;p15"/>
          <p:cNvSpPr txBox="1"/>
          <p:nvPr>
            <p:ph type="title"/>
          </p:nvPr>
        </p:nvSpPr>
        <p:spPr>
          <a:xfrm>
            <a:off x="511075" y="1678650"/>
            <a:ext cx="3500100" cy="15456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rgbClr val="674EA7"/>
                </a:solidFill>
              </a:rPr>
              <a:t>Objectives</a:t>
            </a:r>
            <a:endParaRPr sz="4500">
              <a:solidFill>
                <a:srgbClr val="674EA7"/>
              </a:solidFill>
            </a:endParaRPr>
          </a:p>
        </p:txBody>
      </p:sp>
      <p:sp>
        <p:nvSpPr>
          <p:cNvPr id="76" name="Google Shape;76;p15"/>
          <p:cNvSpPr/>
          <p:nvPr/>
        </p:nvSpPr>
        <p:spPr>
          <a:xfrm>
            <a:off x="658675" y="1633650"/>
            <a:ext cx="3204900" cy="1635600"/>
          </a:xfrm>
          <a:prstGeom prst="roundRect">
            <a:avLst>
              <a:gd fmla="val 16667" name="adj"/>
            </a:avLst>
          </a:prstGeom>
          <a:noFill/>
          <a:ln cap="flat" cmpd="sng" w="28575">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500"/>
          </a:p>
        </p:txBody>
      </p:sp>
      <p:sp>
        <p:nvSpPr>
          <p:cNvPr id="77" name="Google Shape;77;p15"/>
          <p:cNvSpPr txBox="1"/>
          <p:nvPr/>
        </p:nvSpPr>
        <p:spPr>
          <a:xfrm>
            <a:off x="4814825" y="931000"/>
            <a:ext cx="4076400" cy="35709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lt1"/>
              </a:buClr>
              <a:buSzPts val="2200"/>
              <a:buFont typeface="Raleway"/>
              <a:buChar char="●"/>
            </a:pPr>
            <a:r>
              <a:rPr lang="en" sz="2200">
                <a:solidFill>
                  <a:schemeClr val="lt1"/>
                </a:solidFill>
                <a:latin typeface="Raleway"/>
                <a:ea typeface="Raleway"/>
                <a:cs typeface="Raleway"/>
                <a:sym typeface="Raleway"/>
              </a:rPr>
              <a:t> To Get Effective Routing.</a:t>
            </a:r>
            <a:endParaRPr sz="2200">
              <a:solidFill>
                <a:schemeClr val="lt1"/>
              </a:solidFill>
              <a:latin typeface="Raleway"/>
              <a:ea typeface="Raleway"/>
              <a:cs typeface="Raleway"/>
              <a:sym typeface="Raleway"/>
            </a:endParaRPr>
          </a:p>
          <a:p>
            <a:pPr indent="0" lvl="0" marL="457200" rtl="0" algn="l">
              <a:spcBef>
                <a:spcPts val="0"/>
              </a:spcBef>
              <a:spcAft>
                <a:spcPts val="0"/>
              </a:spcAft>
              <a:buNone/>
            </a:pPr>
            <a:r>
              <a:t/>
            </a:r>
            <a:endParaRPr sz="2200">
              <a:solidFill>
                <a:schemeClr val="lt1"/>
              </a:solidFill>
              <a:latin typeface="Raleway"/>
              <a:ea typeface="Raleway"/>
              <a:cs typeface="Raleway"/>
              <a:sym typeface="Raleway"/>
            </a:endParaRPr>
          </a:p>
          <a:p>
            <a:pPr indent="-368300" lvl="0" marL="457200" rtl="0" algn="l">
              <a:spcBef>
                <a:spcPts val="0"/>
              </a:spcBef>
              <a:spcAft>
                <a:spcPts val="0"/>
              </a:spcAft>
              <a:buClr>
                <a:schemeClr val="lt1"/>
              </a:buClr>
              <a:buSzPts val="2200"/>
              <a:buFont typeface="Raleway"/>
              <a:buChar char="●"/>
            </a:pPr>
            <a:r>
              <a:rPr lang="en" sz="2200">
                <a:solidFill>
                  <a:schemeClr val="lt1"/>
                </a:solidFill>
                <a:latin typeface="Raleway"/>
                <a:ea typeface="Raleway"/>
                <a:cs typeface="Raleway"/>
                <a:sym typeface="Raleway"/>
              </a:rPr>
              <a:t>To Get Interactive User Interface.</a:t>
            </a:r>
            <a:endParaRPr sz="2200">
              <a:solidFill>
                <a:schemeClr val="lt1"/>
              </a:solidFill>
              <a:latin typeface="Raleway"/>
              <a:ea typeface="Raleway"/>
              <a:cs typeface="Raleway"/>
              <a:sym typeface="Raleway"/>
            </a:endParaRPr>
          </a:p>
          <a:p>
            <a:pPr indent="0" lvl="0" marL="457200" rtl="0" algn="l">
              <a:spcBef>
                <a:spcPts val="0"/>
              </a:spcBef>
              <a:spcAft>
                <a:spcPts val="0"/>
              </a:spcAft>
              <a:buNone/>
            </a:pPr>
            <a:r>
              <a:t/>
            </a:r>
            <a:endParaRPr sz="2200">
              <a:solidFill>
                <a:schemeClr val="lt1"/>
              </a:solidFill>
              <a:latin typeface="Raleway"/>
              <a:ea typeface="Raleway"/>
              <a:cs typeface="Raleway"/>
              <a:sym typeface="Raleway"/>
            </a:endParaRPr>
          </a:p>
          <a:p>
            <a:pPr indent="-368300" lvl="0" marL="457200" rtl="0" algn="l">
              <a:spcBef>
                <a:spcPts val="0"/>
              </a:spcBef>
              <a:spcAft>
                <a:spcPts val="0"/>
              </a:spcAft>
              <a:buClr>
                <a:schemeClr val="lt1"/>
              </a:buClr>
              <a:buSzPts val="2200"/>
              <a:buFont typeface="Raleway"/>
              <a:buChar char="●"/>
            </a:pPr>
            <a:r>
              <a:rPr lang="en" sz="2200">
                <a:solidFill>
                  <a:schemeClr val="lt1"/>
                </a:solidFill>
                <a:latin typeface="Raleway"/>
                <a:ea typeface="Raleway"/>
                <a:cs typeface="Raleway"/>
                <a:sym typeface="Raleway"/>
              </a:rPr>
              <a:t>To Get Alternative Routes.</a:t>
            </a:r>
            <a:endParaRPr sz="2200">
              <a:solidFill>
                <a:schemeClr val="lt1"/>
              </a:solidFill>
              <a:latin typeface="Raleway"/>
              <a:ea typeface="Raleway"/>
              <a:cs typeface="Raleway"/>
              <a:sym typeface="Raleway"/>
            </a:endParaRPr>
          </a:p>
          <a:p>
            <a:pPr indent="0" lvl="0" marL="457200" rtl="0" algn="l">
              <a:spcBef>
                <a:spcPts val="0"/>
              </a:spcBef>
              <a:spcAft>
                <a:spcPts val="0"/>
              </a:spcAft>
              <a:buNone/>
            </a:pPr>
            <a:r>
              <a:t/>
            </a:r>
            <a:endParaRPr sz="2200">
              <a:solidFill>
                <a:schemeClr val="lt1"/>
              </a:solidFill>
              <a:latin typeface="Raleway"/>
              <a:ea typeface="Raleway"/>
              <a:cs typeface="Raleway"/>
              <a:sym typeface="Raleway"/>
            </a:endParaRPr>
          </a:p>
          <a:p>
            <a:pPr indent="-368300" lvl="0" marL="457200" rtl="0" algn="l">
              <a:spcBef>
                <a:spcPts val="0"/>
              </a:spcBef>
              <a:spcAft>
                <a:spcPts val="0"/>
              </a:spcAft>
              <a:buClr>
                <a:schemeClr val="lt1"/>
              </a:buClr>
              <a:buSzPts val="2200"/>
              <a:buFont typeface="Raleway"/>
              <a:buChar char="●"/>
            </a:pPr>
            <a:r>
              <a:rPr lang="en" sz="2200">
                <a:solidFill>
                  <a:schemeClr val="lt1"/>
                </a:solidFill>
                <a:latin typeface="Raleway"/>
                <a:ea typeface="Raleway"/>
                <a:cs typeface="Raleway"/>
                <a:sym typeface="Raleway"/>
              </a:rPr>
              <a:t>To See Map Visualization.</a:t>
            </a:r>
            <a:endParaRPr sz="2200">
              <a:solidFill>
                <a:schemeClr val="lt1"/>
              </a:solidFill>
              <a:latin typeface="Raleway"/>
              <a:ea typeface="Raleway"/>
              <a:cs typeface="Raleway"/>
              <a:sym typeface="Raleway"/>
            </a:endParaRPr>
          </a:p>
          <a:p>
            <a:pPr indent="0" lvl="0" marL="457200" rtl="0" algn="l">
              <a:spcBef>
                <a:spcPts val="0"/>
              </a:spcBef>
              <a:spcAft>
                <a:spcPts val="0"/>
              </a:spcAft>
              <a:buNone/>
            </a:pPr>
            <a:r>
              <a:t/>
            </a:r>
            <a:endParaRPr sz="2200">
              <a:solidFill>
                <a:schemeClr val="lt1"/>
              </a:solidFill>
              <a:latin typeface="Raleway"/>
              <a:ea typeface="Raleway"/>
              <a:cs typeface="Raleway"/>
              <a:sym typeface="Raleway"/>
            </a:endParaRPr>
          </a:p>
          <a:p>
            <a:pPr indent="-368300" lvl="0" marL="457200" rtl="0" algn="l">
              <a:spcBef>
                <a:spcPts val="0"/>
              </a:spcBef>
              <a:spcAft>
                <a:spcPts val="0"/>
              </a:spcAft>
              <a:buClr>
                <a:schemeClr val="lt1"/>
              </a:buClr>
              <a:buSzPts val="2200"/>
              <a:buFont typeface="Raleway"/>
              <a:buChar char="●"/>
            </a:pPr>
            <a:r>
              <a:rPr lang="en" sz="2200">
                <a:solidFill>
                  <a:schemeClr val="lt1"/>
                </a:solidFill>
                <a:latin typeface="Raleway"/>
                <a:ea typeface="Raleway"/>
                <a:cs typeface="Raleway"/>
                <a:sym typeface="Raleway"/>
              </a:rPr>
              <a:t>To Get Offline Access. </a:t>
            </a:r>
            <a:endParaRPr sz="2200">
              <a:solidFill>
                <a:schemeClr val="lt1"/>
              </a:solidFill>
              <a:latin typeface="Raleway"/>
              <a:ea typeface="Raleway"/>
              <a:cs typeface="Raleway"/>
              <a:sym typeface="Raleway"/>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p:tgtEl>
                                          <p:spTgt spid="7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100"/>
                                        <p:tgtEl>
                                          <p:spTgt spid="76"/>
                                        </p:tgtEl>
                                        <p:attrNameLst>
                                          <p:attrName>ppt_x</p:attrName>
                                        </p:attrNameLst>
                                      </p:cBhvr>
                                      <p:tavLst>
                                        <p:tav fmla="" tm="0">
                                          <p:val>
                                            <p:strVal val="#ppt_x-1"/>
                                          </p:val>
                                        </p:tav>
                                        <p:tav fmla="" tm="100000">
                                          <p:val>
                                            <p:strVal val="#ppt_x"/>
                                          </p:val>
                                        </p:tav>
                                      </p:tavLst>
                                    </p:anim>
                                  </p:childTnLst>
                                </p:cTn>
                              </p:par>
                            </p:childTnLst>
                          </p:cTn>
                        </p:par>
                        <p:par>
                          <p:cTn fill="hold">
                            <p:stCondLst>
                              <p:cond delay="1100"/>
                            </p:stCondLst>
                            <p:childTnLst>
                              <p:par>
                                <p:cTn fill="hold" nodeType="afterEffect" presetClass="entr" presetID="2" presetSubtype="8">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p:tgtEl>
                                          <p:spTgt spid="75"/>
                                        </p:tgtEl>
                                        <p:attrNameLst>
                                          <p:attrName>ppt_x</p:attrName>
                                        </p:attrNameLst>
                                      </p:cBhvr>
                                      <p:tavLst>
                                        <p:tav fmla="" tm="0">
                                          <p:val>
                                            <p:strVal val="#ppt_x-1"/>
                                          </p:val>
                                        </p:tav>
                                        <p:tav fmla="" tm="100000">
                                          <p:val>
                                            <p:strVal val="#ppt_x"/>
                                          </p:val>
                                        </p:tav>
                                      </p:tavLst>
                                    </p:anim>
                                  </p:childTnLst>
                                </p:cTn>
                              </p:par>
                            </p:childTnLst>
                          </p:cTn>
                        </p:par>
                        <p:par>
                          <p:cTn fill="hold">
                            <p:stCondLst>
                              <p:cond delay="2100"/>
                            </p:stCondLst>
                            <p:childTnLst>
                              <p:par>
                                <p:cTn fill="hold" nodeType="afterEffect" presetClass="entr" presetID="2" presetSubtype="2">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500"/>
                                        <p:tgtEl>
                                          <p:spTgt spid="7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nvSpPr>
        <p:spPr>
          <a:xfrm>
            <a:off x="428975" y="431125"/>
            <a:ext cx="6146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lt1"/>
                </a:solidFill>
                <a:latin typeface="Raleway"/>
                <a:ea typeface="Raleway"/>
                <a:cs typeface="Raleway"/>
                <a:sym typeface="Raleway"/>
              </a:rPr>
              <a:t>Methodology</a:t>
            </a:r>
            <a:endParaRPr b="1" sz="2800">
              <a:solidFill>
                <a:schemeClr val="lt1"/>
              </a:solidFill>
              <a:latin typeface="Raleway"/>
              <a:ea typeface="Raleway"/>
              <a:cs typeface="Raleway"/>
              <a:sym typeface="Raleway"/>
            </a:endParaRPr>
          </a:p>
        </p:txBody>
      </p:sp>
      <p:sp>
        <p:nvSpPr>
          <p:cNvPr id="83" name="Google Shape;83;p16"/>
          <p:cNvSpPr txBox="1"/>
          <p:nvPr/>
        </p:nvSpPr>
        <p:spPr>
          <a:xfrm>
            <a:off x="364975" y="1615625"/>
            <a:ext cx="2614500" cy="461700"/>
          </a:xfrm>
          <a:prstGeom prst="rect">
            <a:avLst/>
          </a:prstGeom>
          <a:noFill/>
          <a:ln cap="flat" cmpd="sng" w="19050">
            <a:solidFill>
              <a:schemeClr val="lt1"/>
            </a:solidFill>
            <a:prstDash val="lg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Raleway"/>
                <a:ea typeface="Raleway"/>
                <a:cs typeface="Raleway"/>
                <a:sym typeface="Raleway"/>
              </a:rPr>
              <a:t>Graph Data Structure</a:t>
            </a:r>
            <a:endParaRPr b="1" sz="1800">
              <a:solidFill>
                <a:schemeClr val="lt1"/>
              </a:solidFill>
              <a:latin typeface="Raleway"/>
              <a:ea typeface="Raleway"/>
              <a:cs typeface="Raleway"/>
              <a:sym typeface="Raleway"/>
            </a:endParaRPr>
          </a:p>
        </p:txBody>
      </p:sp>
      <p:sp>
        <p:nvSpPr>
          <p:cNvPr id="84" name="Google Shape;84;p16"/>
          <p:cNvSpPr txBox="1"/>
          <p:nvPr/>
        </p:nvSpPr>
        <p:spPr>
          <a:xfrm>
            <a:off x="2061975" y="2871650"/>
            <a:ext cx="1856400" cy="461700"/>
          </a:xfrm>
          <a:prstGeom prst="rect">
            <a:avLst/>
          </a:prstGeom>
          <a:noFill/>
          <a:ln cap="flat" cmpd="sng" w="19050">
            <a:solidFill>
              <a:schemeClr val="lt1"/>
            </a:solidFill>
            <a:prstDash val="lg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Raleway"/>
                <a:ea typeface="Raleway"/>
                <a:cs typeface="Raleway"/>
                <a:sym typeface="Raleway"/>
              </a:rPr>
              <a:t>Priority Queue</a:t>
            </a:r>
            <a:endParaRPr b="1" sz="1800">
              <a:solidFill>
                <a:schemeClr val="lt1"/>
              </a:solidFill>
              <a:latin typeface="Raleway"/>
              <a:ea typeface="Raleway"/>
              <a:cs typeface="Raleway"/>
              <a:sym typeface="Raleway"/>
            </a:endParaRPr>
          </a:p>
        </p:txBody>
      </p:sp>
      <p:cxnSp>
        <p:nvCxnSpPr>
          <p:cNvPr id="85" name="Google Shape;85;p16"/>
          <p:cNvCxnSpPr>
            <a:endCxn id="84" idx="1"/>
          </p:cNvCxnSpPr>
          <p:nvPr/>
        </p:nvCxnSpPr>
        <p:spPr>
          <a:xfrm flipH="1" rot="-5400000">
            <a:off x="1265925" y="2306450"/>
            <a:ext cx="1026300" cy="565800"/>
          </a:xfrm>
          <a:prstGeom prst="bentConnector2">
            <a:avLst/>
          </a:prstGeom>
          <a:noFill/>
          <a:ln cap="flat" cmpd="sng" w="28575">
            <a:solidFill>
              <a:schemeClr val="lt1"/>
            </a:solidFill>
            <a:prstDash val="dot"/>
            <a:round/>
            <a:headEnd len="med" w="med" type="oval"/>
            <a:tailEnd len="med" w="med" type="oval"/>
          </a:ln>
        </p:spPr>
      </p:cxnSp>
      <p:sp>
        <p:nvSpPr>
          <p:cNvPr id="86" name="Google Shape;86;p16"/>
          <p:cNvSpPr txBox="1"/>
          <p:nvPr/>
        </p:nvSpPr>
        <p:spPr>
          <a:xfrm>
            <a:off x="4878800" y="2053100"/>
            <a:ext cx="1355100" cy="461700"/>
          </a:xfrm>
          <a:prstGeom prst="rect">
            <a:avLst/>
          </a:prstGeom>
          <a:noFill/>
          <a:ln cap="flat" cmpd="sng" w="19050">
            <a:solidFill>
              <a:schemeClr val="lt1"/>
            </a:solidFill>
            <a:prstDash val="lg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Raleway"/>
                <a:ea typeface="Raleway"/>
                <a:cs typeface="Raleway"/>
                <a:sym typeface="Raleway"/>
              </a:rPr>
              <a:t>Hash Map</a:t>
            </a:r>
            <a:endParaRPr b="1" sz="1900">
              <a:solidFill>
                <a:schemeClr val="lt1"/>
              </a:solidFill>
              <a:latin typeface="Raleway"/>
              <a:ea typeface="Raleway"/>
              <a:cs typeface="Raleway"/>
              <a:sym typeface="Raleway"/>
            </a:endParaRPr>
          </a:p>
        </p:txBody>
      </p:sp>
      <p:sp>
        <p:nvSpPr>
          <p:cNvPr id="87" name="Google Shape;87;p16"/>
          <p:cNvSpPr txBox="1"/>
          <p:nvPr/>
        </p:nvSpPr>
        <p:spPr>
          <a:xfrm>
            <a:off x="6956675" y="3568425"/>
            <a:ext cx="1590000" cy="461700"/>
          </a:xfrm>
          <a:prstGeom prst="rect">
            <a:avLst/>
          </a:prstGeom>
          <a:noFill/>
          <a:ln cap="flat" cmpd="sng" w="19050">
            <a:solidFill>
              <a:schemeClr val="lt1"/>
            </a:solidFill>
            <a:prstDash val="lg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Raleway"/>
                <a:ea typeface="Raleway"/>
                <a:cs typeface="Raleway"/>
                <a:sym typeface="Raleway"/>
              </a:rPr>
              <a:t>Array or List</a:t>
            </a:r>
            <a:endParaRPr b="1" sz="1800">
              <a:solidFill>
                <a:schemeClr val="lt1"/>
              </a:solidFill>
              <a:latin typeface="Raleway"/>
              <a:ea typeface="Raleway"/>
              <a:cs typeface="Raleway"/>
              <a:sym typeface="Raleway"/>
            </a:endParaRPr>
          </a:p>
        </p:txBody>
      </p:sp>
      <p:cxnSp>
        <p:nvCxnSpPr>
          <p:cNvPr id="88" name="Google Shape;88;p16"/>
          <p:cNvCxnSpPr>
            <a:endCxn id="86" idx="1"/>
          </p:cNvCxnSpPr>
          <p:nvPr/>
        </p:nvCxnSpPr>
        <p:spPr>
          <a:xfrm flipH="1" rot="10800000">
            <a:off x="3939800" y="2283950"/>
            <a:ext cx="939000" cy="846900"/>
          </a:xfrm>
          <a:prstGeom prst="bentConnector3">
            <a:avLst>
              <a:gd fmla="val 50000" name="adj1"/>
            </a:avLst>
          </a:prstGeom>
          <a:noFill/>
          <a:ln cap="flat" cmpd="sng" w="28575">
            <a:solidFill>
              <a:schemeClr val="lt1"/>
            </a:solidFill>
            <a:prstDash val="dot"/>
            <a:round/>
            <a:headEnd len="med" w="med" type="oval"/>
            <a:tailEnd len="med" w="med" type="oval"/>
          </a:ln>
        </p:spPr>
      </p:cxnSp>
      <p:cxnSp>
        <p:nvCxnSpPr>
          <p:cNvPr id="89" name="Google Shape;89;p16"/>
          <p:cNvCxnSpPr/>
          <p:nvPr/>
        </p:nvCxnSpPr>
        <p:spPr>
          <a:xfrm>
            <a:off x="5556200" y="2514675"/>
            <a:ext cx="1400400" cy="1284600"/>
          </a:xfrm>
          <a:prstGeom prst="bentConnector3">
            <a:avLst>
              <a:gd fmla="val 400" name="adj1"/>
            </a:avLst>
          </a:prstGeom>
          <a:noFill/>
          <a:ln cap="flat" cmpd="sng" w="28575">
            <a:solidFill>
              <a:schemeClr val="lt1"/>
            </a:solidFill>
            <a:prstDash val="dot"/>
            <a:round/>
            <a:headEnd len="med" w="med" type="oval"/>
            <a:tailEnd len="med" w="med" type="oval"/>
          </a:ln>
        </p:spPr>
      </p:cxn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1000"/>
                                        <p:tgtEl>
                                          <p:spTgt spid="82"/>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1000"/>
                                        <p:tgtEl>
                                          <p:spTgt spid="83"/>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2">
                                  <p:stCondLst>
                                    <p:cond delay="0"/>
                                  </p:stCondLst>
                                  <p:childTnLst>
                                    <p:set>
                                      <p:cBhvr>
                                        <p:cTn dur="1" fill="hold">
                                          <p:stCondLst>
                                            <p:cond delay="0"/>
                                          </p:stCondLst>
                                        </p:cTn>
                                        <p:tgtEl>
                                          <p:spTgt spid="84"/>
                                        </p:tgtEl>
                                        <p:attrNameLst>
                                          <p:attrName>style.visibility</p:attrName>
                                        </p:attrNameLst>
                                      </p:cBhvr>
                                      <p:to>
                                        <p:strVal val="visible"/>
                                      </p:to>
                                    </p:set>
                                    <p:anim calcmode="lin" valueType="num">
                                      <p:cBhvr additive="base">
                                        <p:cTn dur="1000"/>
                                        <p:tgtEl>
                                          <p:spTgt spid="8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85"/>
                                        </p:tgtEl>
                                        <p:attrNameLst>
                                          <p:attrName>style.visibility</p:attrName>
                                        </p:attrNameLst>
                                      </p:cBhvr>
                                      <p:to>
                                        <p:strVal val="visible"/>
                                      </p:to>
                                    </p:set>
                                    <p:anim calcmode="lin" valueType="num">
                                      <p:cBhvr additive="base">
                                        <p:cTn dur="1000"/>
                                        <p:tgtEl>
                                          <p:spTgt spid="85"/>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2">
                                  <p:stCondLst>
                                    <p:cond delay="0"/>
                                  </p:stCondLst>
                                  <p:childTnLst>
                                    <p:set>
                                      <p:cBhvr>
                                        <p:cTn dur="1" fill="hold">
                                          <p:stCondLst>
                                            <p:cond delay="0"/>
                                          </p:stCondLst>
                                        </p:cTn>
                                        <p:tgtEl>
                                          <p:spTgt spid="86"/>
                                        </p:tgtEl>
                                        <p:attrNameLst>
                                          <p:attrName>style.visibility</p:attrName>
                                        </p:attrNameLst>
                                      </p:cBhvr>
                                      <p:to>
                                        <p:strVal val="visible"/>
                                      </p:to>
                                    </p:set>
                                    <p:anim calcmode="lin" valueType="num">
                                      <p:cBhvr additive="base">
                                        <p:cTn dur="1000"/>
                                        <p:tgtEl>
                                          <p:spTgt spid="8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88"/>
                                        </p:tgtEl>
                                        <p:attrNameLst>
                                          <p:attrName>style.visibility</p:attrName>
                                        </p:attrNameLst>
                                      </p:cBhvr>
                                      <p:to>
                                        <p:strVal val="visible"/>
                                      </p:to>
                                    </p:set>
                                    <p:anim calcmode="lin" valueType="num">
                                      <p:cBhvr additive="base">
                                        <p:cTn dur="1000"/>
                                        <p:tgtEl>
                                          <p:spTgt spid="88"/>
                                        </p:tgtEl>
                                        <p:attrNameLst>
                                          <p:attrName>ppt_y</p:attrName>
                                        </p:attrNameLst>
                                      </p:cBhvr>
                                      <p:tavLst>
                                        <p:tav fmla="" tm="0">
                                          <p:val>
                                            <p:strVal val="#ppt_y+1"/>
                                          </p:val>
                                        </p:tav>
                                        <p:tav fmla="" tm="100000">
                                          <p:val>
                                            <p:strVal val="#ppt_y"/>
                                          </p:val>
                                        </p:tav>
                                      </p:tavLst>
                                    </p:anim>
                                  </p:childTnLst>
                                </p:cTn>
                              </p:par>
                            </p:childTnLst>
                          </p:cTn>
                        </p:par>
                        <p:par>
                          <p:cTn fill="hold">
                            <p:stCondLst>
                              <p:cond delay="4000"/>
                            </p:stCondLst>
                            <p:childTnLst>
                              <p:par>
                                <p:cTn fill="hold" nodeType="afterEffect" presetClass="entr" presetID="2" presetSubtype="2">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1000"/>
                                        <p:tgtEl>
                                          <p:spTgt spid="8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89"/>
                                        </p:tgtEl>
                                        <p:attrNameLst>
                                          <p:attrName>style.visibility</p:attrName>
                                        </p:attrNameLst>
                                      </p:cBhvr>
                                      <p:to>
                                        <p:strVal val="visible"/>
                                      </p:to>
                                    </p:set>
                                    <p:anim calcmode="lin" valueType="num">
                                      <p:cBhvr additive="base">
                                        <p:cTn dur="1000"/>
                                        <p:tgtEl>
                                          <p:spTgt spid="8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Outcomes</a:t>
            </a:r>
            <a:endParaRPr/>
          </a:p>
        </p:txBody>
      </p:sp>
      <p:cxnSp>
        <p:nvCxnSpPr>
          <p:cNvPr id="95" name="Google Shape;95;p17"/>
          <p:cNvCxnSpPr/>
          <p:nvPr/>
        </p:nvCxnSpPr>
        <p:spPr>
          <a:xfrm>
            <a:off x="420075" y="2790116"/>
            <a:ext cx="8336100" cy="0"/>
          </a:xfrm>
          <a:prstGeom prst="straightConnector1">
            <a:avLst/>
          </a:prstGeom>
          <a:noFill/>
          <a:ln cap="flat" cmpd="sng" w="19050">
            <a:solidFill>
              <a:schemeClr val="dk1"/>
            </a:solidFill>
            <a:prstDash val="dot"/>
            <a:round/>
            <a:headEnd len="sm" w="sm" type="none"/>
            <a:tailEnd len="sm" w="sm" type="none"/>
          </a:ln>
        </p:spPr>
      </p:cxnSp>
      <p:grpSp>
        <p:nvGrpSpPr>
          <p:cNvPr id="96" name="Google Shape;96;p17"/>
          <p:cNvGrpSpPr/>
          <p:nvPr/>
        </p:nvGrpSpPr>
        <p:grpSpPr>
          <a:xfrm>
            <a:off x="648675" y="1581271"/>
            <a:ext cx="196200" cy="1306800"/>
            <a:chOff x="648675" y="1657471"/>
            <a:chExt cx="196200" cy="1306800"/>
          </a:xfrm>
        </p:grpSpPr>
        <p:sp>
          <p:nvSpPr>
            <p:cNvPr id="97" name="Google Shape;97;p17"/>
            <p:cNvSpPr/>
            <p:nvPr/>
          </p:nvSpPr>
          <p:spPr>
            <a:xfrm>
              <a:off x="64867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8" name="Google Shape;98;p17"/>
            <p:cNvCxnSpPr>
              <a:stCxn id="97" idx="0"/>
            </p:cNvCxnSpPr>
            <p:nvPr/>
          </p:nvCxnSpPr>
          <p:spPr>
            <a:xfrm rot="10800000">
              <a:off x="746775" y="1657471"/>
              <a:ext cx="0" cy="1110900"/>
            </a:xfrm>
            <a:prstGeom prst="straightConnector1">
              <a:avLst/>
            </a:prstGeom>
            <a:noFill/>
            <a:ln cap="flat" cmpd="sng" w="19050">
              <a:solidFill>
                <a:schemeClr val="accent5"/>
              </a:solidFill>
              <a:prstDash val="solid"/>
              <a:round/>
              <a:headEnd len="sm" w="sm" type="none"/>
              <a:tailEnd len="med" w="med" type="oval"/>
            </a:ln>
          </p:spPr>
        </p:cxnSp>
      </p:grpSp>
      <p:sp>
        <p:nvSpPr>
          <p:cNvPr id="99" name="Google Shape;99;p17"/>
          <p:cNvSpPr txBox="1"/>
          <p:nvPr>
            <p:ph idx="4294967295" type="body"/>
          </p:nvPr>
        </p:nvSpPr>
        <p:spPr>
          <a:xfrm>
            <a:off x="823800" y="1299975"/>
            <a:ext cx="2465100" cy="11223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400"/>
              <a:t>Will get fully functional route planner application that provides efficient and accurate </a:t>
            </a:r>
            <a:r>
              <a:rPr b="1" lang="en" sz="1600">
                <a:solidFill>
                  <a:schemeClr val="dk2"/>
                </a:solidFill>
              </a:rPr>
              <a:t>navigation solutions.</a:t>
            </a:r>
            <a:endParaRPr b="1" sz="1600">
              <a:solidFill>
                <a:schemeClr val="dk2"/>
              </a:solidFill>
            </a:endParaRPr>
          </a:p>
        </p:txBody>
      </p:sp>
      <p:grpSp>
        <p:nvGrpSpPr>
          <p:cNvPr id="100" name="Google Shape;100;p17"/>
          <p:cNvGrpSpPr/>
          <p:nvPr/>
        </p:nvGrpSpPr>
        <p:grpSpPr>
          <a:xfrm>
            <a:off x="2208125" y="2692171"/>
            <a:ext cx="196200" cy="1404905"/>
            <a:chOff x="2512925" y="2768371"/>
            <a:chExt cx="196200" cy="1404905"/>
          </a:xfrm>
        </p:grpSpPr>
        <p:cxnSp>
          <p:nvCxnSpPr>
            <p:cNvPr id="101" name="Google Shape;101;p17"/>
            <p:cNvCxnSpPr/>
            <p:nvPr/>
          </p:nvCxnSpPr>
          <p:spPr>
            <a:xfrm>
              <a:off x="2611025" y="2964276"/>
              <a:ext cx="0" cy="1209000"/>
            </a:xfrm>
            <a:prstGeom prst="straightConnector1">
              <a:avLst/>
            </a:prstGeom>
            <a:noFill/>
            <a:ln cap="flat" cmpd="sng" w="19050">
              <a:solidFill>
                <a:schemeClr val="accent5"/>
              </a:solidFill>
              <a:prstDash val="solid"/>
              <a:round/>
              <a:headEnd len="sm" w="sm" type="none"/>
              <a:tailEnd len="med" w="med" type="oval"/>
            </a:ln>
          </p:spPr>
        </p:cxnSp>
        <p:sp>
          <p:nvSpPr>
            <p:cNvPr id="102" name="Google Shape;102;p17"/>
            <p:cNvSpPr/>
            <p:nvPr/>
          </p:nvSpPr>
          <p:spPr>
            <a:xfrm>
              <a:off x="251292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7"/>
          <p:cNvSpPr txBox="1"/>
          <p:nvPr>
            <p:ph idx="4294967295" type="body"/>
          </p:nvPr>
        </p:nvSpPr>
        <p:spPr>
          <a:xfrm>
            <a:off x="4476050" y="1249250"/>
            <a:ext cx="2662200" cy="1357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400"/>
              <a:t>Will improved user experience and convenience for</a:t>
            </a:r>
            <a:r>
              <a:rPr lang="en" sz="1600">
                <a:solidFill>
                  <a:schemeClr val="dk2"/>
                </a:solidFill>
                <a:latin typeface="Source Sans Pro"/>
                <a:ea typeface="Source Sans Pro"/>
                <a:cs typeface="Source Sans Pro"/>
                <a:sym typeface="Source Sans Pro"/>
              </a:rPr>
              <a:t> </a:t>
            </a:r>
            <a:r>
              <a:rPr b="1" lang="en" sz="1600">
                <a:solidFill>
                  <a:schemeClr val="dk2"/>
                </a:solidFill>
              </a:rPr>
              <a:t>individuals</a:t>
            </a:r>
            <a:r>
              <a:rPr b="1" lang="en">
                <a:solidFill>
                  <a:schemeClr val="dk2"/>
                </a:solidFill>
              </a:rPr>
              <a:t> </a:t>
            </a:r>
            <a:r>
              <a:rPr lang="en" sz="1400"/>
              <a:t>needing route planning services.</a:t>
            </a:r>
            <a:endParaRPr sz="1000"/>
          </a:p>
        </p:txBody>
      </p:sp>
      <p:grpSp>
        <p:nvGrpSpPr>
          <p:cNvPr id="104" name="Google Shape;104;p17"/>
          <p:cNvGrpSpPr/>
          <p:nvPr/>
        </p:nvGrpSpPr>
        <p:grpSpPr>
          <a:xfrm>
            <a:off x="4279200" y="1483171"/>
            <a:ext cx="196200" cy="1404900"/>
            <a:chOff x="4279200" y="1559371"/>
            <a:chExt cx="196200" cy="1404900"/>
          </a:xfrm>
        </p:grpSpPr>
        <p:cxnSp>
          <p:nvCxnSpPr>
            <p:cNvPr id="105" name="Google Shape;105;p17"/>
            <p:cNvCxnSpPr>
              <a:stCxn id="106" idx="0"/>
            </p:cNvCxnSpPr>
            <p:nvPr/>
          </p:nvCxnSpPr>
          <p:spPr>
            <a:xfrm rot="10800000">
              <a:off x="4377300" y="1559371"/>
              <a:ext cx="0" cy="1209000"/>
            </a:xfrm>
            <a:prstGeom prst="straightConnector1">
              <a:avLst/>
            </a:prstGeom>
            <a:noFill/>
            <a:ln cap="flat" cmpd="sng" w="19050">
              <a:solidFill>
                <a:schemeClr val="accent5"/>
              </a:solidFill>
              <a:prstDash val="solid"/>
              <a:round/>
              <a:headEnd len="sm" w="sm" type="none"/>
              <a:tailEnd len="med" w="med" type="oval"/>
            </a:ln>
          </p:spPr>
        </p:cxnSp>
        <p:sp>
          <p:nvSpPr>
            <p:cNvPr id="106" name="Google Shape;106;p17"/>
            <p:cNvSpPr/>
            <p:nvPr/>
          </p:nvSpPr>
          <p:spPr>
            <a:xfrm>
              <a:off x="4279200"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7"/>
          <p:cNvSpPr txBox="1"/>
          <p:nvPr>
            <p:ph idx="4294967295" type="body"/>
          </p:nvPr>
        </p:nvSpPr>
        <p:spPr>
          <a:xfrm>
            <a:off x="2396850" y="3444900"/>
            <a:ext cx="3235200" cy="1477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 Will get the location of everything including </a:t>
            </a:r>
            <a:r>
              <a:rPr b="1" lang="en" sz="1500">
                <a:solidFill>
                  <a:schemeClr val="dk2"/>
                </a:solidFill>
              </a:rPr>
              <a:t>Hall , Building , Room , Teacher room , library ,  playground</a:t>
            </a:r>
            <a:r>
              <a:rPr lang="en" sz="1400"/>
              <a:t> etc in accurate way . so you don’t have to get irritate while finding these.</a:t>
            </a:r>
            <a:endParaRPr sz="1200"/>
          </a:p>
          <a:p>
            <a:pPr indent="0" lvl="0" marL="0" rtl="0" algn="l">
              <a:spcBef>
                <a:spcPts val="1600"/>
              </a:spcBef>
              <a:spcAft>
                <a:spcPts val="1600"/>
              </a:spcAft>
              <a:buNone/>
            </a:pPr>
            <a:r>
              <a:t/>
            </a:r>
            <a:endParaRPr/>
          </a:p>
        </p:txBody>
      </p:sp>
      <p:grpSp>
        <p:nvGrpSpPr>
          <p:cNvPr id="108" name="Google Shape;108;p17"/>
          <p:cNvGrpSpPr/>
          <p:nvPr/>
        </p:nvGrpSpPr>
        <p:grpSpPr>
          <a:xfrm>
            <a:off x="6045475" y="2692171"/>
            <a:ext cx="196200" cy="1404905"/>
            <a:chOff x="6045475" y="2768371"/>
            <a:chExt cx="196200" cy="1404905"/>
          </a:xfrm>
        </p:grpSpPr>
        <p:cxnSp>
          <p:nvCxnSpPr>
            <p:cNvPr id="109" name="Google Shape;109;p17"/>
            <p:cNvCxnSpPr/>
            <p:nvPr/>
          </p:nvCxnSpPr>
          <p:spPr>
            <a:xfrm>
              <a:off x="6143575" y="2964276"/>
              <a:ext cx="0" cy="1209000"/>
            </a:xfrm>
            <a:prstGeom prst="straightConnector1">
              <a:avLst/>
            </a:prstGeom>
            <a:noFill/>
            <a:ln cap="flat" cmpd="sng" w="19050">
              <a:solidFill>
                <a:schemeClr val="accent5"/>
              </a:solidFill>
              <a:prstDash val="solid"/>
              <a:round/>
              <a:headEnd len="sm" w="sm" type="none"/>
              <a:tailEnd len="med" w="med" type="oval"/>
            </a:ln>
          </p:spPr>
        </p:cxnSp>
        <p:sp>
          <p:nvSpPr>
            <p:cNvPr id="110" name="Google Shape;110;p17"/>
            <p:cNvSpPr/>
            <p:nvPr/>
          </p:nvSpPr>
          <p:spPr>
            <a:xfrm>
              <a:off x="604547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7"/>
          <p:cNvSpPr txBox="1"/>
          <p:nvPr>
            <p:ph idx="4294967295" type="body"/>
          </p:nvPr>
        </p:nvSpPr>
        <p:spPr>
          <a:xfrm>
            <a:off x="6225725" y="3397475"/>
            <a:ext cx="2662200" cy="1306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400"/>
              <a:t>Will be a valuable project for learning and demonstrating expertise in </a:t>
            </a:r>
            <a:r>
              <a:rPr b="1" lang="en" sz="1600">
                <a:solidFill>
                  <a:schemeClr val="dk2"/>
                </a:solidFill>
              </a:rPr>
              <a:t>mapping technologies.</a:t>
            </a:r>
            <a:endParaRPr sz="1200"/>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94"/>
                                        </p:tgtEl>
                                        <p:attrNameLst>
                                          <p:attrName>style.visibility</p:attrName>
                                        </p:attrNameLst>
                                      </p:cBhvr>
                                      <p:to>
                                        <p:strVal val="visible"/>
                                      </p:to>
                                    </p:set>
                                    <p:anim calcmode="lin" valueType="num">
                                      <p:cBhvr additive="base">
                                        <p:cTn dur="1000"/>
                                        <p:tgtEl>
                                          <p:spTgt spid="94"/>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1000"/>
                                        <p:tgtEl>
                                          <p:spTgt spid="96"/>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2">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anim calcmode="lin" valueType="num">
                                      <p:cBhvr additive="base">
                                        <p:cTn dur="1000"/>
                                        <p:tgtEl>
                                          <p:spTgt spid="99">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2">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1000"/>
                                        <p:tgtEl>
                                          <p:spTgt spid="100"/>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2">
                                  <p:stCondLst>
                                    <p:cond delay="0"/>
                                  </p:stCondLst>
                                  <p:childTnLst>
                                    <p:set>
                                      <p:cBhvr>
                                        <p:cTn dur="1" fill="hold">
                                          <p:stCondLst>
                                            <p:cond delay="0"/>
                                          </p:stCondLst>
                                        </p:cTn>
                                        <p:tgtEl>
                                          <p:spTgt spid="107">
                                            <p:txEl>
                                              <p:pRg end="0" st="0"/>
                                            </p:txEl>
                                          </p:spTgt>
                                        </p:tgtEl>
                                        <p:attrNameLst>
                                          <p:attrName>style.visibility</p:attrName>
                                        </p:attrNameLst>
                                      </p:cBhvr>
                                      <p:to>
                                        <p:strVal val="visible"/>
                                      </p:to>
                                    </p:set>
                                    <p:anim calcmode="lin" valueType="num">
                                      <p:cBhvr additive="base">
                                        <p:cTn dur="1000"/>
                                        <p:tgtEl>
                                          <p:spTgt spid="107">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2">
                                  <p:stCondLst>
                                    <p:cond delay="0"/>
                                  </p:stCondLst>
                                  <p:childTnLst>
                                    <p:set>
                                      <p:cBhvr>
                                        <p:cTn dur="1" fill="hold">
                                          <p:stCondLst>
                                            <p:cond delay="0"/>
                                          </p:stCondLst>
                                        </p:cTn>
                                        <p:tgtEl>
                                          <p:spTgt spid="107">
                                            <p:txEl>
                                              <p:pRg end="1" st="1"/>
                                            </p:txEl>
                                          </p:spTgt>
                                        </p:tgtEl>
                                        <p:attrNameLst>
                                          <p:attrName>style.visibility</p:attrName>
                                        </p:attrNameLst>
                                      </p:cBhvr>
                                      <p:to>
                                        <p:strVal val="visible"/>
                                      </p:to>
                                    </p:set>
                                    <p:anim calcmode="lin" valueType="num">
                                      <p:cBhvr additive="base">
                                        <p:cTn dur="1000"/>
                                        <p:tgtEl>
                                          <p:spTgt spid="107">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000"/>
                            </p:stCondLst>
                            <p:childTnLst>
                              <p:par>
                                <p:cTn fill="hold" nodeType="afterEffect" presetClass="entr" presetID="2" presetSubtype="2">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1000"/>
                                        <p:tgtEl>
                                          <p:spTgt spid="104"/>
                                        </p:tgtEl>
                                        <p:attrNameLst>
                                          <p:attrName>ppt_x</p:attrName>
                                        </p:attrNameLst>
                                      </p:cBhvr>
                                      <p:tavLst>
                                        <p:tav fmla="" tm="0">
                                          <p:val>
                                            <p:strVal val="#ppt_x+1"/>
                                          </p:val>
                                        </p:tav>
                                        <p:tav fmla="" tm="100000">
                                          <p:val>
                                            <p:strVal val="#ppt_x"/>
                                          </p:val>
                                        </p:tav>
                                      </p:tavLst>
                                    </p:anim>
                                  </p:childTnLst>
                                </p:cTn>
                              </p:par>
                            </p:childTnLst>
                          </p:cTn>
                        </p:par>
                        <p:par>
                          <p:cTn fill="hold">
                            <p:stCondLst>
                              <p:cond delay="7000"/>
                            </p:stCondLst>
                            <p:childTnLst>
                              <p:par>
                                <p:cTn fill="hold" nodeType="afterEffect" presetClass="entr" presetID="2" presetSubtype="2">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anim calcmode="lin" valueType="num">
                                      <p:cBhvr additive="base">
                                        <p:cTn dur="1000"/>
                                        <p:tgtEl>
                                          <p:spTgt spid="103">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000"/>
                            </p:stCondLst>
                            <p:childTnLst>
                              <p:par>
                                <p:cTn fill="hold" nodeType="afterEffect" presetClass="entr" presetID="2" presetSubtype="2">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1000"/>
                                        <p:tgtEl>
                                          <p:spTgt spid="108"/>
                                        </p:tgtEl>
                                        <p:attrNameLst>
                                          <p:attrName>ppt_x</p:attrName>
                                        </p:attrNameLst>
                                      </p:cBhvr>
                                      <p:tavLst>
                                        <p:tav fmla="" tm="0">
                                          <p:val>
                                            <p:strVal val="#ppt_x+1"/>
                                          </p:val>
                                        </p:tav>
                                        <p:tav fmla="" tm="100000">
                                          <p:val>
                                            <p:strVal val="#ppt_x"/>
                                          </p:val>
                                        </p:tav>
                                      </p:tavLst>
                                    </p:anim>
                                  </p:childTnLst>
                                </p:cTn>
                              </p:par>
                            </p:childTnLst>
                          </p:cTn>
                        </p:par>
                        <p:par>
                          <p:cTn fill="hold">
                            <p:stCondLst>
                              <p:cond delay="9000"/>
                            </p:stCondLst>
                            <p:childTnLst>
                              <p:par>
                                <p:cTn fill="hold" nodeType="afterEffect" presetClass="entr" presetID="2" presetSubtype="2">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anim calcmode="lin" valueType="num">
                                      <p:cBhvr additive="base">
                                        <p:cTn dur="1000"/>
                                        <p:tgtEl>
                                          <p:spTgt spid="11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8"/>
          <p:cNvPicPr preferRelativeResize="0"/>
          <p:nvPr/>
        </p:nvPicPr>
        <p:blipFill rotWithShape="1">
          <a:blip r:embed="rId3">
            <a:alphaModFix/>
          </a:blip>
          <a:srcRect b="0" l="2262" r="2253" t="0"/>
          <a:stretch/>
        </p:blipFill>
        <p:spPr>
          <a:xfrm>
            <a:off x="3274676" y="0"/>
            <a:ext cx="5869324" cy="5143504"/>
          </a:xfrm>
          <a:prstGeom prst="rect">
            <a:avLst/>
          </a:prstGeom>
          <a:noFill/>
          <a:ln>
            <a:noFill/>
          </a:ln>
        </p:spPr>
      </p:pic>
      <p:sp>
        <p:nvSpPr>
          <p:cNvPr id="117" name="Google Shape;117;p18"/>
          <p:cNvSpPr txBox="1"/>
          <p:nvPr/>
        </p:nvSpPr>
        <p:spPr>
          <a:xfrm>
            <a:off x="478675" y="1119925"/>
            <a:ext cx="30510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200">
                <a:latin typeface="Raleway"/>
                <a:ea typeface="Raleway"/>
                <a:cs typeface="Raleway"/>
                <a:sym typeface="Raleway"/>
              </a:rPr>
              <a:t>THANK YOU</a:t>
            </a:r>
            <a:endParaRPr b="1" sz="5200">
              <a:latin typeface="Raleway"/>
              <a:ea typeface="Raleway"/>
              <a:cs typeface="Raleway"/>
              <a:sym typeface="Raleway"/>
            </a:endParaRPr>
          </a:p>
        </p:txBody>
      </p:sp>
      <p:sp>
        <p:nvSpPr>
          <p:cNvPr id="118" name="Google Shape;118;p18"/>
          <p:cNvSpPr txBox="1"/>
          <p:nvPr/>
        </p:nvSpPr>
        <p:spPr>
          <a:xfrm>
            <a:off x="561550" y="3545600"/>
            <a:ext cx="13659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aleway"/>
                <a:ea typeface="Raleway"/>
                <a:cs typeface="Raleway"/>
                <a:sym typeface="Raleway"/>
              </a:rPr>
              <a:t>Team </a:t>
            </a:r>
            <a:endParaRPr b="1">
              <a:latin typeface="Raleway"/>
              <a:ea typeface="Raleway"/>
              <a:cs typeface="Raleway"/>
              <a:sym typeface="Raleway"/>
            </a:endParaRPr>
          </a:p>
          <a:p>
            <a:pPr indent="0" lvl="0" marL="0" rtl="0" algn="l">
              <a:spcBef>
                <a:spcPts val="0"/>
              </a:spcBef>
              <a:spcAft>
                <a:spcPts val="0"/>
              </a:spcAft>
              <a:buNone/>
            </a:pPr>
            <a:r>
              <a:rPr b="1" lang="en" sz="1800">
                <a:latin typeface="Raleway"/>
                <a:ea typeface="Raleway"/>
                <a:cs typeface="Raleway"/>
                <a:sym typeface="Raleway"/>
              </a:rPr>
              <a:t>Sign_IN</a:t>
            </a:r>
            <a:endParaRPr b="1" sz="1200">
              <a:latin typeface="Raleway"/>
              <a:ea typeface="Raleway"/>
              <a:cs typeface="Raleway"/>
              <a:sym typeface="Raleway"/>
            </a:endParaRPr>
          </a:p>
          <a:p>
            <a:pPr indent="0" lvl="0" marL="0" rtl="0" algn="l">
              <a:spcBef>
                <a:spcPts val="0"/>
              </a:spcBef>
              <a:spcAft>
                <a:spcPts val="0"/>
              </a:spcAft>
              <a:buNone/>
            </a:pPr>
            <a:r>
              <a:t/>
            </a:r>
            <a:endParaRPr b="1" sz="1200">
              <a:latin typeface="Raleway"/>
              <a:ea typeface="Raleway"/>
              <a:cs typeface="Raleway"/>
              <a:sym typeface="Raleway"/>
            </a:endParaRPr>
          </a:p>
          <a:p>
            <a:pPr indent="0" lvl="0" marL="0" rtl="0" algn="l">
              <a:spcBef>
                <a:spcPts val="0"/>
              </a:spcBef>
              <a:spcAft>
                <a:spcPts val="0"/>
              </a:spcAft>
              <a:buNone/>
            </a:pPr>
            <a:r>
              <a:rPr lang="en" sz="1200">
                <a:solidFill>
                  <a:schemeClr val="lt2"/>
                </a:solidFill>
                <a:latin typeface="Source Sans Pro"/>
                <a:ea typeface="Source Sans Pro"/>
                <a:cs typeface="Source Sans Pro"/>
                <a:sym typeface="Source Sans Pro"/>
              </a:rPr>
              <a:t>1028, 1195, 1027, 1123, 1849, 1142</a:t>
            </a:r>
            <a:endParaRPr sz="1200">
              <a:solidFill>
                <a:schemeClr val="lt2"/>
              </a:solidFill>
              <a:latin typeface="Source Sans Pro"/>
              <a:ea typeface="Source Sans Pro"/>
              <a:cs typeface="Source Sans Pro"/>
              <a:sym typeface="Source Sans Pro"/>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17"/>
                                        </p:tgtEl>
                                        <p:attrNameLst>
                                          <p:attrName>style.visibility</p:attrName>
                                        </p:attrNameLst>
                                      </p:cBhvr>
                                      <p:to>
                                        <p:strVal val="visible"/>
                                      </p:to>
                                    </p:set>
                                    <p:anim calcmode="lin" valueType="num">
                                      <p:cBhvr additive="base">
                                        <p:cTn dur="1000"/>
                                        <p:tgtEl>
                                          <p:spTgt spid="11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1000"/>
                                        <p:tgtEl>
                                          <p:spTgt spid="116"/>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18"/>
                                        </p:tgtEl>
                                        <p:attrNameLst>
                                          <p:attrName>style.visibility</p:attrName>
                                        </p:attrNameLst>
                                      </p:cBhvr>
                                      <p:to>
                                        <p:strVal val="visible"/>
                                      </p:to>
                                    </p:set>
                                    <p:anim calcmode="lin" valueType="num">
                                      <p:cBhvr additive="base">
                                        <p:cTn dur="1000"/>
                                        <p:tgtEl>
                                          <p:spTgt spid="11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