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Pacifico"/>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6" Type="http://schemas.openxmlformats.org/officeDocument/2006/relationships/font" Target="fonts/Pacific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544c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54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544c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544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544c1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544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544c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544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544c1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544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505700" y="338100"/>
            <a:ext cx="4545900" cy="13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Navigate</a:t>
            </a:r>
            <a:r>
              <a:rPr b="0" lang="en" sz="6000">
                <a:solidFill>
                  <a:srgbClr val="ABC179"/>
                </a:solidFill>
                <a:latin typeface="Pacifico"/>
                <a:ea typeface="Pacifico"/>
                <a:cs typeface="Pacifico"/>
                <a:sym typeface="Pacifico"/>
              </a:rPr>
              <a:t>X</a:t>
            </a:r>
            <a:endParaRPr b="0" sz="6000">
              <a:solidFill>
                <a:srgbClr val="ABC179"/>
              </a:solidFill>
              <a:latin typeface="Pacifico"/>
              <a:ea typeface="Pacifico"/>
              <a:cs typeface="Pacifico"/>
              <a:sym typeface="Pacifico"/>
            </a:endParaRPr>
          </a:p>
        </p:txBody>
      </p:sp>
      <p:sp>
        <p:nvSpPr>
          <p:cNvPr id="59" name="Google Shape;59;p13"/>
          <p:cNvSpPr txBox="1"/>
          <p:nvPr>
            <p:ph idx="1" type="subTitle"/>
          </p:nvPr>
        </p:nvSpPr>
        <p:spPr>
          <a:xfrm>
            <a:off x="485875" y="1433375"/>
            <a:ext cx="33579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2000"/>
              <a:t>Crafting your ideal path!”</a:t>
            </a:r>
            <a:endParaRPr sz="2000"/>
          </a:p>
        </p:txBody>
      </p:sp>
      <p:pic>
        <p:nvPicPr>
          <p:cNvPr id="60" name="Google Shape;60;p13"/>
          <p:cNvPicPr preferRelativeResize="0"/>
          <p:nvPr/>
        </p:nvPicPr>
        <p:blipFill>
          <a:blip r:embed="rId3">
            <a:alphaModFix/>
          </a:blip>
          <a:stretch>
            <a:fillRect/>
          </a:stretch>
        </p:blipFill>
        <p:spPr>
          <a:xfrm>
            <a:off x="4782805" y="673950"/>
            <a:ext cx="3828725" cy="3795601"/>
          </a:xfrm>
          <a:prstGeom prst="rect">
            <a:avLst/>
          </a:prstGeom>
          <a:noFill/>
          <a:ln>
            <a:noFill/>
          </a:ln>
        </p:spPr>
      </p:pic>
      <p:sp>
        <p:nvSpPr>
          <p:cNvPr id="61" name="Google Shape;61;p13"/>
          <p:cNvSpPr txBox="1"/>
          <p:nvPr/>
        </p:nvSpPr>
        <p:spPr>
          <a:xfrm>
            <a:off x="581900" y="3589800"/>
            <a:ext cx="1234200" cy="11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CE5CD"/>
                </a:solidFill>
                <a:latin typeface="Raleway"/>
                <a:ea typeface="Raleway"/>
                <a:cs typeface="Raleway"/>
                <a:sym typeface="Raleway"/>
              </a:rPr>
              <a:t>By</a:t>
            </a:r>
            <a:endParaRPr sz="1500">
              <a:solidFill>
                <a:srgbClr val="FCE5CD"/>
              </a:solidFill>
              <a:latin typeface="Raleway"/>
              <a:ea typeface="Raleway"/>
              <a:cs typeface="Raleway"/>
              <a:sym typeface="Raleway"/>
            </a:endParaRPr>
          </a:p>
          <a:p>
            <a:pPr indent="0" lvl="0" marL="0" rtl="0" algn="l">
              <a:spcBef>
                <a:spcPts val="0"/>
              </a:spcBef>
              <a:spcAft>
                <a:spcPts val="0"/>
              </a:spcAft>
              <a:buNone/>
            </a:pPr>
            <a:r>
              <a:t/>
            </a:r>
            <a:endParaRPr>
              <a:solidFill>
                <a:srgbClr val="FCE5CD"/>
              </a:solidFill>
              <a:latin typeface="Raleway"/>
              <a:ea typeface="Raleway"/>
              <a:cs typeface="Raleway"/>
              <a:sym typeface="Raleway"/>
            </a:endParaRPr>
          </a:p>
          <a:p>
            <a:pPr indent="0" lvl="0" marL="0" rtl="0" algn="l">
              <a:spcBef>
                <a:spcPts val="0"/>
              </a:spcBef>
              <a:spcAft>
                <a:spcPts val="0"/>
              </a:spcAft>
              <a:buNone/>
            </a:pPr>
            <a:r>
              <a:rPr b="1" lang="en" sz="2300">
                <a:solidFill>
                  <a:srgbClr val="FCE5CD"/>
                </a:solidFill>
                <a:latin typeface="Source Sans Pro"/>
                <a:ea typeface="Source Sans Pro"/>
                <a:cs typeface="Source Sans Pro"/>
                <a:sym typeface="Source Sans Pro"/>
              </a:rPr>
              <a:t>Sign_IN</a:t>
            </a:r>
            <a:endParaRPr b="1" sz="2300">
              <a:solidFill>
                <a:srgbClr val="FCE5CD"/>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1000"/>
                                        <p:tgtEl>
                                          <p:spTgt spid="5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p:tgtEl>
                                          <p:spTgt spid="60"/>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000"/>
                                        <p:tgtEl>
                                          <p:spTgt spid="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95200"/>
            <a:ext cx="9711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a:t>
            </a:r>
            <a:r>
              <a:rPr lang="en"/>
              <a:t>                                                            </a:t>
            </a:r>
            <a:endParaRPr/>
          </a:p>
        </p:txBody>
      </p:sp>
      <p:sp>
        <p:nvSpPr>
          <p:cNvPr id="67" name="Google Shape;67;p14"/>
          <p:cNvSpPr txBox="1"/>
          <p:nvPr>
            <p:ph idx="1" type="body"/>
          </p:nvPr>
        </p:nvSpPr>
        <p:spPr>
          <a:xfrm>
            <a:off x="311700" y="2484750"/>
            <a:ext cx="8520600" cy="2257500"/>
          </a:xfrm>
          <a:prstGeom prst="rect">
            <a:avLst/>
          </a:prstGeom>
          <a:ln cap="flat" cmpd="sng" w="9525">
            <a:solidFill>
              <a:schemeClr val="dk2"/>
            </a:solidFill>
            <a:prstDash val="dashDot"/>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1600"/>
              </a:spcAft>
              <a:buNone/>
            </a:pPr>
            <a:r>
              <a:rPr b="1" lang="en" sz="2600"/>
              <a:t>The</a:t>
            </a:r>
            <a:r>
              <a:rPr lang="en"/>
              <a:t> motivation behind this project is to create a user-friendly, efficient, and interactive route planning tool that helps individuals find the optimal routes between different locations. This application aims to simplify navigation, reduce travel time, and enhance overall convenience for users by leveraging modern mapping technologies. The problem we had whenever we need to find a place in this big Daffodil International University campus will be solved using “NavigateX”.</a:t>
            </a:r>
            <a:endParaRPr/>
          </a:p>
        </p:txBody>
      </p:sp>
      <p:pic>
        <p:nvPicPr>
          <p:cNvPr id="68" name="Google Shape;68;p14"/>
          <p:cNvPicPr preferRelativeResize="0"/>
          <p:nvPr/>
        </p:nvPicPr>
        <p:blipFill>
          <a:blip r:embed="rId3">
            <a:alphaModFix/>
          </a:blip>
          <a:stretch>
            <a:fillRect/>
          </a:stretch>
        </p:blipFill>
        <p:spPr>
          <a:xfrm>
            <a:off x="1282800" y="591250"/>
            <a:ext cx="971100" cy="971100"/>
          </a:xfrm>
          <a:prstGeom prst="rect">
            <a:avLst/>
          </a:prstGeom>
          <a:noFill/>
          <a:ln>
            <a:noFill/>
          </a:ln>
        </p:spPr>
      </p:pic>
      <p:sp>
        <p:nvSpPr>
          <p:cNvPr id="69" name="Google Shape;69;p14"/>
          <p:cNvSpPr txBox="1"/>
          <p:nvPr/>
        </p:nvSpPr>
        <p:spPr>
          <a:xfrm>
            <a:off x="2253900" y="915850"/>
            <a:ext cx="614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aleway"/>
                <a:ea typeface="Raleway"/>
                <a:cs typeface="Raleway"/>
                <a:sym typeface="Raleway"/>
              </a:rPr>
              <a:t>Motivation</a:t>
            </a:r>
            <a:endParaRPr b="1" sz="3000">
              <a:latin typeface="Raleway"/>
              <a:ea typeface="Raleway"/>
              <a:cs typeface="Raleway"/>
              <a:sym typeface="Raleway"/>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5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500"/>
                                        <p:tgtEl>
                                          <p:spTgt spid="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500"/>
                                        <p:tgtEl>
                                          <p:spTgt spid="69"/>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500"/>
                                        <p:tgtEl>
                                          <p:spTgt spid="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mt="25000"/>
          </a:blip>
          <a:srcRect b="11742" l="4913" r="3753" t="6884"/>
          <a:stretch/>
        </p:blipFill>
        <p:spPr>
          <a:xfrm>
            <a:off x="-550" y="78975"/>
            <a:ext cx="4572550" cy="4983426"/>
          </a:xfrm>
          <a:prstGeom prst="rect">
            <a:avLst/>
          </a:prstGeom>
          <a:noFill/>
          <a:ln>
            <a:noFill/>
          </a:ln>
        </p:spPr>
      </p:pic>
      <p:sp>
        <p:nvSpPr>
          <p:cNvPr id="75" name="Google Shape;75;p15"/>
          <p:cNvSpPr txBox="1"/>
          <p:nvPr>
            <p:ph type="title"/>
          </p:nvPr>
        </p:nvSpPr>
        <p:spPr>
          <a:xfrm>
            <a:off x="511075" y="1678650"/>
            <a:ext cx="3500100" cy="1545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rgbClr val="674EA7"/>
                </a:solidFill>
              </a:rPr>
              <a:t>Objectives</a:t>
            </a:r>
            <a:endParaRPr sz="4500">
              <a:solidFill>
                <a:srgbClr val="674EA7"/>
              </a:solidFill>
            </a:endParaRPr>
          </a:p>
        </p:txBody>
      </p:sp>
      <p:sp>
        <p:nvSpPr>
          <p:cNvPr id="76" name="Google Shape;76;p15"/>
          <p:cNvSpPr/>
          <p:nvPr/>
        </p:nvSpPr>
        <p:spPr>
          <a:xfrm>
            <a:off x="658675" y="1633650"/>
            <a:ext cx="3204900" cy="1635600"/>
          </a:xfrm>
          <a:prstGeom prst="roundRect">
            <a:avLst>
              <a:gd fmla="val 16667" name="adj"/>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500"/>
          </a:p>
        </p:txBody>
      </p:sp>
      <p:sp>
        <p:nvSpPr>
          <p:cNvPr id="77" name="Google Shape;77;p15"/>
          <p:cNvSpPr txBox="1"/>
          <p:nvPr/>
        </p:nvSpPr>
        <p:spPr>
          <a:xfrm>
            <a:off x="4814825" y="931000"/>
            <a:ext cx="4076400" cy="32325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Effective Routing.</a:t>
            </a:r>
            <a:endParaRPr sz="2200">
              <a:solidFill>
                <a:schemeClr val="lt1"/>
              </a:solidFill>
              <a:latin typeface="Raleway"/>
              <a:ea typeface="Raleway"/>
              <a:cs typeface="Raleway"/>
              <a:sym typeface="Raleway"/>
            </a:endParaRPr>
          </a:p>
          <a:p>
            <a:pPr indent="0" lvl="0" marL="457200" rtl="0" algn="l">
              <a:spcBef>
                <a:spcPts val="0"/>
              </a:spcBef>
              <a:spcAft>
                <a:spcPts val="0"/>
              </a:spcAft>
              <a:buNone/>
            </a:pPr>
            <a:r>
              <a:t/>
            </a:r>
            <a:endParaRPr sz="2200">
              <a:solidFill>
                <a:schemeClr val="lt1"/>
              </a:solidFill>
              <a:latin typeface="Raleway"/>
              <a:ea typeface="Raleway"/>
              <a:cs typeface="Raleway"/>
              <a:sym typeface="Raleway"/>
            </a:endParaRPr>
          </a:p>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Interactive User Interface.</a:t>
            </a:r>
            <a:endParaRPr sz="2200">
              <a:solidFill>
                <a:schemeClr val="lt1"/>
              </a:solidFill>
              <a:latin typeface="Raleway"/>
              <a:ea typeface="Raleway"/>
              <a:cs typeface="Raleway"/>
              <a:sym typeface="Raleway"/>
            </a:endParaRPr>
          </a:p>
          <a:p>
            <a:pPr indent="0" lvl="0" marL="457200" rtl="0" algn="l">
              <a:spcBef>
                <a:spcPts val="0"/>
              </a:spcBef>
              <a:spcAft>
                <a:spcPts val="0"/>
              </a:spcAft>
              <a:buNone/>
            </a:pPr>
            <a:r>
              <a:t/>
            </a:r>
            <a:endParaRPr sz="2200">
              <a:solidFill>
                <a:schemeClr val="lt1"/>
              </a:solidFill>
              <a:latin typeface="Raleway"/>
              <a:ea typeface="Raleway"/>
              <a:cs typeface="Raleway"/>
              <a:sym typeface="Raleway"/>
            </a:endParaRPr>
          </a:p>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Alternative Routes.</a:t>
            </a:r>
            <a:endParaRPr sz="2200">
              <a:solidFill>
                <a:schemeClr val="lt1"/>
              </a:solidFill>
              <a:latin typeface="Raleway"/>
              <a:ea typeface="Raleway"/>
              <a:cs typeface="Raleway"/>
              <a:sym typeface="Raleway"/>
            </a:endParaRPr>
          </a:p>
          <a:p>
            <a:pPr indent="0" lvl="0" marL="457200" rtl="0" algn="l">
              <a:spcBef>
                <a:spcPts val="0"/>
              </a:spcBef>
              <a:spcAft>
                <a:spcPts val="0"/>
              </a:spcAft>
              <a:buNone/>
            </a:pPr>
            <a:r>
              <a:t/>
            </a:r>
            <a:endParaRPr sz="2200">
              <a:solidFill>
                <a:schemeClr val="lt1"/>
              </a:solidFill>
              <a:latin typeface="Raleway"/>
              <a:ea typeface="Raleway"/>
              <a:cs typeface="Raleway"/>
              <a:sym typeface="Raleway"/>
            </a:endParaRPr>
          </a:p>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Map Visualization.</a:t>
            </a:r>
            <a:endParaRPr sz="2200">
              <a:solidFill>
                <a:schemeClr val="lt1"/>
              </a:solidFill>
              <a:latin typeface="Raleway"/>
              <a:ea typeface="Raleway"/>
              <a:cs typeface="Raleway"/>
              <a:sym typeface="Raleway"/>
            </a:endParaRPr>
          </a:p>
          <a:p>
            <a:pPr indent="0" lvl="0" marL="457200" rtl="0" algn="l">
              <a:spcBef>
                <a:spcPts val="0"/>
              </a:spcBef>
              <a:spcAft>
                <a:spcPts val="0"/>
              </a:spcAft>
              <a:buNone/>
            </a:pPr>
            <a:r>
              <a:t/>
            </a:r>
            <a:endParaRPr sz="2200">
              <a:solidFill>
                <a:schemeClr val="lt1"/>
              </a:solidFill>
              <a:latin typeface="Raleway"/>
              <a:ea typeface="Raleway"/>
              <a:cs typeface="Raleway"/>
              <a:sym typeface="Raleway"/>
            </a:endParaRPr>
          </a:p>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Offline Access. </a:t>
            </a:r>
            <a:endParaRPr sz="2200">
              <a:solidFill>
                <a:schemeClr val="lt1"/>
              </a:solidFill>
              <a:latin typeface="Raleway"/>
              <a:ea typeface="Raleway"/>
              <a:cs typeface="Raleway"/>
              <a:sym typeface="Raleway"/>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100"/>
                                        <p:tgtEl>
                                          <p:spTgt spid="76"/>
                                        </p:tgtEl>
                                        <p:attrNameLst>
                                          <p:attrName>ppt_x</p:attrName>
                                        </p:attrNameLst>
                                      </p:cBhvr>
                                      <p:tavLst>
                                        <p:tav fmla="" tm="0">
                                          <p:val>
                                            <p:strVal val="#ppt_x-1"/>
                                          </p:val>
                                        </p:tav>
                                        <p:tav fmla="" tm="100000">
                                          <p:val>
                                            <p:strVal val="#ppt_x"/>
                                          </p:val>
                                        </p:tav>
                                      </p:tavLst>
                                    </p:anim>
                                  </p:childTnLst>
                                </p:cTn>
                              </p:par>
                            </p:childTnLst>
                          </p:cTn>
                        </p:par>
                        <p:par>
                          <p:cTn fill="hold">
                            <p:stCondLst>
                              <p:cond delay="1100"/>
                            </p:stCondLst>
                            <p:childTnLst>
                              <p:par>
                                <p:cTn fill="hold" nodeType="afterEffect" presetClass="entr" presetID="2" presetSubtype="8">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ppt_x</p:attrName>
                                        </p:attrNameLst>
                                      </p:cBhvr>
                                      <p:tavLst>
                                        <p:tav fmla="" tm="0">
                                          <p:val>
                                            <p:strVal val="#ppt_x-1"/>
                                          </p:val>
                                        </p:tav>
                                        <p:tav fmla="" tm="100000">
                                          <p:val>
                                            <p:strVal val="#ppt_x"/>
                                          </p:val>
                                        </p:tav>
                                      </p:tavLst>
                                    </p:anim>
                                  </p:childTnLst>
                                </p:cTn>
                              </p:par>
                            </p:childTnLst>
                          </p:cTn>
                        </p:par>
                        <p:par>
                          <p:cTn fill="hold">
                            <p:stCondLst>
                              <p:cond delay="2100"/>
                            </p:stCondLst>
                            <p:childTnLst>
                              <p:par>
                                <p:cTn fill="hold" nodeType="afterEffect" presetClass="entr" presetID="2" presetSubtype="2">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500"/>
                                        <p:tgtEl>
                                          <p:spTgt spid="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428975" y="431125"/>
            <a:ext cx="614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Raleway"/>
                <a:ea typeface="Raleway"/>
                <a:cs typeface="Raleway"/>
                <a:sym typeface="Raleway"/>
              </a:rPr>
              <a:t>Methodology</a:t>
            </a:r>
            <a:endParaRPr b="1" sz="2800">
              <a:solidFill>
                <a:schemeClr val="lt1"/>
              </a:solidFill>
              <a:latin typeface="Raleway"/>
              <a:ea typeface="Raleway"/>
              <a:cs typeface="Raleway"/>
              <a:sym typeface="Raleway"/>
            </a:endParaRPr>
          </a:p>
        </p:txBody>
      </p:sp>
      <p:sp>
        <p:nvSpPr>
          <p:cNvPr id="83" name="Google Shape;83;p16"/>
          <p:cNvSpPr txBox="1"/>
          <p:nvPr/>
        </p:nvSpPr>
        <p:spPr>
          <a:xfrm>
            <a:off x="364975" y="1615625"/>
            <a:ext cx="2614500" cy="461700"/>
          </a:xfrm>
          <a:prstGeom prst="rect">
            <a:avLst/>
          </a:prstGeom>
          <a:noFill/>
          <a:ln cap="flat" cmpd="sng" w="19050">
            <a:solidFill>
              <a:schemeClr val="lt1"/>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aleway"/>
                <a:ea typeface="Raleway"/>
                <a:cs typeface="Raleway"/>
                <a:sym typeface="Raleway"/>
              </a:rPr>
              <a:t>Graph Data Structure</a:t>
            </a:r>
            <a:endParaRPr b="1" sz="1800">
              <a:solidFill>
                <a:schemeClr val="lt1"/>
              </a:solidFill>
              <a:latin typeface="Raleway"/>
              <a:ea typeface="Raleway"/>
              <a:cs typeface="Raleway"/>
              <a:sym typeface="Raleway"/>
            </a:endParaRPr>
          </a:p>
        </p:txBody>
      </p:sp>
      <p:sp>
        <p:nvSpPr>
          <p:cNvPr id="84" name="Google Shape;84;p16"/>
          <p:cNvSpPr txBox="1"/>
          <p:nvPr/>
        </p:nvSpPr>
        <p:spPr>
          <a:xfrm>
            <a:off x="2061975" y="2871650"/>
            <a:ext cx="1856400" cy="461700"/>
          </a:xfrm>
          <a:prstGeom prst="rect">
            <a:avLst/>
          </a:prstGeom>
          <a:noFill/>
          <a:ln cap="flat" cmpd="sng" w="19050">
            <a:solidFill>
              <a:schemeClr val="lt1"/>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aleway"/>
                <a:ea typeface="Raleway"/>
                <a:cs typeface="Raleway"/>
                <a:sym typeface="Raleway"/>
              </a:rPr>
              <a:t>Priority Queue</a:t>
            </a:r>
            <a:endParaRPr b="1" sz="1800">
              <a:solidFill>
                <a:schemeClr val="lt1"/>
              </a:solidFill>
              <a:latin typeface="Raleway"/>
              <a:ea typeface="Raleway"/>
              <a:cs typeface="Raleway"/>
              <a:sym typeface="Raleway"/>
            </a:endParaRPr>
          </a:p>
        </p:txBody>
      </p:sp>
      <p:cxnSp>
        <p:nvCxnSpPr>
          <p:cNvPr id="85" name="Google Shape;85;p16"/>
          <p:cNvCxnSpPr>
            <a:endCxn id="84" idx="1"/>
          </p:cNvCxnSpPr>
          <p:nvPr/>
        </p:nvCxnSpPr>
        <p:spPr>
          <a:xfrm flipH="1" rot="-5400000">
            <a:off x="1265925" y="2306450"/>
            <a:ext cx="1026300" cy="565800"/>
          </a:xfrm>
          <a:prstGeom prst="bentConnector2">
            <a:avLst/>
          </a:prstGeom>
          <a:noFill/>
          <a:ln cap="flat" cmpd="sng" w="28575">
            <a:solidFill>
              <a:schemeClr val="lt1"/>
            </a:solidFill>
            <a:prstDash val="dot"/>
            <a:round/>
            <a:headEnd len="med" w="med" type="oval"/>
            <a:tailEnd len="med" w="med" type="oval"/>
          </a:ln>
        </p:spPr>
      </p:cxnSp>
      <p:sp>
        <p:nvSpPr>
          <p:cNvPr id="86" name="Google Shape;86;p16"/>
          <p:cNvSpPr txBox="1"/>
          <p:nvPr/>
        </p:nvSpPr>
        <p:spPr>
          <a:xfrm>
            <a:off x="4878800" y="2053100"/>
            <a:ext cx="1355100" cy="461700"/>
          </a:xfrm>
          <a:prstGeom prst="rect">
            <a:avLst/>
          </a:prstGeom>
          <a:noFill/>
          <a:ln cap="flat" cmpd="sng" w="19050">
            <a:solidFill>
              <a:schemeClr val="lt1"/>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aleway"/>
                <a:ea typeface="Raleway"/>
                <a:cs typeface="Raleway"/>
                <a:sym typeface="Raleway"/>
              </a:rPr>
              <a:t>Hash Map</a:t>
            </a:r>
            <a:endParaRPr b="1" sz="1900">
              <a:solidFill>
                <a:schemeClr val="lt1"/>
              </a:solidFill>
              <a:latin typeface="Raleway"/>
              <a:ea typeface="Raleway"/>
              <a:cs typeface="Raleway"/>
              <a:sym typeface="Raleway"/>
            </a:endParaRPr>
          </a:p>
        </p:txBody>
      </p:sp>
      <p:sp>
        <p:nvSpPr>
          <p:cNvPr id="87" name="Google Shape;87;p16"/>
          <p:cNvSpPr txBox="1"/>
          <p:nvPr/>
        </p:nvSpPr>
        <p:spPr>
          <a:xfrm>
            <a:off x="6956675" y="3568425"/>
            <a:ext cx="1590000" cy="461700"/>
          </a:xfrm>
          <a:prstGeom prst="rect">
            <a:avLst/>
          </a:prstGeom>
          <a:noFill/>
          <a:ln cap="flat" cmpd="sng" w="19050">
            <a:solidFill>
              <a:schemeClr val="lt1"/>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aleway"/>
                <a:ea typeface="Raleway"/>
                <a:cs typeface="Raleway"/>
                <a:sym typeface="Raleway"/>
              </a:rPr>
              <a:t>Array or List</a:t>
            </a:r>
            <a:endParaRPr b="1" sz="1800">
              <a:solidFill>
                <a:schemeClr val="lt1"/>
              </a:solidFill>
              <a:latin typeface="Raleway"/>
              <a:ea typeface="Raleway"/>
              <a:cs typeface="Raleway"/>
              <a:sym typeface="Raleway"/>
            </a:endParaRPr>
          </a:p>
        </p:txBody>
      </p:sp>
      <p:cxnSp>
        <p:nvCxnSpPr>
          <p:cNvPr id="88" name="Google Shape;88;p16"/>
          <p:cNvCxnSpPr>
            <a:endCxn id="86" idx="1"/>
          </p:cNvCxnSpPr>
          <p:nvPr/>
        </p:nvCxnSpPr>
        <p:spPr>
          <a:xfrm flipH="1" rot="10800000">
            <a:off x="3939800" y="2283950"/>
            <a:ext cx="939000" cy="846900"/>
          </a:xfrm>
          <a:prstGeom prst="bentConnector3">
            <a:avLst>
              <a:gd fmla="val 50000" name="adj1"/>
            </a:avLst>
          </a:prstGeom>
          <a:noFill/>
          <a:ln cap="flat" cmpd="sng" w="28575">
            <a:solidFill>
              <a:schemeClr val="lt1"/>
            </a:solidFill>
            <a:prstDash val="dot"/>
            <a:round/>
            <a:headEnd len="med" w="med" type="oval"/>
            <a:tailEnd len="med" w="med" type="oval"/>
          </a:ln>
        </p:spPr>
      </p:cxnSp>
      <p:cxnSp>
        <p:nvCxnSpPr>
          <p:cNvPr id="89" name="Google Shape;89;p16"/>
          <p:cNvCxnSpPr/>
          <p:nvPr/>
        </p:nvCxnSpPr>
        <p:spPr>
          <a:xfrm>
            <a:off x="5556200" y="2514675"/>
            <a:ext cx="1400400" cy="1284600"/>
          </a:xfrm>
          <a:prstGeom prst="bentConnector3">
            <a:avLst>
              <a:gd fmla="val 400" name="adj1"/>
            </a:avLst>
          </a:prstGeom>
          <a:noFill/>
          <a:ln cap="flat" cmpd="sng" w="28575">
            <a:solidFill>
              <a:schemeClr val="lt1"/>
            </a:solidFill>
            <a:prstDash val="dot"/>
            <a:round/>
            <a:headEnd len="med" w="med" type="oval"/>
            <a:tailEnd len="med" w="med" type="oval"/>
          </a:ln>
        </p:spPr>
      </p:cxn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Outcomes</a:t>
            </a:r>
            <a:endParaRPr/>
          </a:p>
        </p:txBody>
      </p:sp>
      <p:cxnSp>
        <p:nvCxnSpPr>
          <p:cNvPr id="95" name="Google Shape;95;p17"/>
          <p:cNvCxnSpPr/>
          <p:nvPr/>
        </p:nvCxnSpPr>
        <p:spPr>
          <a:xfrm>
            <a:off x="420075" y="2790116"/>
            <a:ext cx="8336100" cy="0"/>
          </a:xfrm>
          <a:prstGeom prst="straightConnector1">
            <a:avLst/>
          </a:prstGeom>
          <a:noFill/>
          <a:ln cap="flat" cmpd="sng" w="19050">
            <a:solidFill>
              <a:schemeClr val="dk1"/>
            </a:solidFill>
            <a:prstDash val="dot"/>
            <a:round/>
            <a:headEnd len="sm" w="sm" type="none"/>
            <a:tailEnd len="sm" w="sm" type="none"/>
          </a:ln>
        </p:spPr>
      </p:cxnSp>
      <p:grpSp>
        <p:nvGrpSpPr>
          <p:cNvPr id="96" name="Google Shape;96;p17"/>
          <p:cNvGrpSpPr/>
          <p:nvPr/>
        </p:nvGrpSpPr>
        <p:grpSpPr>
          <a:xfrm>
            <a:off x="648675" y="1581271"/>
            <a:ext cx="196200" cy="1306800"/>
            <a:chOff x="648675" y="1657471"/>
            <a:chExt cx="196200" cy="1306800"/>
          </a:xfrm>
        </p:grpSpPr>
        <p:sp>
          <p:nvSpPr>
            <p:cNvPr id="97" name="Google Shape;97;p17"/>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7"/>
            <p:cNvCxnSpPr>
              <a:stCxn id="97"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99" name="Google Shape;99;p17"/>
          <p:cNvSpPr txBox="1"/>
          <p:nvPr>
            <p:ph idx="4294967295" type="body"/>
          </p:nvPr>
        </p:nvSpPr>
        <p:spPr>
          <a:xfrm>
            <a:off x="823800" y="1299975"/>
            <a:ext cx="2465100" cy="1122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t>A fully functional route planner application that provides efficient and accurate </a:t>
            </a:r>
            <a:r>
              <a:rPr b="1" lang="en" sz="1600">
                <a:solidFill>
                  <a:schemeClr val="dk2"/>
                </a:solidFill>
              </a:rPr>
              <a:t>navigation solutions.</a:t>
            </a:r>
            <a:endParaRPr b="1" sz="1600">
              <a:solidFill>
                <a:schemeClr val="dk2"/>
              </a:solidFill>
            </a:endParaRPr>
          </a:p>
        </p:txBody>
      </p:sp>
      <p:grpSp>
        <p:nvGrpSpPr>
          <p:cNvPr id="100" name="Google Shape;100;p17"/>
          <p:cNvGrpSpPr/>
          <p:nvPr/>
        </p:nvGrpSpPr>
        <p:grpSpPr>
          <a:xfrm>
            <a:off x="2208125" y="2692171"/>
            <a:ext cx="196200" cy="1404905"/>
            <a:chOff x="2512925" y="2768371"/>
            <a:chExt cx="196200" cy="1404905"/>
          </a:xfrm>
        </p:grpSpPr>
        <p:cxnSp>
          <p:nvCxnSpPr>
            <p:cNvPr id="101" name="Google Shape;101;p17"/>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02" name="Google Shape;102;p17"/>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7"/>
          <p:cNvSpPr txBox="1"/>
          <p:nvPr>
            <p:ph idx="4294967295" type="body"/>
          </p:nvPr>
        </p:nvSpPr>
        <p:spPr>
          <a:xfrm>
            <a:off x="4476050" y="1249250"/>
            <a:ext cx="2662200" cy="1357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t>Improved user experience and convenience for</a:t>
            </a:r>
            <a:r>
              <a:rPr lang="en" sz="1600">
                <a:solidFill>
                  <a:schemeClr val="dk2"/>
                </a:solidFill>
                <a:latin typeface="Source Sans Pro"/>
                <a:ea typeface="Source Sans Pro"/>
                <a:cs typeface="Source Sans Pro"/>
                <a:sym typeface="Source Sans Pro"/>
              </a:rPr>
              <a:t> </a:t>
            </a:r>
            <a:r>
              <a:rPr b="1" lang="en" sz="1600">
                <a:solidFill>
                  <a:schemeClr val="dk2"/>
                </a:solidFill>
              </a:rPr>
              <a:t>individuals</a:t>
            </a:r>
            <a:r>
              <a:rPr b="1" lang="en">
                <a:solidFill>
                  <a:schemeClr val="dk2"/>
                </a:solidFill>
              </a:rPr>
              <a:t> </a:t>
            </a:r>
            <a:r>
              <a:rPr lang="en" sz="1400"/>
              <a:t>needing route planning services.</a:t>
            </a:r>
            <a:endParaRPr sz="1000"/>
          </a:p>
        </p:txBody>
      </p:sp>
      <p:grpSp>
        <p:nvGrpSpPr>
          <p:cNvPr id="104" name="Google Shape;104;p17"/>
          <p:cNvGrpSpPr/>
          <p:nvPr/>
        </p:nvGrpSpPr>
        <p:grpSpPr>
          <a:xfrm>
            <a:off x="4279200" y="1483171"/>
            <a:ext cx="196200" cy="1404900"/>
            <a:chOff x="4279200" y="1559371"/>
            <a:chExt cx="196200" cy="1404900"/>
          </a:xfrm>
        </p:grpSpPr>
        <p:cxnSp>
          <p:nvCxnSpPr>
            <p:cNvPr id="105" name="Google Shape;105;p17"/>
            <p:cNvCxnSpPr>
              <a:stCxn id="106"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106" name="Google Shape;106;p17"/>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7"/>
          <p:cNvSpPr txBox="1"/>
          <p:nvPr>
            <p:ph idx="4294967295" type="body"/>
          </p:nvPr>
        </p:nvSpPr>
        <p:spPr>
          <a:xfrm>
            <a:off x="2396850" y="3444900"/>
            <a:ext cx="3235200" cy="147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 Getting the location of everything including </a:t>
            </a:r>
            <a:r>
              <a:rPr b="1" lang="en" sz="1500">
                <a:solidFill>
                  <a:schemeClr val="dk2"/>
                </a:solidFill>
              </a:rPr>
              <a:t>Hall , Building , Room , Teacher room , library ,  playground</a:t>
            </a:r>
            <a:r>
              <a:rPr lang="en" sz="1400"/>
              <a:t> etc in accurate way . so you don’t have to get irritate while finding these.</a:t>
            </a:r>
            <a:endParaRPr sz="1200"/>
          </a:p>
          <a:p>
            <a:pPr indent="0" lvl="0" marL="0" rtl="0" algn="l">
              <a:spcBef>
                <a:spcPts val="1600"/>
              </a:spcBef>
              <a:spcAft>
                <a:spcPts val="1600"/>
              </a:spcAft>
              <a:buNone/>
            </a:pPr>
            <a:r>
              <a:t/>
            </a:r>
            <a:endParaRPr/>
          </a:p>
        </p:txBody>
      </p:sp>
      <p:grpSp>
        <p:nvGrpSpPr>
          <p:cNvPr id="108" name="Google Shape;108;p17"/>
          <p:cNvGrpSpPr/>
          <p:nvPr/>
        </p:nvGrpSpPr>
        <p:grpSpPr>
          <a:xfrm>
            <a:off x="6045475" y="2692171"/>
            <a:ext cx="196200" cy="1404905"/>
            <a:chOff x="6045475" y="2768371"/>
            <a:chExt cx="196200" cy="1404905"/>
          </a:xfrm>
        </p:grpSpPr>
        <p:cxnSp>
          <p:nvCxnSpPr>
            <p:cNvPr id="109" name="Google Shape;109;p17"/>
            <p:cNvCxnSpPr/>
            <p:nvPr/>
          </p:nvCxnSpPr>
          <p:spPr>
            <a:xfrm>
              <a:off x="614357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10" name="Google Shape;110;p17"/>
            <p:cNvSpPr/>
            <p:nvPr/>
          </p:nvSpPr>
          <p:spPr>
            <a:xfrm>
              <a:off x="60454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7"/>
          <p:cNvSpPr txBox="1"/>
          <p:nvPr>
            <p:ph idx="4294967295" type="body"/>
          </p:nvPr>
        </p:nvSpPr>
        <p:spPr>
          <a:xfrm>
            <a:off x="6225725" y="3397475"/>
            <a:ext cx="2662200" cy="1306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t>A valuable project for learning and demonstrating expertise in </a:t>
            </a:r>
            <a:r>
              <a:rPr b="1" lang="en" sz="1600">
                <a:solidFill>
                  <a:schemeClr val="dk2"/>
                </a:solidFill>
              </a:rPr>
              <a:t>mapping technologies.</a:t>
            </a:r>
            <a:endParaRPr sz="12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 calcmode="lin" valueType="num">
                                      <p:cBhvr additive="base">
                                        <p:cTn dur="1000"/>
                                        <p:tgtEl>
                                          <p:spTgt spid="9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 calcmode="lin" valueType="num">
                                      <p:cBhvr additive="base">
                                        <p:cTn dur="1000"/>
                                        <p:tgtEl>
                                          <p:spTgt spid="10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 calcmode="lin" valueType="num">
                                      <p:cBhvr additive="base">
                                        <p:cTn dur="1000"/>
                                        <p:tgtEl>
                                          <p:spTgt spid="10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 calcmode="lin" valueType="num">
                                      <p:cBhvr additive="base">
                                        <p:cTn dur="1000"/>
                                        <p:tgtEl>
                                          <p:spTgt spid="10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 calcmode="lin" valueType="num">
                                      <p:cBhvr additive="base">
                                        <p:cTn dur="1000"/>
                                        <p:tgtEl>
                                          <p:spTgt spid="11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rotWithShape="1">
          <a:blip r:embed="rId3">
            <a:alphaModFix/>
          </a:blip>
          <a:srcRect b="0" l="2262" r="2253" t="0"/>
          <a:stretch/>
        </p:blipFill>
        <p:spPr>
          <a:xfrm>
            <a:off x="3274676" y="0"/>
            <a:ext cx="5869324" cy="5143504"/>
          </a:xfrm>
          <a:prstGeom prst="rect">
            <a:avLst/>
          </a:prstGeom>
          <a:noFill/>
          <a:ln>
            <a:noFill/>
          </a:ln>
        </p:spPr>
      </p:pic>
      <p:sp>
        <p:nvSpPr>
          <p:cNvPr id="117" name="Google Shape;117;p18"/>
          <p:cNvSpPr txBox="1"/>
          <p:nvPr/>
        </p:nvSpPr>
        <p:spPr>
          <a:xfrm>
            <a:off x="478675" y="1119925"/>
            <a:ext cx="30510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200">
                <a:latin typeface="Raleway"/>
                <a:ea typeface="Raleway"/>
                <a:cs typeface="Raleway"/>
                <a:sym typeface="Raleway"/>
              </a:rPr>
              <a:t>THANK YOU</a:t>
            </a:r>
            <a:endParaRPr b="1" sz="5200">
              <a:latin typeface="Raleway"/>
              <a:ea typeface="Raleway"/>
              <a:cs typeface="Raleway"/>
              <a:sym typeface="Raleway"/>
            </a:endParaRPr>
          </a:p>
        </p:txBody>
      </p:sp>
      <p:sp>
        <p:nvSpPr>
          <p:cNvPr id="118" name="Google Shape;118;p18"/>
          <p:cNvSpPr txBox="1"/>
          <p:nvPr/>
        </p:nvSpPr>
        <p:spPr>
          <a:xfrm>
            <a:off x="561550" y="3545600"/>
            <a:ext cx="13659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Team </a:t>
            </a:r>
            <a:endParaRPr b="1">
              <a:latin typeface="Raleway"/>
              <a:ea typeface="Raleway"/>
              <a:cs typeface="Raleway"/>
              <a:sym typeface="Raleway"/>
            </a:endParaRPr>
          </a:p>
          <a:p>
            <a:pPr indent="0" lvl="0" marL="0" rtl="0" algn="l">
              <a:spcBef>
                <a:spcPts val="0"/>
              </a:spcBef>
              <a:spcAft>
                <a:spcPts val="0"/>
              </a:spcAft>
              <a:buNone/>
            </a:pPr>
            <a:r>
              <a:rPr b="1" lang="en" sz="1800">
                <a:latin typeface="Raleway"/>
                <a:ea typeface="Raleway"/>
                <a:cs typeface="Raleway"/>
                <a:sym typeface="Raleway"/>
              </a:rPr>
              <a:t>Sign_IN</a:t>
            </a:r>
            <a:endParaRPr b="1" sz="1200">
              <a:latin typeface="Raleway"/>
              <a:ea typeface="Raleway"/>
              <a:cs typeface="Raleway"/>
              <a:sym typeface="Raleway"/>
            </a:endParaRPr>
          </a:p>
          <a:p>
            <a:pPr indent="0" lvl="0" marL="0" rtl="0" algn="l">
              <a:spcBef>
                <a:spcPts val="0"/>
              </a:spcBef>
              <a:spcAft>
                <a:spcPts val="0"/>
              </a:spcAft>
              <a:buNone/>
            </a:pPr>
            <a:r>
              <a:t/>
            </a:r>
            <a:endParaRPr b="1" sz="1200">
              <a:latin typeface="Raleway"/>
              <a:ea typeface="Raleway"/>
              <a:cs typeface="Raleway"/>
              <a:sym typeface="Raleway"/>
            </a:endParaRPr>
          </a:p>
          <a:p>
            <a:pPr indent="0" lvl="0" marL="0" rtl="0" algn="l">
              <a:spcBef>
                <a:spcPts val="0"/>
              </a:spcBef>
              <a:spcAft>
                <a:spcPts val="0"/>
              </a:spcAft>
              <a:buNone/>
            </a:pPr>
            <a:r>
              <a:rPr lang="en" sz="1200">
                <a:solidFill>
                  <a:schemeClr val="lt2"/>
                </a:solidFill>
                <a:latin typeface="Source Sans Pro"/>
                <a:ea typeface="Source Sans Pro"/>
                <a:cs typeface="Source Sans Pro"/>
                <a:sym typeface="Source Sans Pro"/>
              </a:rPr>
              <a:t>1028, 1195, 1027, 1123, 1849, 1142</a:t>
            </a:r>
            <a:endParaRPr sz="1200">
              <a:solidFill>
                <a:schemeClr val="lt2"/>
              </a:solidFill>
              <a:latin typeface="Source Sans Pro"/>
              <a:ea typeface="Source Sans Pro"/>
              <a:cs typeface="Source Sans Pro"/>
              <a:sym typeface="Source Sans Pro"/>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1000"/>
                                        <p:tgtEl>
                                          <p:spTgt spid="1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1000"/>
                                        <p:tgtEl>
                                          <p:spTgt spid="1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