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8" r:id="rId3"/>
    <p:sldId id="302" r:id="rId4"/>
    <p:sldId id="259" r:id="rId5"/>
    <p:sldId id="300" r:id="rId6"/>
    <p:sldId id="296" r:id="rId7"/>
    <p:sldId id="297" r:id="rId8"/>
    <p:sldId id="298" r:id="rId9"/>
    <p:sldId id="299" r:id="rId10"/>
    <p:sldId id="261" r:id="rId11"/>
    <p:sldId id="301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  <p:bold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DM Sans Medium" pitchFamily="2" charset="0"/>
      <p:regular r:id="rId20"/>
      <p:bold r:id="rId21"/>
      <p:italic r:id="rId22"/>
      <p:boldItalic r:id="rId23"/>
    </p:embeddedFont>
    <p:embeddedFont>
      <p:font typeface="Playfair Display Medium" panose="020B060402020202020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997EEC-33F8-4EC0-9FA0-76C0A38D41BD}">
  <a:tblStyle styleId="{39997EEC-33F8-4EC0-9FA0-76C0A38D41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A65DAD-3BBD-4639-8310-A0743130EF2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B3E8802B-5A84-0359-9B20-D384FA984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29CBA714-3A5C-B1C6-769D-9EB31800AF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A8F1F621-D7DA-0F67-C0E1-5BAE3ECD48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27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6767B504-4025-62DA-CCE5-25824EA4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>
            <a:extLst>
              <a:ext uri="{FF2B5EF4-FFF2-40B4-BE49-F238E27FC236}">
                <a16:creationId xmlns:a16="http://schemas.microsoft.com/office/drawing/2014/main" id="{767EF2EE-C372-6651-D05F-10BA695A5E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>
            <a:extLst>
              <a:ext uri="{FF2B5EF4-FFF2-40B4-BE49-F238E27FC236}">
                <a16:creationId xmlns:a16="http://schemas.microsoft.com/office/drawing/2014/main" id="{DCA76322-2D2D-8023-0C6E-48A60C88D9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73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9ACD3D4B-4B03-8DFB-DC7F-88C4211D5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47CCC9C4-EE09-DADB-80BA-2D1D16A2C5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0F50BF09-EB87-9233-A39C-D4F21E674A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81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769D2829-FA79-A4C5-67DA-49F7E1B66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0C8B8E42-BBD9-C5E0-5C48-6A4FDA9AD6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40BED4E3-B0A8-D106-C092-F4BB8AD965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88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9496EFA2-F4D7-34F5-23A9-AFF3BA93E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7217EBB0-D3D4-A875-7C0D-EA7001DD04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A78349BD-BB7A-E2B1-00AA-5C6A8BC7FA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84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0AF091B2-D45B-B972-7C6A-05D87DC8C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CE30271B-80A9-0BC3-E045-B0350D592A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4CF46CE5-3D2C-0E44-608F-206C8372AF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47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903687EC-8E5E-0B20-9214-FF61D8187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6027ADEA-2F21-B618-2827-144276E91C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168AC0A6-5EFF-CA17-290E-A352EF2050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3762200"/>
            <a:ext cx="282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73460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 flipH="1">
            <a:off x="5468450" y="819367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" name="Google Shape;17;p3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ctrTitle"/>
          </p:nvPr>
        </p:nvSpPr>
        <p:spPr>
          <a:xfrm>
            <a:off x="734825" y="1798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ROLE OF BINARY NUMBERS IN COMPUTER SCIENCE</a:t>
            </a:r>
            <a:endParaRPr sz="32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802225" y="3996025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Presented by Team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Code &amp; Cry</a:t>
            </a:r>
            <a:endParaRPr sz="1600" b="1" dirty="0"/>
          </a:p>
        </p:txBody>
      </p:sp>
      <p:sp>
        <p:nvSpPr>
          <p:cNvPr id="176" name="Google Shape;176;p30"/>
          <p:cNvSpPr txBox="1"/>
          <p:nvPr/>
        </p:nvSpPr>
        <p:spPr>
          <a:xfrm>
            <a:off x="734825" y="367750"/>
            <a:ext cx="1699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PRESENTATION</a:t>
            </a:r>
            <a:endParaRPr sz="1000" dirty="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0DA8601-7D81-65F0-1166-7A82DC427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020" y="1307335"/>
            <a:ext cx="2287536" cy="25069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0"/>
              <a:t>THANK YOU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63E3BE24-D9F5-11E8-E759-750A1EA6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>
            <a:extLst>
              <a:ext uri="{FF2B5EF4-FFF2-40B4-BE49-F238E27FC236}">
                <a16:creationId xmlns:a16="http://schemas.microsoft.com/office/drawing/2014/main" id="{3D1634D8-0E5B-8E92-AE26-5511D75D2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3255" y="1307100"/>
            <a:ext cx="6917490" cy="25293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7516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&amp; FACULTY DETAILS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D67EEC-0215-21B3-AEDF-EE32655C581D}"/>
              </a:ext>
            </a:extLst>
          </p:cNvPr>
          <p:cNvSpPr txBox="1"/>
          <p:nvPr/>
        </p:nvSpPr>
        <p:spPr>
          <a:xfrm>
            <a:off x="720000" y="1541562"/>
            <a:ext cx="5398860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Presentation topic </a:t>
            </a:r>
            <a:r>
              <a:rPr lang="en-US" dirty="0"/>
              <a:t>: Role of binary number in Computer Science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Course title </a:t>
            </a:r>
            <a:r>
              <a:rPr lang="en-US" dirty="0"/>
              <a:t>: Digital Logic Design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Course code </a:t>
            </a:r>
            <a:r>
              <a:rPr lang="en-US" dirty="0"/>
              <a:t>: CSE223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2168E7-ADFE-CEF8-C767-BDEDAE92D074}"/>
              </a:ext>
            </a:extLst>
          </p:cNvPr>
          <p:cNvSpPr txBox="1"/>
          <p:nvPr/>
        </p:nvSpPr>
        <p:spPr>
          <a:xfrm>
            <a:off x="720000" y="2891762"/>
            <a:ext cx="4625340" cy="1806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Faculty Details</a:t>
            </a:r>
          </a:p>
          <a:p>
            <a:pPr>
              <a:lnSpc>
                <a:spcPct val="150000"/>
              </a:lnSpc>
            </a:pPr>
            <a:r>
              <a:rPr lang="en-US" dirty="0"/>
              <a:t>Shah Md Tanvir Siddique</a:t>
            </a:r>
          </a:p>
          <a:p>
            <a:pPr>
              <a:lnSpc>
                <a:spcPct val="150000"/>
              </a:lnSpc>
            </a:pPr>
            <a:r>
              <a:rPr lang="en-US" dirty="0"/>
              <a:t>Assistant Professor</a:t>
            </a:r>
          </a:p>
          <a:p>
            <a:pPr>
              <a:lnSpc>
                <a:spcPct val="150000"/>
              </a:lnSpc>
            </a:pPr>
            <a:r>
              <a:rPr lang="en-US" dirty="0"/>
              <a:t>Department of CSE</a:t>
            </a:r>
          </a:p>
          <a:p>
            <a:pPr>
              <a:lnSpc>
                <a:spcPct val="150000"/>
              </a:lnSpc>
            </a:pPr>
            <a:r>
              <a:rPr lang="en-US" dirty="0"/>
              <a:t>Daffodil International 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A83B20D6-F2BB-521D-8DC1-394813DE3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E3B5353C-63AC-9ABD-5335-5E038BD850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 &amp; CONTENTS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84168-72C9-FB30-7BFD-276CF4BE6C9F}"/>
              </a:ext>
            </a:extLst>
          </p:cNvPr>
          <p:cNvSpPr txBox="1"/>
          <p:nvPr/>
        </p:nvSpPr>
        <p:spPr>
          <a:xfrm>
            <a:off x="720000" y="1498267"/>
            <a:ext cx="2390345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Name : </a:t>
            </a:r>
            <a:r>
              <a:rPr lang="en-US" dirty="0"/>
              <a:t>MD. Hasib Hossain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ID : </a:t>
            </a:r>
            <a:r>
              <a:rPr lang="en-US" dirty="0"/>
              <a:t>0242310005101195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Topic : </a:t>
            </a:r>
            <a:r>
              <a:rPr lang="en-US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67DBB-A58E-18BD-89D5-B13857F66F57}"/>
              </a:ext>
            </a:extLst>
          </p:cNvPr>
          <p:cNvSpPr txBox="1"/>
          <p:nvPr/>
        </p:nvSpPr>
        <p:spPr>
          <a:xfrm>
            <a:off x="3110345" y="1498267"/>
            <a:ext cx="2805546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Name </a:t>
            </a:r>
            <a:r>
              <a:rPr lang="en-US" dirty="0"/>
              <a:t>: Tasmia </a:t>
            </a:r>
            <a:r>
              <a:rPr lang="en-US" dirty="0" err="1"/>
              <a:t>Tarannum</a:t>
            </a:r>
            <a:r>
              <a:rPr lang="en-US" dirty="0"/>
              <a:t> Silme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ID</a:t>
            </a:r>
            <a:r>
              <a:rPr lang="en-US" dirty="0"/>
              <a:t> : 0242310005101090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Topic</a:t>
            </a:r>
            <a:r>
              <a:rPr lang="en-US" dirty="0"/>
              <a:t> : Role of Binary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1FE39-0501-805E-7A6C-0E45707835ED}"/>
              </a:ext>
            </a:extLst>
          </p:cNvPr>
          <p:cNvSpPr txBox="1"/>
          <p:nvPr/>
        </p:nvSpPr>
        <p:spPr>
          <a:xfrm>
            <a:off x="5915891" y="1498267"/>
            <a:ext cx="2805546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Name</a:t>
            </a:r>
            <a:r>
              <a:rPr lang="en-US" dirty="0"/>
              <a:t> : S.M. Sadman Al Siam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ID</a:t>
            </a:r>
            <a:r>
              <a:rPr lang="en-US" dirty="0"/>
              <a:t> : 0242310005101123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Topic</a:t>
            </a:r>
            <a:r>
              <a:rPr lang="en-US" dirty="0"/>
              <a:t> : Data Representation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4C8E-49A2-8010-9300-BB8D7AD5FFC5}"/>
              </a:ext>
            </a:extLst>
          </p:cNvPr>
          <p:cNvSpPr txBox="1"/>
          <p:nvPr/>
        </p:nvSpPr>
        <p:spPr>
          <a:xfrm>
            <a:off x="872399" y="3129696"/>
            <a:ext cx="3235473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Name</a:t>
            </a:r>
            <a:r>
              <a:rPr lang="en-US" dirty="0"/>
              <a:t> : MD. </a:t>
            </a:r>
            <a:r>
              <a:rPr lang="en-US" dirty="0" err="1"/>
              <a:t>Sazzadul</a:t>
            </a:r>
            <a:r>
              <a:rPr lang="en-US" dirty="0"/>
              <a:t> Islam Shaon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ID</a:t>
            </a:r>
            <a:r>
              <a:rPr lang="en-US" dirty="0"/>
              <a:t> : 0242310005101028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Topic</a:t>
            </a:r>
            <a:r>
              <a:rPr lang="en-US" dirty="0"/>
              <a:t> : Image &amp; Video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A55F7-54E2-6765-86AD-59E2ABC31879}"/>
              </a:ext>
            </a:extLst>
          </p:cNvPr>
          <p:cNvSpPr txBox="1"/>
          <p:nvPr/>
        </p:nvSpPr>
        <p:spPr>
          <a:xfrm>
            <a:off x="4665518" y="3129696"/>
            <a:ext cx="4627418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Name</a:t>
            </a:r>
            <a:r>
              <a:rPr lang="en-US" dirty="0"/>
              <a:t> : </a:t>
            </a:r>
            <a:r>
              <a:rPr lang="en-US" dirty="0" err="1"/>
              <a:t>Meheruba</a:t>
            </a:r>
            <a:r>
              <a:rPr lang="en-US" dirty="0"/>
              <a:t> </a:t>
            </a:r>
            <a:r>
              <a:rPr lang="en-US" dirty="0" err="1"/>
              <a:t>Binte</a:t>
            </a:r>
            <a:r>
              <a:rPr lang="en-US" dirty="0"/>
              <a:t> </a:t>
            </a:r>
            <a:r>
              <a:rPr lang="en-US" dirty="0" err="1"/>
              <a:t>Kashem</a:t>
            </a:r>
            <a:r>
              <a:rPr lang="en-US" dirty="0"/>
              <a:t> Anti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ID</a:t>
            </a:r>
            <a:r>
              <a:rPr lang="en-US" dirty="0"/>
              <a:t> : 0242310005101157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Topic</a:t>
            </a:r>
            <a:r>
              <a:rPr lang="en-US" dirty="0"/>
              <a:t> : Network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07682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782824" y="80330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BINARY NUMBER SYSTEM?</a:t>
            </a:r>
            <a:endParaRPr i="1" dirty="0"/>
          </a:p>
        </p:txBody>
      </p:sp>
      <p:sp>
        <p:nvSpPr>
          <p:cNvPr id="208" name="Google Shape;208;p33"/>
          <p:cNvSpPr txBox="1">
            <a:spLocks noGrp="1"/>
          </p:cNvSpPr>
          <p:nvPr>
            <p:ph type="subTitle" idx="1"/>
          </p:nvPr>
        </p:nvSpPr>
        <p:spPr>
          <a:xfrm>
            <a:off x="713224" y="2446295"/>
            <a:ext cx="4337400" cy="1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b="1" dirty="0"/>
              <a:t>Binary Number System : </a:t>
            </a:r>
            <a:r>
              <a:rPr lang="en-US" dirty="0"/>
              <a:t>A positional system using only two digits: 0 and 1.</a:t>
            </a:r>
            <a:endParaRPr dirty="0"/>
          </a:p>
          <a:p>
            <a:pPr>
              <a:spcBef>
                <a:spcPts val="1000"/>
              </a:spcBef>
            </a:pPr>
            <a:r>
              <a:rPr lang="en" b="1" dirty="0"/>
              <a:t>Base-2 System </a:t>
            </a:r>
            <a:r>
              <a:rPr lang="en" dirty="0"/>
              <a:t>: </a:t>
            </a:r>
            <a:r>
              <a:rPr lang="en-US" dirty="0"/>
              <a:t>Unlike decimal (base-10), binary is base-2.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b="1" dirty="0"/>
              <a:t>Relevence </a:t>
            </a:r>
            <a:r>
              <a:rPr lang="en" dirty="0"/>
              <a:t>: </a:t>
            </a:r>
            <a:r>
              <a:rPr lang="en-US" dirty="0"/>
              <a:t>Computers operate on binary due to their digital nature.</a:t>
            </a:r>
            <a:endParaRPr dirty="0"/>
          </a:p>
        </p:txBody>
      </p:sp>
      <p:pic>
        <p:nvPicPr>
          <p:cNvPr id="1026" name="Picture 2" descr="Binary Number System - Chart, Conversion and Operations">
            <a:extLst>
              <a:ext uri="{FF2B5EF4-FFF2-40B4-BE49-F238E27FC236}">
                <a16:creationId xmlns:a16="http://schemas.microsoft.com/office/drawing/2014/main" id="{C3305513-7217-F01D-4937-4E5458A46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3" t="13799" r="17803"/>
          <a:stretch/>
        </p:blipFill>
        <p:spPr bwMode="auto">
          <a:xfrm>
            <a:off x="5919304" y="1566514"/>
            <a:ext cx="2264297" cy="27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65B1C900-3192-2AC9-A2F9-961DBB55C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>
            <a:extLst>
              <a:ext uri="{FF2B5EF4-FFF2-40B4-BE49-F238E27FC236}">
                <a16:creationId xmlns:a16="http://schemas.microsoft.com/office/drawing/2014/main" id="{98CC68F2-1B18-6744-1B7F-535315BDF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24" y="80330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ROLE OF BINARY NUMBER IN COMPUTER SCIENCE</a:t>
            </a:r>
            <a:endParaRPr sz="2000" i="1" dirty="0"/>
          </a:p>
        </p:txBody>
      </p:sp>
      <p:sp>
        <p:nvSpPr>
          <p:cNvPr id="208" name="Google Shape;208;p33">
            <a:extLst>
              <a:ext uri="{FF2B5EF4-FFF2-40B4-BE49-F238E27FC236}">
                <a16:creationId xmlns:a16="http://schemas.microsoft.com/office/drawing/2014/main" id="{6B21939C-A2E3-A0F4-4B11-C72A988F4A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2824" y="2095774"/>
            <a:ext cx="4337400" cy="206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b="1" dirty="0"/>
              <a:t>Electrical circuits</a:t>
            </a:r>
          </a:p>
          <a:p>
            <a:pPr>
              <a:spcBef>
                <a:spcPts val="1000"/>
              </a:spcBef>
            </a:pPr>
            <a:r>
              <a:rPr lang="en-US" b="1" dirty="0"/>
              <a:t>Data representation</a:t>
            </a:r>
          </a:p>
          <a:p>
            <a:pPr>
              <a:spcBef>
                <a:spcPts val="1000"/>
              </a:spcBef>
            </a:pPr>
            <a:r>
              <a:rPr lang="en-US" b="1" dirty="0"/>
              <a:t>Image &amp; Video representation</a:t>
            </a:r>
          </a:p>
          <a:p>
            <a:pPr>
              <a:spcBef>
                <a:spcPts val="1000"/>
              </a:spcBef>
            </a:pPr>
            <a:r>
              <a:rPr lang="en-US" b="1" dirty="0"/>
              <a:t>Sound &amp; Audio representation</a:t>
            </a:r>
          </a:p>
          <a:p>
            <a:pPr>
              <a:spcBef>
                <a:spcPts val="1000"/>
              </a:spcBef>
            </a:pPr>
            <a:r>
              <a:rPr lang="en-US" b="1" dirty="0"/>
              <a:t>Network communication</a:t>
            </a:r>
          </a:p>
          <a:p>
            <a:pPr>
              <a:spcBef>
                <a:spcPts val="1000"/>
              </a:spcBef>
            </a:pPr>
            <a:r>
              <a:rPr lang="en-US" b="1" dirty="0"/>
              <a:t>Encryption &amp; Security</a:t>
            </a:r>
            <a:endParaRPr b="1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E56E3B5-AB28-8090-23BC-FBDC5BA2B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40" y="2145579"/>
            <a:ext cx="3333090" cy="19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5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2AFB2CA5-E8A7-8A42-CBE3-9C8EEC8C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>
            <a:extLst>
              <a:ext uri="{FF2B5EF4-FFF2-40B4-BE49-F238E27FC236}">
                <a16:creationId xmlns:a16="http://schemas.microsoft.com/office/drawing/2014/main" id="{B728DF61-432C-9611-73F6-EEDDC7A260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24" y="80330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BINARY IN COMPUTERS?</a:t>
            </a:r>
            <a:endParaRPr i="1" dirty="0"/>
          </a:p>
        </p:txBody>
      </p:sp>
      <p:sp>
        <p:nvSpPr>
          <p:cNvPr id="208" name="Google Shape;208;p33">
            <a:extLst>
              <a:ext uri="{FF2B5EF4-FFF2-40B4-BE49-F238E27FC236}">
                <a16:creationId xmlns:a16="http://schemas.microsoft.com/office/drawing/2014/main" id="{97FE2F0C-5048-F38B-22AC-C7A5B5E67A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844" y="1982423"/>
            <a:ext cx="4337400" cy="2598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b="1" dirty="0"/>
              <a:t>Electrical Circuits : </a:t>
            </a:r>
            <a:r>
              <a:rPr lang="en-US" dirty="0"/>
              <a:t>Computers use binary because circuits have two voltage levels (on/off).</a:t>
            </a:r>
          </a:p>
          <a:p>
            <a:pPr marL="152400" indent="0">
              <a:spcBef>
                <a:spcPts val="1000"/>
              </a:spcBef>
              <a:buNone/>
            </a:pPr>
            <a:r>
              <a:rPr lang="en-US" dirty="0"/>
              <a:t>        It makes the system,</a:t>
            </a:r>
          </a:p>
          <a:p>
            <a:pPr marL="152400" indent="0">
              <a:spcBef>
                <a:spcPts val="1000"/>
              </a:spcBef>
              <a:buNone/>
            </a:pPr>
            <a:r>
              <a:rPr lang="en-US" dirty="0"/>
              <a:t>        1. Simple</a:t>
            </a:r>
          </a:p>
          <a:p>
            <a:pPr marL="152400" indent="0">
              <a:spcBef>
                <a:spcPts val="1000"/>
              </a:spcBef>
              <a:buNone/>
            </a:pPr>
            <a:r>
              <a:rPr lang="en-US" dirty="0"/>
              <a:t>        2. Efficient</a:t>
            </a:r>
          </a:p>
          <a:p>
            <a:pPr marL="152400" indent="0">
              <a:spcBef>
                <a:spcPts val="1000"/>
              </a:spcBef>
              <a:buNone/>
            </a:pPr>
            <a:r>
              <a:rPr lang="en-US" dirty="0"/>
              <a:t>        3. Reliable</a:t>
            </a:r>
          </a:p>
          <a:p>
            <a:pPr marL="152400" indent="0">
              <a:spcBef>
                <a:spcPts val="1000"/>
              </a:spcBef>
              <a:buNone/>
            </a:pPr>
            <a:r>
              <a:rPr lang="en-US" dirty="0"/>
              <a:t>        4. Less error</a:t>
            </a:r>
          </a:p>
          <a:p>
            <a:pPr marL="152400" indent="0">
              <a:spcBef>
                <a:spcPts val="1000"/>
              </a:spcBef>
              <a:buNone/>
            </a:pPr>
            <a:r>
              <a:rPr lang="en-US" dirty="0"/>
              <a:t>        5. Faster processing</a:t>
            </a:r>
            <a:endParaRPr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8F5CBAD-ECAE-AA91-B628-C4E18BB2D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756" y="2861310"/>
            <a:ext cx="3200400" cy="14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A2810C3E-30BF-2166-03BC-840A0F176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>
            <a:extLst>
              <a:ext uri="{FF2B5EF4-FFF2-40B4-BE49-F238E27FC236}">
                <a16:creationId xmlns:a16="http://schemas.microsoft.com/office/drawing/2014/main" id="{151E91F1-8E39-B264-A3FA-413A3237D7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24" y="80330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IN DATA REPRESENTAION</a:t>
            </a:r>
            <a:endParaRPr lang="en-US" i="1" dirty="0"/>
          </a:p>
        </p:txBody>
      </p:sp>
      <p:sp>
        <p:nvSpPr>
          <p:cNvPr id="208" name="Google Shape;208;p33">
            <a:extLst>
              <a:ext uri="{FF2B5EF4-FFF2-40B4-BE49-F238E27FC236}">
                <a16:creationId xmlns:a16="http://schemas.microsoft.com/office/drawing/2014/main" id="{D48F4E9D-18CF-20AC-153B-4B659DB1EF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844" y="2492963"/>
            <a:ext cx="4337400" cy="1225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b="1" dirty="0"/>
              <a:t>Text Representation : </a:t>
            </a:r>
            <a:r>
              <a:rPr lang="en-US" dirty="0"/>
              <a:t>Binary codes like ASCII and Unicode represent characters.</a:t>
            </a:r>
          </a:p>
          <a:p>
            <a:pPr marL="152400" indent="0">
              <a:spcBef>
                <a:spcPts val="1000"/>
              </a:spcBef>
              <a:buNone/>
            </a:pPr>
            <a:r>
              <a:rPr lang="en-US" dirty="0"/>
              <a:t>        Example: In ASCII, 'A' is 01000001 in binary.</a:t>
            </a:r>
          </a:p>
          <a:p>
            <a:pPr marL="152400" indent="0">
              <a:spcBef>
                <a:spcPts val="1000"/>
              </a:spcBef>
              <a:buNone/>
            </a:pPr>
            <a:endParaRPr dirty="0"/>
          </a:p>
        </p:txBody>
      </p:sp>
      <p:pic>
        <p:nvPicPr>
          <p:cNvPr id="2050" name="Picture 2" descr="Textual Data Representation - Know the Code">
            <a:extLst>
              <a:ext uri="{FF2B5EF4-FFF2-40B4-BE49-F238E27FC236}">
                <a16:creationId xmlns:a16="http://schemas.microsoft.com/office/drawing/2014/main" id="{8D551DF2-314D-76C4-17E3-5E2BF8CD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51" y="2050391"/>
            <a:ext cx="3119205" cy="21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03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2757DD36-D475-759D-55B6-C48E2B6AB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>
            <a:extLst>
              <a:ext uri="{FF2B5EF4-FFF2-40B4-BE49-F238E27FC236}">
                <a16:creationId xmlns:a16="http://schemas.microsoft.com/office/drawing/2014/main" id="{07DDF6D1-BE28-DB60-F139-6EF34B454F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24" y="80330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IN IMAGE &amp; VIDEO DATA</a:t>
            </a:r>
          </a:p>
        </p:txBody>
      </p:sp>
      <p:sp>
        <p:nvSpPr>
          <p:cNvPr id="208" name="Google Shape;208;p33">
            <a:extLst>
              <a:ext uri="{FF2B5EF4-FFF2-40B4-BE49-F238E27FC236}">
                <a16:creationId xmlns:a16="http://schemas.microsoft.com/office/drawing/2014/main" id="{8EAA9EFF-029E-8DA5-6841-0C1E656429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844" y="2492963"/>
            <a:ext cx="4337400" cy="1225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b="1" dirty="0"/>
              <a:t>Pixel : </a:t>
            </a:r>
            <a:r>
              <a:rPr lang="en-US" dirty="0"/>
              <a:t>Binary represents pixels in grayscale or color images.</a:t>
            </a:r>
          </a:p>
          <a:p>
            <a:pPr>
              <a:spcBef>
                <a:spcPts val="1000"/>
              </a:spcBef>
            </a:pPr>
            <a:r>
              <a:rPr lang="en-US" b="1" dirty="0"/>
              <a:t>Digital Video </a:t>
            </a:r>
            <a:r>
              <a:rPr lang="en-US" dirty="0"/>
              <a:t>: Binary-encoded frames make up digital videos.</a:t>
            </a:r>
          </a:p>
          <a:p>
            <a:pPr marL="152400" indent="0">
              <a:spcBef>
                <a:spcPts val="1000"/>
              </a:spcBef>
              <a:buNone/>
            </a:pPr>
            <a:endParaRPr dirty="0"/>
          </a:p>
        </p:txBody>
      </p:sp>
      <p:pic>
        <p:nvPicPr>
          <p:cNvPr id="4098" name="Picture 2" descr="Grayscale Image Representation in Binary | IGCSE Computer Science |  Learnlearn.uk">
            <a:extLst>
              <a:ext uri="{FF2B5EF4-FFF2-40B4-BE49-F238E27FC236}">
                <a16:creationId xmlns:a16="http://schemas.microsoft.com/office/drawing/2014/main" id="{7A2F4DBB-0BCE-F120-8EA4-98C1DEEB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234" y="2492963"/>
            <a:ext cx="3107119" cy="133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3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8D25D588-570D-19CB-CBD9-0E0BB3AE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>
            <a:extLst>
              <a:ext uri="{FF2B5EF4-FFF2-40B4-BE49-F238E27FC236}">
                <a16:creationId xmlns:a16="http://schemas.microsoft.com/office/drawing/2014/main" id="{D5D5FEFD-1C13-581C-4D71-E8AD74CDA2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24" y="80330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IN NETWORK COMMUNICATION</a:t>
            </a:r>
          </a:p>
        </p:txBody>
      </p:sp>
      <p:sp>
        <p:nvSpPr>
          <p:cNvPr id="208" name="Google Shape;208;p33">
            <a:extLst>
              <a:ext uri="{FF2B5EF4-FFF2-40B4-BE49-F238E27FC236}">
                <a16:creationId xmlns:a16="http://schemas.microsoft.com/office/drawing/2014/main" id="{45F2FD84-BAF7-FD07-387A-AF5B06CA92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844" y="2492963"/>
            <a:ext cx="4337400" cy="1225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b="1" dirty="0"/>
              <a:t>IP Addresses</a:t>
            </a:r>
            <a:r>
              <a:rPr lang="en-US" dirty="0"/>
              <a:t>: IPv4 and IPv6 addresses are binary numbers.</a:t>
            </a:r>
          </a:p>
          <a:p>
            <a:pPr>
              <a:spcBef>
                <a:spcPts val="1000"/>
              </a:spcBef>
            </a:pPr>
            <a:r>
              <a:rPr lang="en-US" b="1" dirty="0"/>
              <a:t>Data Transmission</a:t>
            </a:r>
            <a:r>
              <a:rPr lang="en-US" dirty="0"/>
              <a:t>: Binary packets transmit data across networks.</a:t>
            </a:r>
          </a:p>
        </p:txBody>
      </p:sp>
      <p:pic>
        <p:nvPicPr>
          <p:cNvPr id="5122" name="Picture 2" descr="Digital Transmission - Studytonight">
            <a:extLst>
              <a:ext uri="{FF2B5EF4-FFF2-40B4-BE49-F238E27FC236}">
                <a16:creationId xmlns:a16="http://schemas.microsoft.com/office/drawing/2014/main" id="{DD81A1BE-573B-A0BB-D894-200FF1553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71750"/>
            <a:ext cx="3321368" cy="110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113190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333</Words>
  <Application>Microsoft Office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Playfair Display Medium</vt:lpstr>
      <vt:lpstr>DM Sans</vt:lpstr>
      <vt:lpstr>Raleway</vt:lpstr>
      <vt:lpstr>DM Sans Medium</vt:lpstr>
      <vt:lpstr>Anaheim</vt:lpstr>
      <vt:lpstr>Formal and Professional Portfolio by Slidesgo</vt:lpstr>
      <vt:lpstr>ROLE OF BINARY NUMBERS IN COMPUTER SCIENCE</vt:lpstr>
      <vt:lpstr>COURSE &amp; FACULTY DETAILS</vt:lpstr>
      <vt:lpstr>TEAM MEMBERS &amp; CONTENTS</vt:lpstr>
      <vt:lpstr>WHAT IS BINARY NUMBER SYSTEM?</vt:lpstr>
      <vt:lpstr>ROLE OF BINARY NUMBER IN COMPUTER SCIENCE</vt:lpstr>
      <vt:lpstr>WHY BINARY IN COMPUTERS?</vt:lpstr>
      <vt:lpstr>BINARY IN DATA REPRESENTAION</vt:lpstr>
      <vt:lpstr>BINARY IN IMAGE &amp; VIDEO DATA</vt:lpstr>
      <vt:lpstr>BINARY IN NETWORK COMMUNICATION</vt:lpstr>
      <vt:lpstr>THANK YOU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Shaon</dc:creator>
  <cp:lastModifiedBy>Shaon Shah</cp:lastModifiedBy>
  <cp:revision>4</cp:revision>
  <dcterms:modified xsi:type="dcterms:W3CDTF">2024-10-25T13:51:26Z</dcterms:modified>
</cp:coreProperties>
</file>