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lanquin Dark"/>
      <p:regular r:id="rId22"/>
      <p:bold r:id="rId23"/>
    </p:embeddedFont>
    <p:embeddedFont>
      <p:font typeface="Orbitron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alanquinDark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rbitron-regular.fntdata"/><Relationship Id="rId23" Type="http://schemas.openxmlformats.org/officeDocument/2006/relationships/font" Target="fonts/PalanquinDar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rbitro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c14847955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c1484795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0facb75130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0facb75130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0facb75130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0facb75130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facb75130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facb75130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c1484795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c1484795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c6ac5e878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c6ac5e878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c6ac5e8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c6ac5e8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facb7513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facb7513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0facb7513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0facb7513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facb7513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facb7513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CODING…</a:t>
            </a:r>
            <a:endParaRPr/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Team </a:t>
            </a:r>
            <a:r>
              <a:rPr b="1" lang="en" sz="2000"/>
              <a:t>Sign_IN</a:t>
            </a:r>
            <a:endParaRPr b="1" sz="2000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7"/>
          <p:cNvSpPr txBox="1"/>
          <p:nvPr/>
        </p:nvSpPr>
        <p:spPr>
          <a:xfrm>
            <a:off x="660250" y="1279375"/>
            <a:ext cx="56865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Huffman coding is a powerful lossless data compression technique.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Reduces data size by assigning variable-length codes based on symbol frequencies.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Improves storage efficiency and transmission times.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Widely used in various applications like file compression, image compression, and network communication.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747700" y="335100"/>
            <a:ext cx="56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 txBox="1"/>
          <p:nvPr/>
        </p:nvSpPr>
        <p:spPr>
          <a:xfrm>
            <a:off x="1417500" y="1877725"/>
            <a:ext cx="56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THANK 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YOU…;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9"/>
          <p:cNvSpPr txBox="1"/>
          <p:nvPr/>
        </p:nvSpPr>
        <p:spPr>
          <a:xfrm>
            <a:off x="1417500" y="1649125"/>
            <a:ext cx="56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ANY</a:t>
            </a: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QUESTIONS…?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/>
          <p:nvPr>
            <p:ph type="title"/>
          </p:nvPr>
        </p:nvSpPr>
        <p:spPr>
          <a:xfrm>
            <a:off x="720000" y="616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835" name="Google Shape;835;p28"/>
          <p:cNvSpPr txBox="1"/>
          <p:nvPr/>
        </p:nvSpPr>
        <p:spPr>
          <a:xfrm>
            <a:off x="1440300" y="1439975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Title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Code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CSE 213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8"/>
          <p:cNvSpPr txBox="1"/>
          <p:nvPr>
            <p:ph type="title"/>
          </p:nvPr>
        </p:nvSpPr>
        <p:spPr>
          <a:xfrm>
            <a:off x="720000" y="262752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</a:t>
            </a:r>
            <a:r>
              <a:rPr lang="en"/>
              <a:t>Details</a:t>
            </a:r>
            <a:endParaRPr/>
          </a:p>
        </p:txBody>
      </p:sp>
      <p:sp>
        <p:nvSpPr>
          <p:cNvPr id="837" name="Google Shape;837;p28"/>
          <p:cNvSpPr txBox="1"/>
          <p:nvPr/>
        </p:nvSpPr>
        <p:spPr>
          <a:xfrm>
            <a:off x="1440300" y="3451300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 Dr. S M Aminul Haque 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 &amp;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Associate Head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CSE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9"/>
          <p:cNvSpPr txBox="1"/>
          <p:nvPr>
            <p:ph idx="1" type="subTitle"/>
          </p:nvPr>
        </p:nvSpPr>
        <p:spPr>
          <a:xfrm>
            <a:off x="480550" y="1663650"/>
            <a:ext cx="27318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MD. Sazzadul Islam Shaon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29"/>
          <p:cNvSpPr txBox="1"/>
          <p:nvPr>
            <p:ph idx="2" type="subTitle"/>
          </p:nvPr>
        </p:nvSpPr>
        <p:spPr>
          <a:xfrm>
            <a:off x="480550" y="2014917"/>
            <a:ext cx="273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/>
              <a:t>0242310005101028</a:t>
            </a:r>
            <a:endParaRPr b="1"/>
          </a:p>
        </p:txBody>
      </p:sp>
      <p:sp>
        <p:nvSpPr>
          <p:cNvPr id="844" name="Google Shape;844;p2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TEAMMATES</a:t>
            </a:r>
            <a:endParaRPr/>
          </a:p>
        </p:txBody>
      </p:sp>
      <p:sp>
        <p:nvSpPr>
          <p:cNvPr id="845" name="Google Shape;845;p29"/>
          <p:cNvSpPr txBox="1"/>
          <p:nvPr>
            <p:ph idx="1" type="subTitle"/>
          </p:nvPr>
        </p:nvSpPr>
        <p:spPr>
          <a:xfrm>
            <a:off x="3325032" y="1663650"/>
            <a:ext cx="27318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MD. Masud Rana Nayeem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9"/>
          <p:cNvSpPr txBox="1"/>
          <p:nvPr>
            <p:ph idx="2" type="subTitle"/>
          </p:nvPr>
        </p:nvSpPr>
        <p:spPr>
          <a:xfrm>
            <a:off x="3325032" y="2014917"/>
            <a:ext cx="273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/>
              <a:t>0242310005101849</a:t>
            </a:r>
            <a:endParaRPr b="1"/>
          </a:p>
        </p:txBody>
      </p:sp>
      <p:sp>
        <p:nvSpPr>
          <p:cNvPr id="847" name="Google Shape;847;p29"/>
          <p:cNvSpPr txBox="1"/>
          <p:nvPr>
            <p:ph idx="1" type="subTitle"/>
          </p:nvPr>
        </p:nvSpPr>
        <p:spPr>
          <a:xfrm>
            <a:off x="5931650" y="1663650"/>
            <a:ext cx="28596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Mubarak Hossain Razwan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9"/>
          <p:cNvSpPr txBox="1"/>
          <p:nvPr>
            <p:ph idx="2" type="subTitle"/>
          </p:nvPr>
        </p:nvSpPr>
        <p:spPr>
          <a:xfrm>
            <a:off x="5931645" y="2014917"/>
            <a:ext cx="273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/>
              <a:t>0242310005101027</a:t>
            </a:r>
            <a:endParaRPr b="1"/>
          </a:p>
        </p:txBody>
      </p:sp>
      <p:sp>
        <p:nvSpPr>
          <p:cNvPr id="849" name="Google Shape;849;p29"/>
          <p:cNvSpPr txBox="1"/>
          <p:nvPr>
            <p:ph idx="1" type="subTitle"/>
          </p:nvPr>
        </p:nvSpPr>
        <p:spPr>
          <a:xfrm>
            <a:off x="1756334" y="3345283"/>
            <a:ext cx="27318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 M Sadman Al Siam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9"/>
          <p:cNvSpPr txBox="1"/>
          <p:nvPr>
            <p:ph idx="2" type="subTitle"/>
          </p:nvPr>
        </p:nvSpPr>
        <p:spPr>
          <a:xfrm>
            <a:off x="1756334" y="3696550"/>
            <a:ext cx="273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/>
              <a:t>0242310005101123</a:t>
            </a:r>
            <a:endParaRPr b="1"/>
          </a:p>
        </p:txBody>
      </p:sp>
      <p:sp>
        <p:nvSpPr>
          <p:cNvPr id="851" name="Google Shape;851;p29"/>
          <p:cNvSpPr txBox="1"/>
          <p:nvPr>
            <p:ph idx="1" type="subTitle"/>
          </p:nvPr>
        </p:nvSpPr>
        <p:spPr>
          <a:xfrm>
            <a:off x="4655861" y="3182767"/>
            <a:ext cx="27318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Hasib Hossain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9"/>
          <p:cNvSpPr txBox="1"/>
          <p:nvPr>
            <p:ph idx="2" type="subTitle"/>
          </p:nvPr>
        </p:nvSpPr>
        <p:spPr>
          <a:xfrm>
            <a:off x="4655861" y="3709035"/>
            <a:ext cx="27318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</a:t>
            </a:r>
            <a:r>
              <a:rPr b="1" lang="en"/>
              <a:t>0242310005101195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858" name="Google Shape;858;p30"/>
          <p:cNvSpPr txBox="1"/>
          <p:nvPr>
            <p:ph type="title"/>
          </p:nvPr>
        </p:nvSpPr>
        <p:spPr>
          <a:xfrm>
            <a:off x="1279261" y="1466283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9" name="Google Shape;859;p30"/>
          <p:cNvSpPr txBox="1"/>
          <p:nvPr>
            <p:ph idx="1" type="subTitle"/>
          </p:nvPr>
        </p:nvSpPr>
        <p:spPr>
          <a:xfrm>
            <a:off x="482337" y="1965910"/>
            <a:ext cx="25911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0"/>
          <p:cNvSpPr txBox="1"/>
          <p:nvPr>
            <p:ph idx="3" type="title"/>
          </p:nvPr>
        </p:nvSpPr>
        <p:spPr>
          <a:xfrm>
            <a:off x="4078467" y="1444575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1" name="Google Shape;861;p30"/>
          <p:cNvSpPr txBox="1"/>
          <p:nvPr>
            <p:ph idx="4" type="subTitle"/>
          </p:nvPr>
        </p:nvSpPr>
        <p:spPr>
          <a:xfrm>
            <a:off x="3281544" y="1944203"/>
            <a:ext cx="25911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PROBLEM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30"/>
          <p:cNvSpPr txBox="1"/>
          <p:nvPr>
            <p:ph idx="13" type="title"/>
          </p:nvPr>
        </p:nvSpPr>
        <p:spPr>
          <a:xfrm>
            <a:off x="6867493" y="1444578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3" name="Google Shape;863;p30"/>
          <p:cNvSpPr txBox="1"/>
          <p:nvPr>
            <p:ph idx="14" type="subTitle"/>
          </p:nvPr>
        </p:nvSpPr>
        <p:spPr>
          <a:xfrm>
            <a:off x="6070569" y="1944192"/>
            <a:ext cx="25911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30"/>
          <p:cNvSpPr txBox="1"/>
          <p:nvPr>
            <p:ph type="title"/>
          </p:nvPr>
        </p:nvSpPr>
        <p:spPr>
          <a:xfrm>
            <a:off x="1284361" y="3243633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5" name="Google Shape;865;p30"/>
          <p:cNvSpPr txBox="1"/>
          <p:nvPr>
            <p:ph idx="1" type="subTitle"/>
          </p:nvPr>
        </p:nvSpPr>
        <p:spPr>
          <a:xfrm>
            <a:off x="487437" y="3743260"/>
            <a:ext cx="25911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FIXED LENGTH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0"/>
          <p:cNvSpPr txBox="1"/>
          <p:nvPr>
            <p:ph idx="3" type="title"/>
          </p:nvPr>
        </p:nvSpPr>
        <p:spPr>
          <a:xfrm>
            <a:off x="4083567" y="3221925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67" name="Google Shape;867;p30"/>
          <p:cNvSpPr txBox="1"/>
          <p:nvPr>
            <p:ph idx="4" type="subTitle"/>
          </p:nvPr>
        </p:nvSpPr>
        <p:spPr>
          <a:xfrm>
            <a:off x="3286650" y="3721547"/>
            <a:ext cx="25911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VARIABLE LENGTH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0"/>
          <p:cNvSpPr txBox="1"/>
          <p:nvPr>
            <p:ph idx="13" type="title"/>
          </p:nvPr>
        </p:nvSpPr>
        <p:spPr>
          <a:xfrm>
            <a:off x="6872593" y="3221928"/>
            <a:ext cx="9972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69" name="Google Shape;869;p30"/>
          <p:cNvSpPr txBox="1"/>
          <p:nvPr>
            <p:ph idx="14" type="subTitle"/>
          </p:nvPr>
        </p:nvSpPr>
        <p:spPr>
          <a:xfrm>
            <a:off x="6075669" y="3721542"/>
            <a:ext cx="25911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1"/>
          <p:cNvSpPr txBox="1"/>
          <p:nvPr>
            <p:ph idx="1" type="subTitle"/>
          </p:nvPr>
        </p:nvSpPr>
        <p:spPr>
          <a:xfrm>
            <a:off x="713225" y="2347450"/>
            <a:ext cx="47325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/>
              <a:t>Huffman coding is a lossless data compression technique.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302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/>
              <a:t>Developed by David Huffman in 1952.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302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/>
              <a:t>Assigns variable-length codes to symbols based on their frequency of occurrence.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302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/>
              <a:t>More frequent symbols get shorter codes, reducing overall data size.</a:t>
            </a:r>
            <a:endParaRPr b="1"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5" name="Google Shape;875;p31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76" name="Google Shape;8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75" y="162775"/>
            <a:ext cx="1775074" cy="1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825425" y="2072675"/>
            <a:ext cx="3393475" cy="18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2"/>
          <p:cNvSpPr/>
          <p:nvPr/>
        </p:nvSpPr>
        <p:spPr>
          <a:xfrm>
            <a:off x="5619901" y="1465550"/>
            <a:ext cx="2881500" cy="2943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2"/>
          <p:cNvSpPr txBox="1"/>
          <p:nvPr>
            <p:ph type="title"/>
          </p:nvPr>
        </p:nvSpPr>
        <p:spPr>
          <a:xfrm>
            <a:off x="595757" y="727725"/>
            <a:ext cx="7307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 addressed by Huffman 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2"/>
          <p:cNvSpPr txBox="1"/>
          <p:nvPr>
            <p:ph idx="1" type="subTitle"/>
          </p:nvPr>
        </p:nvSpPr>
        <p:spPr>
          <a:xfrm>
            <a:off x="465850" y="1205775"/>
            <a:ext cx="4937400" cy="3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" sz="1800" u="sng"/>
              <a:t>R</a:t>
            </a:r>
            <a:r>
              <a:rPr b="1" lang="en" sz="1800" u="sng"/>
              <a:t>edundancy in data:</a:t>
            </a:r>
            <a:r>
              <a:rPr lang="en" sz="1800"/>
              <a:t> Data often contains repetitive characters, leading to wasted space.</a:t>
            </a: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" sz="1800" u="sng"/>
              <a:t>Inefficient storage and transmission:</a:t>
            </a:r>
            <a:r>
              <a:rPr lang="en" sz="1800"/>
              <a:t> Fixed-length coding for all characters can be inefficient, especially for data with skewed symbol frequencies.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32"/>
          <p:cNvPicPr preferRelativeResize="0"/>
          <p:nvPr/>
        </p:nvPicPr>
        <p:blipFill rotWithShape="1">
          <a:blip r:embed="rId3">
            <a:alphaModFix/>
          </a:blip>
          <a:srcRect b="0" l="9839" r="9839" t="0"/>
          <a:stretch/>
        </p:blipFill>
        <p:spPr>
          <a:xfrm flipH="1">
            <a:off x="5732396" y="1581204"/>
            <a:ext cx="2656680" cy="2712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6" name="Google Shape;886;p32"/>
          <p:cNvGrpSpPr/>
          <p:nvPr/>
        </p:nvGrpSpPr>
        <p:grpSpPr>
          <a:xfrm>
            <a:off x="5610221" y="4477404"/>
            <a:ext cx="2901046" cy="83513"/>
            <a:chOff x="819025" y="3822075"/>
            <a:chExt cx="891450" cy="25125"/>
          </a:xfrm>
        </p:grpSpPr>
        <p:sp>
          <p:nvSpPr>
            <p:cNvPr id="887" name="Google Shape;887;p32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"/>
          <p:cNvSpPr/>
          <p:nvPr/>
        </p:nvSpPr>
        <p:spPr>
          <a:xfrm>
            <a:off x="6126021" y="1465550"/>
            <a:ext cx="2494200" cy="2532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 txBox="1"/>
          <p:nvPr>
            <p:ph type="title"/>
          </p:nvPr>
        </p:nvSpPr>
        <p:spPr>
          <a:xfrm>
            <a:off x="519550" y="270525"/>
            <a:ext cx="73077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 Solved by Huffman 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33"/>
          <p:cNvSpPr txBox="1"/>
          <p:nvPr>
            <p:ph idx="4294967295" type="subTitle"/>
          </p:nvPr>
        </p:nvSpPr>
        <p:spPr>
          <a:xfrm>
            <a:off x="326875" y="1053375"/>
            <a:ext cx="56499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/>
              <a:t>Redundancy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Analyzes symbol frequencies to identify frequently occurring characters.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Assigns shorter codes to these frequent symbols, reducing the overall number of bits needed to represent the data.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/>
              <a:t>Inefficiency of Fixed-Length Coding: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Avoids allocating the same number of bits to all symbols regardless of frequency.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Optimizes code lengths based on symbol probabilities.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Reduces wasted space for frequent symbols, leading to a more compact data representation.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33"/>
          <p:cNvPicPr preferRelativeResize="0"/>
          <p:nvPr/>
        </p:nvPicPr>
        <p:blipFill rotWithShape="1">
          <a:blip r:embed="rId3">
            <a:alphaModFix/>
          </a:blip>
          <a:srcRect b="0" l="9839" r="9839" t="0"/>
          <a:stretch/>
        </p:blipFill>
        <p:spPr>
          <a:xfrm flipH="1">
            <a:off x="6223395" y="1565038"/>
            <a:ext cx="2299597" cy="2333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2" name="Google Shape;902;p33"/>
          <p:cNvGrpSpPr/>
          <p:nvPr/>
        </p:nvGrpSpPr>
        <p:grpSpPr>
          <a:xfrm>
            <a:off x="6117650" y="4056518"/>
            <a:ext cx="2511126" cy="71840"/>
            <a:chOff x="819025" y="3822075"/>
            <a:chExt cx="891450" cy="25125"/>
          </a:xfrm>
        </p:grpSpPr>
        <p:sp>
          <p:nvSpPr>
            <p:cNvPr id="903" name="Google Shape;903;p33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/>
          <p:nvPr>
            <p:ph idx="9" type="title"/>
          </p:nvPr>
        </p:nvSpPr>
        <p:spPr>
          <a:xfrm>
            <a:off x="-1108800" y="235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Fixed Length 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34"/>
          <p:cNvSpPr txBox="1"/>
          <p:nvPr/>
        </p:nvSpPr>
        <p:spPr>
          <a:xfrm>
            <a:off x="418675" y="899675"/>
            <a:ext cx="43026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Assigns a fixed number of bits to each symbol (character) in the data.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Simplest approach, but can be inefficient for data with skewed symbol frequencies.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34"/>
          <p:cNvSpPr txBox="1"/>
          <p:nvPr>
            <p:ph idx="9" type="title"/>
          </p:nvPr>
        </p:nvSpPr>
        <p:spPr>
          <a:xfrm>
            <a:off x="879325" y="2521200"/>
            <a:ext cx="57921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34"/>
          <p:cNvSpPr txBox="1"/>
          <p:nvPr/>
        </p:nvSpPr>
        <p:spPr>
          <a:xfrm>
            <a:off x="1031725" y="3113400"/>
            <a:ext cx="762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bits required per code: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ceil(log2(total symbols))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 Consider 6 symbols (A, B, C, D, E, F).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symbols = 6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bits = ceil(log2(6)) = 3 (minimum number of bits to represent 6 unique symbols)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8" name="Google Shape;918;p34"/>
          <p:cNvPicPr preferRelativeResize="0"/>
          <p:nvPr/>
        </p:nvPicPr>
        <p:blipFill rotWithShape="1">
          <a:blip r:embed="rId3">
            <a:alphaModFix/>
          </a:blip>
          <a:srcRect b="19034" l="0" r="0" t="0"/>
          <a:stretch/>
        </p:blipFill>
        <p:spPr>
          <a:xfrm>
            <a:off x="5098475" y="609600"/>
            <a:ext cx="3588324" cy="21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5"/>
          <p:cNvSpPr txBox="1"/>
          <p:nvPr>
            <p:ph type="title"/>
          </p:nvPr>
        </p:nvSpPr>
        <p:spPr>
          <a:xfrm>
            <a:off x="720000" y="235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Variable Length 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35"/>
          <p:cNvSpPr txBox="1"/>
          <p:nvPr/>
        </p:nvSpPr>
        <p:spPr>
          <a:xfrm>
            <a:off x="2033150" y="2946700"/>
            <a:ext cx="6942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Huffman coding algorithm builds a Huffman tree based on symbol frequencies.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tree structure determines the code length for each symbol.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Traverse the tree from root to leaf, assigning a 0 for a left path and a 1 for a right path.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code for a symbol is the concatenation of bits encountered during the traversal.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432525" y="977600"/>
            <a:ext cx="50682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Assigns codes of different lengths to symbols based on their frequency of occurrence.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frequent symbols get shorter codes, reducing overall data size.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35"/>
          <p:cNvSpPr txBox="1"/>
          <p:nvPr>
            <p:ph type="title"/>
          </p:nvPr>
        </p:nvSpPr>
        <p:spPr>
          <a:xfrm>
            <a:off x="720000" y="23134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7" name="Google Shape;927;p35"/>
          <p:cNvPicPr preferRelativeResize="0"/>
          <p:nvPr/>
        </p:nvPicPr>
        <p:blipFill rotWithShape="1">
          <a:blip r:embed="rId3">
            <a:alphaModFix/>
          </a:blip>
          <a:srcRect b="34657" l="0" r="0" t="0"/>
          <a:stretch/>
        </p:blipFill>
        <p:spPr>
          <a:xfrm>
            <a:off x="5260875" y="1013675"/>
            <a:ext cx="3577026" cy="1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