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59"/>
  </p:notesMasterIdLst>
  <p:handoutMasterIdLst>
    <p:handoutMasterId r:id="rId60"/>
  </p:handoutMasterIdLst>
  <p:sldIdLst>
    <p:sldId id="256" r:id="rId3"/>
    <p:sldId id="2136" r:id="rId4"/>
    <p:sldId id="2162" r:id="rId5"/>
    <p:sldId id="2168" r:id="rId6"/>
    <p:sldId id="2290" r:id="rId7"/>
    <p:sldId id="2291" r:id="rId8"/>
    <p:sldId id="2198" r:id="rId9"/>
    <p:sldId id="2222" r:id="rId10"/>
    <p:sldId id="2223" r:id="rId11"/>
    <p:sldId id="2177" r:id="rId12"/>
    <p:sldId id="2167" r:id="rId13"/>
    <p:sldId id="2169" r:id="rId14"/>
    <p:sldId id="2170" r:id="rId15"/>
    <p:sldId id="2171" r:id="rId16"/>
    <p:sldId id="2172" r:id="rId17"/>
    <p:sldId id="2173" r:id="rId18"/>
    <p:sldId id="2174" r:id="rId19"/>
    <p:sldId id="2175" r:id="rId20"/>
    <p:sldId id="2252" r:id="rId21"/>
    <p:sldId id="2163" r:id="rId22"/>
    <p:sldId id="2176" r:id="rId23"/>
    <p:sldId id="2253" r:id="rId24"/>
    <p:sldId id="2254" r:id="rId25"/>
    <p:sldId id="2255" r:id="rId26"/>
    <p:sldId id="2246" r:id="rId27"/>
    <p:sldId id="2247" r:id="rId28"/>
    <p:sldId id="2248" r:id="rId29"/>
    <p:sldId id="2249" r:id="rId30"/>
    <p:sldId id="2250" r:id="rId31"/>
    <p:sldId id="2178" r:id="rId32"/>
    <p:sldId id="2179" r:id="rId33"/>
    <p:sldId id="2180" r:id="rId34"/>
    <p:sldId id="2181" r:id="rId35"/>
    <p:sldId id="2251" r:id="rId36"/>
    <p:sldId id="2182" r:id="rId37"/>
    <p:sldId id="2183" r:id="rId38"/>
    <p:sldId id="2184" r:id="rId39"/>
    <p:sldId id="2185" r:id="rId40"/>
    <p:sldId id="2186" r:id="rId41"/>
    <p:sldId id="2187" r:id="rId42"/>
    <p:sldId id="2256" r:id="rId43"/>
    <p:sldId id="2257" r:id="rId44"/>
    <p:sldId id="2258" r:id="rId45"/>
    <p:sldId id="2259" r:id="rId46"/>
    <p:sldId id="2260" r:id="rId47"/>
    <p:sldId id="2261" r:id="rId48"/>
    <p:sldId id="2262" r:id="rId49"/>
    <p:sldId id="2263" r:id="rId50"/>
    <p:sldId id="2264" r:id="rId51"/>
    <p:sldId id="2265" r:id="rId52"/>
    <p:sldId id="2266" r:id="rId53"/>
    <p:sldId id="2267" r:id="rId54"/>
    <p:sldId id="2268" r:id="rId55"/>
    <p:sldId id="2269" r:id="rId56"/>
    <p:sldId id="2270" r:id="rId57"/>
    <p:sldId id="2271" r:id="rId58"/>
  </p:sldIdLst>
  <p:sldSz cx="9144000" cy="6858000" type="screen4x3"/>
  <p:notesSz cx="6858000" cy="9144000"/>
  <p:defaultTextStyle>
    <a:defPPr>
      <a:defRPr lang="en-US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07" charset="-128"/>
        <a:cs typeface="+mn-cs"/>
      </a:defRPr>
    </a:lvl1pPr>
    <a:lvl2pPr marL="457200" lvl="1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07" charset="-128"/>
        <a:cs typeface="+mn-cs"/>
      </a:defRPr>
    </a:lvl2pPr>
    <a:lvl3pPr marL="914400" lvl="2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07" charset="-128"/>
        <a:cs typeface="+mn-cs"/>
      </a:defRPr>
    </a:lvl3pPr>
    <a:lvl4pPr marL="1371600" lvl="3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07" charset="-128"/>
        <a:cs typeface="+mn-cs"/>
      </a:defRPr>
    </a:lvl4pPr>
    <a:lvl5pPr marL="1828800" lvl="4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07" charset="-128"/>
        <a:cs typeface="+mn-cs"/>
      </a:defRPr>
    </a:lvl5pPr>
    <a:lvl6pPr marL="2286000" lvl="5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07" charset="-128"/>
        <a:cs typeface="+mn-cs"/>
      </a:defRPr>
    </a:lvl6pPr>
    <a:lvl7pPr marL="2743200" lvl="6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07" charset="-128"/>
        <a:cs typeface="+mn-cs"/>
      </a:defRPr>
    </a:lvl7pPr>
    <a:lvl8pPr marL="3200400" lvl="7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07" charset="-128"/>
        <a:cs typeface="+mn-cs"/>
      </a:defRPr>
    </a:lvl8pPr>
    <a:lvl9pPr marL="3657600" lvl="8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-107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4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C147B2"/>
    <a:srgbClr val="D79CCE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10" d="100"/>
          <a:sy n="110" d="100"/>
        </p:scale>
        <p:origin x="184" y="1044"/>
      </p:cViewPr>
      <p:guideLst>
        <p:guide orient="horz" pos="2204"/>
        <p:guide pos="28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algn="r"/>
            <a:fld id="{BB962C8B-B14F-4D97-AF65-F5344CB8AC3E}" type="datetime1">
              <a:rPr lang="en-US" sz="1200" dirty="0"/>
              <a:t>5/28/2024</a:t>
            </a:fld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/>
            <a:fld id="{9A0DB2DC-4C9A-4742-B13C-FB6460FD3503}" type="slidenum">
              <a:rPr lang="en-US" sz="1200" dirty="0"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algn="r"/>
            <a:fld id="{BB962C8B-B14F-4D97-AF65-F5344CB8AC3E}" type="datetime1">
              <a:rPr lang="en-US" sz="1200" dirty="0"/>
              <a:t>5/28/2024</a:t>
            </a:fld>
            <a:endParaRPr lang="en-US" sz="120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/>
            <a:fld id="{9A0DB2DC-4C9A-4742-B13C-FB6460FD3503}" type="slidenum">
              <a:rPr lang="en-US" sz="1200" dirty="0"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Notes Placeholder 2"/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charset="0"/>
                <a:ea typeface="MS PGothic" panose="020B0600070205080204" pitchFamily="-107" charset="-128"/>
              </a:rPr>
              <a:t>In this case, the two highly separated subtrees are highly suggestive of two clusters. </a:t>
            </a:r>
            <a:r>
              <a:rPr lang="en-US" altLang="en-US" sz="1100">
                <a:solidFill>
                  <a:schemeClr val="bg2"/>
                </a:solidFill>
                <a:latin typeface="Times New Roman" panose="02020603050405020304" charset="0"/>
                <a:ea typeface="MS PGothic" panose="020B0600070205080204" pitchFamily="-107" charset="-128"/>
              </a:rPr>
              <a:t>(Things are rarely this clear cut, unfortunately)</a:t>
            </a:r>
            <a:endParaRPr lang="en-US" altLang="en-US">
              <a:latin typeface="Times New Roman" panose="02020603050405020304" charset="0"/>
              <a:ea typeface="MS PGothic" panose="020B0600070205080204" pitchFamily="-107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47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50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51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52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53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55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56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need to combine all </a:t>
            </a:r>
            <a:r>
              <a:rPr lang="en-US"/>
              <a:t>the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B009-28AD-44CC-9CA9-7B4B891F7BE2}" type="slidenum">
              <a:rPr lang="en-US" smtClean="0">
                <a:solidFill>
                  <a:prstClr val="black"/>
                </a:solidFill>
              </a:rPr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Calibri" panose="020F0502020204030204" pitchFamily="-107" charset="0"/>
              </a:rPr>
              <a:t>Lecture 3 2022-3-14</a:t>
            </a:r>
            <a:endParaRPr lang="en-US" altLang="zh-CN" sz="1200">
              <a:solidFill>
                <a:srgbClr val="000000"/>
              </a:solidFill>
              <a:latin typeface="Calibri" panose="020F0502020204030204" pitchFamily="-107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Calibri" panose="020F0502020204030204" pitchFamily="-107" charset="0"/>
              </a:rPr>
              <a:t>Machine Learning</a:t>
            </a:r>
            <a:endParaRPr lang="en-US" altLang="zh-CN" sz="1200">
              <a:latin typeface="Calibri" panose="020F0502020204030204" pitchFamily="-107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>
                <a:latin typeface="Calibri" panose="020F0502020204030204" pitchFamily="-107" charset="0"/>
              </a:rPr>
              <a:t>‹#›</a:t>
            </a:fld>
            <a:endParaRPr lang="en-US" dirty="0">
              <a:latin typeface="Calibri" panose="020F0502020204030204" pitchFamily="-107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Calibri" panose="020F0502020204030204" pitchFamily="-107" charset="0"/>
              </a:rPr>
              <a:t>Lecture 3 2022-3-14</a:t>
            </a:r>
            <a:endParaRPr lang="en-US" altLang="zh-CN" sz="1200">
              <a:solidFill>
                <a:srgbClr val="000000"/>
              </a:solidFill>
              <a:latin typeface="Calibri" panose="020F0502020204030204" pitchFamily="-107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Calibri" panose="020F0502020204030204" pitchFamily="-107" charset="0"/>
              </a:rPr>
              <a:t>Machine Learning</a:t>
            </a:r>
            <a:endParaRPr lang="en-US" altLang="zh-CN" sz="1200">
              <a:latin typeface="Calibri" panose="020F0502020204030204" pitchFamily="-107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>
                <a:latin typeface="Calibri" panose="020F0502020204030204" pitchFamily="-107" charset="0"/>
              </a:rPr>
              <a:t>‹#›</a:t>
            </a:fld>
            <a:endParaRPr lang="en-US" dirty="0">
              <a:latin typeface="Calibri" panose="020F0502020204030204" pitchFamily="-107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Calibri" panose="020F0502020204030204" pitchFamily="-107" charset="0"/>
              </a:rPr>
              <a:t>Lecture 3 2022-3-14</a:t>
            </a:r>
            <a:endParaRPr lang="en-US" altLang="zh-CN" sz="1200">
              <a:solidFill>
                <a:srgbClr val="000000"/>
              </a:solidFill>
              <a:latin typeface="Calibri" panose="020F0502020204030204" pitchFamily="-107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Calibri" panose="020F0502020204030204" pitchFamily="-107" charset="0"/>
              </a:rPr>
              <a:t>Machine Learning</a:t>
            </a:r>
            <a:endParaRPr lang="en-US" altLang="zh-CN" sz="1200">
              <a:latin typeface="Calibri" panose="020F0502020204030204" pitchFamily="-107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>
                <a:latin typeface="Calibri" panose="020F0502020204030204" pitchFamily="-107" charset="0"/>
              </a:rPr>
              <a:t>‹#›</a:t>
            </a:fld>
            <a:endParaRPr lang="en-US" dirty="0">
              <a:latin typeface="Calibri" panose="020F0502020204030204" pitchFamily="-107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SG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Lecture 3 2022-3-14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SG"/>
              <a:t>Machine Learning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3F752-3796-4217-9391-90CEF6200600}" type="slidenum">
              <a:rPr lang="en-SG"/>
              <a:t>‹#›</a:t>
            </a:fld>
            <a:endParaRPr lang="en-SG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Lecture 3 2022-3-14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Machine Learning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Lecture 3 2022-3-14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Machine Learning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3751117"/>
            <a:ext cx="5491163" cy="811357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5491163" cy="647555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Lecture 3 2022-3-14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Machine Learning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Lecture 3 2022-3-14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Machine Learning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Lecture 3 2022-3-14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Machine Learning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Lecture 3 2022-3-14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Machine Learning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Calibri" panose="020F0502020204030204" pitchFamily="-107" charset="0"/>
              </a:rPr>
              <a:t>Lecture 3 2022-3-14</a:t>
            </a:r>
            <a:endParaRPr lang="en-US" altLang="zh-CN" sz="1200">
              <a:solidFill>
                <a:srgbClr val="000000"/>
              </a:solidFill>
              <a:latin typeface="Calibri" panose="020F0502020204030204" pitchFamily="-107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Calibri" panose="020F0502020204030204" pitchFamily="-107" charset="0"/>
              </a:rPr>
              <a:t>Machine Learning</a:t>
            </a:r>
            <a:endParaRPr lang="en-US" altLang="zh-CN" sz="1200">
              <a:latin typeface="Calibri" panose="020F0502020204030204" pitchFamily="-107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>
                <a:latin typeface="Calibri" panose="020F0502020204030204" pitchFamily="-107" charset="0"/>
              </a:rPr>
              <a:t>‹#›</a:t>
            </a:fld>
            <a:endParaRPr lang="en-US" dirty="0">
              <a:latin typeface="Calibri" panose="020F0502020204030204" pitchFamily="-107" charset="0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Lecture 3 2022-3-14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Machine Learning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Lecture 3 2022-3-14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Machine Learning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/>
        </p:nvCxnSpPr>
        <p:spPr>
          <a:xfrm>
            <a:off x="557213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Lecture 3 2022-3-14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Machine Learning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Lecture 3 2022-3-14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Machine Learning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Calibri" panose="020F0502020204030204" pitchFamily="-107" charset="0"/>
              </a:rPr>
              <a:t>Lecture 3 2022-3-14</a:t>
            </a:r>
            <a:endParaRPr lang="en-US" altLang="zh-CN" sz="1200">
              <a:solidFill>
                <a:srgbClr val="000000"/>
              </a:solidFill>
              <a:latin typeface="Calibri" panose="020F0502020204030204" pitchFamily="-107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Calibri" panose="020F0502020204030204" pitchFamily="-107" charset="0"/>
              </a:rPr>
              <a:t>Machine Learning</a:t>
            </a:r>
            <a:endParaRPr lang="en-US" altLang="zh-CN" sz="1200">
              <a:latin typeface="Calibri" panose="020F0502020204030204" pitchFamily="-107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>
                <a:latin typeface="Calibri" panose="020F0502020204030204" pitchFamily="-107" charset="0"/>
              </a:rPr>
              <a:t>‹#›</a:t>
            </a:fld>
            <a:endParaRPr lang="en-US" dirty="0">
              <a:latin typeface="Calibri" panose="020F0502020204030204" pitchFamily="-107" charset="0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Calibri" panose="020F0502020204030204" pitchFamily="-107" charset="0"/>
              </a:rPr>
              <a:t>Lecture 3 2022-3-14</a:t>
            </a:r>
            <a:endParaRPr lang="en-US" altLang="zh-CN" sz="1200">
              <a:solidFill>
                <a:srgbClr val="000000"/>
              </a:solidFill>
              <a:latin typeface="Calibri" panose="020F0502020204030204" pitchFamily="-107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Calibri" panose="020F0502020204030204" pitchFamily="-107" charset="0"/>
              </a:rPr>
              <a:t>Machine Learning</a:t>
            </a:r>
            <a:endParaRPr lang="en-US" altLang="zh-CN" sz="1200">
              <a:latin typeface="Calibri" panose="020F0502020204030204" pitchFamily="-107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>
                <a:latin typeface="Calibri" panose="020F0502020204030204" pitchFamily="-107" charset="0"/>
              </a:rPr>
              <a:t>‹#›</a:t>
            </a:fld>
            <a:endParaRPr lang="en-US" dirty="0">
              <a:latin typeface="Calibri" panose="020F0502020204030204" pitchFamily="-107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Calibri" panose="020F0502020204030204" pitchFamily="-107" charset="0"/>
              </a:rPr>
              <a:t>Lecture 3 2022-3-14</a:t>
            </a:r>
            <a:endParaRPr lang="en-US" altLang="zh-CN" sz="1200">
              <a:solidFill>
                <a:srgbClr val="000000"/>
              </a:solidFill>
              <a:latin typeface="Calibri" panose="020F0502020204030204" pitchFamily="-107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Calibri" panose="020F0502020204030204" pitchFamily="-107" charset="0"/>
              </a:rPr>
              <a:t>Machine Learning</a:t>
            </a:r>
            <a:endParaRPr lang="en-US" altLang="zh-CN" sz="1200">
              <a:latin typeface="Calibri" panose="020F0502020204030204" pitchFamily="-107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>
                <a:latin typeface="Calibri" panose="020F0502020204030204" pitchFamily="-107" charset="0"/>
              </a:rPr>
              <a:t>‹#›</a:t>
            </a:fld>
            <a:endParaRPr lang="en-US" dirty="0">
              <a:latin typeface="Calibri" panose="020F0502020204030204" pitchFamily="-107" charset="0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Calibri" panose="020F0502020204030204" pitchFamily="-107" charset="0"/>
              </a:rPr>
              <a:t>Lecture 3 2022-3-14</a:t>
            </a:r>
            <a:endParaRPr lang="en-US" altLang="zh-CN" sz="1200">
              <a:solidFill>
                <a:srgbClr val="000000"/>
              </a:solidFill>
              <a:latin typeface="Calibri" panose="020F0502020204030204" pitchFamily="-107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Calibri" panose="020F0502020204030204" pitchFamily="-107" charset="0"/>
              </a:rPr>
              <a:t>Machine Learning</a:t>
            </a:r>
            <a:endParaRPr lang="en-US" altLang="zh-CN" sz="1200">
              <a:latin typeface="Calibri" panose="020F0502020204030204" pitchFamily="-107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>
                <a:latin typeface="Calibri" panose="020F0502020204030204" pitchFamily="-107" charset="0"/>
              </a:rPr>
              <a:t>‹#›</a:t>
            </a:fld>
            <a:endParaRPr lang="en-US" dirty="0">
              <a:latin typeface="Calibri" panose="020F0502020204030204" pitchFamily="-107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Calibri" panose="020F0502020204030204" pitchFamily="-107" charset="0"/>
              </a:rPr>
              <a:t>Lecture 3 2022-3-14</a:t>
            </a:r>
            <a:endParaRPr lang="en-US" altLang="zh-CN" sz="1200">
              <a:solidFill>
                <a:srgbClr val="000000"/>
              </a:solidFill>
              <a:latin typeface="Calibri" panose="020F0502020204030204" pitchFamily="-107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Calibri" panose="020F0502020204030204" pitchFamily="-107" charset="0"/>
              </a:rPr>
              <a:t>Machine Learning</a:t>
            </a:r>
            <a:endParaRPr lang="en-US" altLang="zh-CN" sz="1200">
              <a:latin typeface="Calibri" panose="020F0502020204030204" pitchFamily="-107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>
                <a:latin typeface="Calibri" panose="020F0502020204030204" pitchFamily="-107" charset="0"/>
              </a:rPr>
              <a:t>‹#›</a:t>
            </a:fld>
            <a:endParaRPr lang="en-US" dirty="0">
              <a:latin typeface="Calibri" panose="020F0502020204030204" pitchFamily="-107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Calibri" panose="020F0502020204030204" pitchFamily="-107" charset="0"/>
              </a:rPr>
              <a:t>Lecture 3 2022-3-14</a:t>
            </a:r>
            <a:endParaRPr lang="en-US" altLang="zh-CN" sz="1200">
              <a:solidFill>
                <a:srgbClr val="000000"/>
              </a:solidFill>
              <a:latin typeface="Calibri" panose="020F0502020204030204" pitchFamily="-107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Calibri" panose="020F0502020204030204" pitchFamily="-107" charset="0"/>
              </a:rPr>
              <a:t>Machine Learning</a:t>
            </a:r>
            <a:endParaRPr lang="en-US" altLang="zh-CN" sz="1200">
              <a:latin typeface="Calibri" panose="020F0502020204030204" pitchFamily="-107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>
                <a:latin typeface="Calibri" panose="020F0502020204030204" pitchFamily="-107" charset="0"/>
              </a:rPr>
              <a:t>‹#›</a:t>
            </a:fld>
            <a:endParaRPr lang="en-US" dirty="0">
              <a:latin typeface="Calibri" panose="020F0502020204030204" pitchFamily="-107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Calibri" panose="020F0502020204030204" pitchFamily="-107" charset="0"/>
              </a:rPr>
              <a:t>Lecture 3 2022-3-14</a:t>
            </a:r>
            <a:endParaRPr lang="en-US" altLang="zh-CN" sz="1200">
              <a:solidFill>
                <a:srgbClr val="000000"/>
              </a:solidFill>
              <a:latin typeface="Calibri" panose="020F0502020204030204" pitchFamily="-107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altLang="zh-CN" dirty="0">
                <a:latin typeface="Calibri" panose="020F0502020204030204" pitchFamily="-107" charset="0"/>
              </a:rPr>
              <a:t>Machine Learning</a:t>
            </a:r>
            <a:endParaRPr lang="en-US" altLang="zh-CN" sz="1200">
              <a:latin typeface="Calibri" panose="020F0502020204030204" pitchFamily="-107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>
                <a:latin typeface="Calibri" panose="020F0502020204030204" pitchFamily="-107" charset="0"/>
              </a:rPr>
              <a:t>‹#›</a:t>
            </a:fld>
            <a:endParaRPr lang="en-US" dirty="0">
              <a:latin typeface="Calibri" panose="020F0502020204030204" pitchFamily="-107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144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0" y="1181100"/>
            <a:ext cx="9144000" cy="49450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zh-CN" dirty="0">
                <a:latin typeface="Calibri" panose="020F0502020204030204" pitchFamily="-107" charset="0"/>
              </a:rPr>
              <a:t>Lecture 3 2022-3-14</a:t>
            </a:r>
            <a:endParaRPr lang="en-US" altLang="zh-CN" sz="1200">
              <a:solidFill>
                <a:srgbClr val="000000"/>
              </a:solidFill>
              <a:latin typeface="Calibri" panose="020F0502020204030204" pitchFamily="-107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/>
            </a:lvl1pPr>
          </a:lstStyle>
          <a:p>
            <a:pPr lvl="0"/>
            <a:r>
              <a:rPr lang="en-US" altLang="zh-CN" dirty="0">
                <a:latin typeface="Calibri" panose="020F0502020204030204" pitchFamily="-107" charset="0"/>
              </a:rPr>
              <a:t>Machine Learning</a:t>
            </a:r>
            <a:endParaRPr lang="en-US" altLang="zh-CN" sz="1200">
              <a:latin typeface="Calibri" panose="020F0502020204030204" pitchFamily="-107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/>
            <a:fld id="{9A0DB2DC-4C9A-4742-B13C-FB6460FD3503}" type="slidenum">
              <a:rPr lang="en-US" dirty="0">
                <a:latin typeface="Calibri" panose="020F0502020204030204" pitchFamily="-107" charset="0"/>
              </a:rPr>
              <a:t>‹#›</a:t>
            </a:fld>
            <a:endParaRPr lang="en-US" dirty="0">
              <a:latin typeface="Calibri" panose="020F0502020204030204" pitchFamily="-107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Lecture 3 2022-3-14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Ma</a:t>
            </a:r>
            <a:r>
              <a:rPr lang="en-US" altLang="zh-CN"/>
              <a:t>chine Learning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wmf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5.jpe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hyperlink" Target="http://images.google.com/imgres?imgurl=www.intheteam.com/images/club/50/brazil_flag.gif&amp;imgrefurl=http://www.intheteam.com/home/home.asp?ClubId=50&amp;h=144&amp;w=216&amp;prev=/images?q=brazil+flag&amp;start=20&amp;svnum=10&amp;hl=en&amp;lr=&amp;ie=UTF-8&amp;oe=UTF-8&amp;sa=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hyperlink" Target="http://www.theodora.com/maps/australia_maps.html" TargetMode="External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48.png"/><Relationship Id="rId9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" y="638810"/>
            <a:ext cx="8990965" cy="2961640"/>
          </a:xfrm>
        </p:spPr>
        <p:txBody>
          <a:bodyPr vert="horz" lIns="91440" tIns="45720" rIns="91440" bIns="45720" rtlCol="0" anchor="ctr"/>
          <a:lstStyle/>
          <a:p>
            <a:r>
              <a:rPr lang="en-US" altLang="zh-CN" sz="4000" b="1">
                <a:latin typeface="微软雅黑" panose="020B0503020204020204" charset="-122"/>
                <a:ea typeface="微软雅黑" panose="020B0503020204020204" charset="-122"/>
              </a:rPr>
              <a:t>Clustering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20335" y="3303905"/>
            <a:ext cx="3483647" cy="2597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 err="1"/>
              <a:t>Xiaochun</a:t>
            </a:r>
            <a:r>
              <a:rPr lang="en-US" altLang="zh-CN" sz="2800"/>
              <a:t> MAI</a:t>
            </a:r>
            <a:endParaRPr lang="en-US" altLang="zh-CN" sz="2800" dirty="0"/>
          </a:p>
          <a:p>
            <a:pPr algn="ctr">
              <a:lnSpc>
                <a:spcPct val="150000"/>
              </a:lnSpc>
            </a:pPr>
            <a:r>
              <a:rPr lang="en-US" altLang="zh-CN" sz="2800" dirty="0"/>
              <a:t>Shenzhen University</a:t>
            </a:r>
          </a:p>
          <a:p>
            <a:pPr algn="ctr">
              <a:lnSpc>
                <a:spcPct val="150000"/>
              </a:lnSpc>
            </a:pPr>
            <a:endParaRPr lang="en-US" altLang="zh-CN" sz="2800" dirty="0"/>
          </a:p>
          <a:p>
            <a:pPr algn="ctr">
              <a:lnSpc>
                <a:spcPct val="150000"/>
              </a:lnSpc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Desirable Properties of a Clustering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96670"/>
            <a:ext cx="9144635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Calibri" panose="020F0502020204030204" pitchFamily="-107" charset="0"/>
                <a:cs typeface="Calibri" panose="020F0502020204030204" pitchFamily="-107" charset="0"/>
              </a:rPr>
              <a:t>Scalability (in terms of both time and space)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Calibri" panose="020F0502020204030204" pitchFamily="-107" charset="0"/>
                <a:cs typeface="Calibri" panose="020F0502020204030204" pitchFamily="-107" charset="0"/>
              </a:rPr>
              <a:t>Ability to deal with different data types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Calibri" panose="020F0502020204030204" pitchFamily="-107" charset="0"/>
                <a:cs typeface="Calibri" panose="020F0502020204030204" pitchFamily="-107" charset="0"/>
              </a:rPr>
              <a:t>Minimal requirements for domain knowledge to determine input parameters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Calibri" panose="020F0502020204030204" pitchFamily="-107" charset="0"/>
                <a:cs typeface="Calibri" panose="020F0502020204030204" pitchFamily="-107" charset="0"/>
              </a:rPr>
              <a:t>Interpretability and usability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800">
                <a:latin typeface="Calibri" panose="020F0502020204030204" pitchFamily="-107" charset="0"/>
                <a:cs typeface="Calibri" panose="020F0502020204030204" pitchFamily="-107" charset="0"/>
              </a:rPr>
              <a:t>Optional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Calibri" panose="020F0502020204030204" pitchFamily="-107" charset="0"/>
                <a:cs typeface="Calibri" panose="020F0502020204030204" pitchFamily="-107" charset="0"/>
              </a:rPr>
              <a:t>Incorporation of user-specified constraints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Clustering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44945" y="6356350"/>
            <a:ext cx="2133600" cy="365125"/>
          </a:xfrm>
        </p:spPr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831850" y="3276600"/>
            <a:ext cx="257175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tx2"/>
                </a:solidFill>
                <a:effectLst/>
                <a:latin typeface="Calibri" panose="020F0502020204030204" pitchFamily="-107" charset="0"/>
                <a:ea typeface="MS PGothic" panose="020B0600070205080204" pitchFamily="-107" charset="-128"/>
                <a:cs typeface="Calibri" panose="020F0502020204030204" pitchFamily="-107" charset="0"/>
              </a:rPr>
              <a:t>Hierarchical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30188" y="1236980"/>
            <a:ext cx="8443912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pPr>
              <a:buFontTx/>
              <a:buChar char="•"/>
            </a:pPr>
            <a:r>
              <a:rPr lang="en-US" altLang="en-US" b="1"/>
              <a:t> Partitional algorithms</a:t>
            </a:r>
            <a:endParaRPr lang="en-US" altLang="en-US" sz="2000"/>
          </a:p>
          <a:p>
            <a:pPr>
              <a:buFontTx/>
              <a:buChar char="•"/>
            </a:pPr>
            <a:r>
              <a:rPr lang="en-US" altLang="en-US" b="1"/>
              <a:t> Hierarchical algorithms</a:t>
            </a:r>
          </a:p>
          <a:p>
            <a:pPr algn="l">
              <a:buClrTx/>
              <a:buSzTx/>
              <a:buFontTx/>
              <a:buChar char="•"/>
            </a:pPr>
            <a:r>
              <a:rPr lang="en-US" altLang="en-US" b="1"/>
              <a:t> Density-based algorithms</a:t>
            </a:r>
          </a:p>
          <a:p>
            <a:pPr algn="l">
              <a:buClrTx/>
              <a:buSzTx/>
              <a:buFontTx/>
              <a:buChar char="•"/>
            </a:pPr>
            <a:r>
              <a:rPr lang="en-US" altLang="en-US" b="1"/>
              <a:t> Mixture model</a:t>
            </a:r>
          </a:p>
          <a:p>
            <a:pPr algn="l">
              <a:buClrTx/>
              <a:buSzTx/>
              <a:buFontTx/>
              <a:buChar char="•"/>
            </a:pPr>
            <a:r>
              <a:rPr lang="en-US" altLang="en-US" b="1"/>
              <a:t> Spectral methods</a:t>
            </a:r>
          </a:p>
        </p:txBody>
      </p:sp>
      <p:sp>
        <p:nvSpPr>
          <p:cNvPr id="164869" name="Rectangle 5"/>
          <p:cNvSpPr>
            <a:spLocks noChangeArrowheads="1"/>
          </p:cNvSpPr>
          <p:nvPr/>
        </p:nvSpPr>
        <p:spPr bwMode="auto">
          <a:xfrm>
            <a:off x="6253163" y="3276600"/>
            <a:ext cx="209867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en-US" sz="2800" b="1" dirty="0">
                <a:solidFill>
                  <a:schemeClr val="tx2"/>
                </a:solidFill>
                <a:effectLst/>
                <a:latin typeface="Calibri" panose="020F0502020204030204" pitchFamily="-107" charset="0"/>
                <a:cs typeface="Calibri" panose="020F0502020204030204" pitchFamily="-107" charset="0"/>
                <a:sym typeface="+mn-ea"/>
              </a:rPr>
              <a:t>Partitional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52400" y="3671888"/>
            <a:ext cx="54102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5367" name="Group 7"/>
          <p:cNvGrpSpPr/>
          <p:nvPr/>
        </p:nvGrpSpPr>
        <p:grpSpPr bwMode="auto">
          <a:xfrm>
            <a:off x="5257800" y="4419600"/>
            <a:ext cx="3629025" cy="2133600"/>
            <a:chOff x="120" y="2532"/>
            <a:chExt cx="2286" cy="1344"/>
          </a:xfrm>
        </p:grpSpPr>
        <p:grpSp>
          <p:nvGrpSpPr>
            <p:cNvPr id="15390" name="Group 8"/>
            <p:cNvGrpSpPr/>
            <p:nvPr/>
          </p:nvGrpSpPr>
          <p:grpSpPr bwMode="auto">
            <a:xfrm>
              <a:off x="120" y="2532"/>
              <a:ext cx="2286" cy="1344"/>
              <a:chOff x="156" y="2634"/>
              <a:chExt cx="2286" cy="1344"/>
            </a:xfrm>
          </p:grpSpPr>
          <p:sp>
            <p:nvSpPr>
              <p:cNvPr id="15400" name="Rectangle 9"/>
              <p:cNvSpPr>
                <a:spLocks noChangeArrowheads="1"/>
              </p:cNvSpPr>
              <p:nvPr/>
            </p:nvSpPr>
            <p:spPr bwMode="auto">
              <a:xfrm>
                <a:off x="156" y="2634"/>
                <a:ext cx="1080" cy="1344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107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107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107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107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107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107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107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107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107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401" name="Rectangle 10"/>
              <p:cNvSpPr>
                <a:spLocks noChangeArrowheads="1"/>
              </p:cNvSpPr>
              <p:nvPr/>
            </p:nvSpPr>
            <p:spPr bwMode="auto">
              <a:xfrm>
                <a:off x="1362" y="2634"/>
                <a:ext cx="1080" cy="1344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107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107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107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107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107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107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107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107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-107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pic>
          <p:nvPicPr>
            <p:cNvPr id="15391" name="Picture 11" descr="Edna Krabappe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3190"/>
              <a:ext cx="303" cy="6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2" name="Picture 12" descr="Principal Seymour  Skinn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571"/>
              <a:ext cx="304" cy="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3" name="Picture 13" descr="Groundskeeper Willi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2" y="2589"/>
              <a:ext cx="336" cy="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4" name="Picture 1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" y="3253"/>
              <a:ext cx="375" cy="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5" name="Picture 1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" y="2551"/>
              <a:ext cx="343" cy="6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6" name="Picture 1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" y="2763"/>
              <a:ext cx="375" cy="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7" name="Picture 1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" y="3338"/>
              <a:ext cx="269" cy="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8" name="Picture 18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" y="3432"/>
              <a:ext cx="18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99" name="Picture 19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" y="2617"/>
              <a:ext cx="272" cy="8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68" name="Group 20"/>
          <p:cNvGrpSpPr/>
          <p:nvPr/>
        </p:nvGrpSpPr>
        <p:grpSpPr bwMode="auto">
          <a:xfrm>
            <a:off x="488950" y="3990975"/>
            <a:ext cx="3587750" cy="2549525"/>
            <a:chOff x="98" y="300"/>
            <a:chExt cx="3214" cy="2284"/>
          </a:xfrm>
        </p:grpSpPr>
        <p:pic>
          <p:nvPicPr>
            <p:cNvPr id="15370" name="Picture 21" descr="Edna Krabappe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" y="1440"/>
              <a:ext cx="504" cy="1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1" name="Picture 2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824"/>
              <a:ext cx="308" cy="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2" name="Picture 23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78"/>
              <a:ext cx="424" cy="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373" name="Group 24"/>
            <p:cNvGrpSpPr/>
            <p:nvPr/>
          </p:nvGrpSpPr>
          <p:grpSpPr bwMode="auto">
            <a:xfrm>
              <a:off x="1865" y="1505"/>
              <a:ext cx="1447" cy="1031"/>
              <a:chOff x="252" y="2364"/>
              <a:chExt cx="2258" cy="1608"/>
            </a:xfrm>
          </p:grpSpPr>
          <p:pic>
            <p:nvPicPr>
              <p:cNvPr id="15388" name="Picture 25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389" name="Picture 26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374" name="Line 27"/>
            <p:cNvSpPr>
              <a:spLocks noChangeShapeType="1"/>
            </p:cNvSpPr>
            <p:nvPr/>
          </p:nvSpPr>
          <p:spPr bwMode="auto">
            <a:xfrm flipH="1" flipV="1">
              <a:off x="255" y="444"/>
              <a:ext cx="0" cy="90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28"/>
            <p:cNvSpPr>
              <a:spLocks noChangeShapeType="1"/>
            </p:cNvSpPr>
            <p:nvPr/>
          </p:nvSpPr>
          <p:spPr bwMode="auto">
            <a:xfrm flipH="1" flipV="1">
              <a:off x="2919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Line 29"/>
            <p:cNvSpPr>
              <a:spLocks noChangeShapeType="1"/>
            </p:cNvSpPr>
            <p:nvPr/>
          </p:nvSpPr>
          <p:spPr bwMode="auto">
            <a:xfrm flipH="1" flipV="1">
              <a:off x="2227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30"/>
            <p:cNvSpPr>
              <a:spLocks noChangeShapeType="1"/>
            </p:cNvSpPr>
            <p:nvPr/>
          </p:nvSpPr>
          <p:spPr bwMode="auto">
            <a:xfrm flipH="1">
              <a:off x="2221" y="1167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31"/>
            <p:cNvSpPr>
              <a:spLocks noChangeShapeType="1"/>
            </p:cNvSpPr>
            <p:nvPr/>
          </p:nvSpPr>
          <p:spPr bwMode="auto">
            <a:xfrm flipH="1">
              <a:off x="1193" y="710"/>
              <a:ext cx="1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Line 32"/>
            <p:cNvSpPr>
              <a:spLocks noChangeShapeType="1"/>
            </p:cNvSpPr>
            <p:nvPr/>
          </p:nvSpPr>
          <p:spPr bwMode="auto">
            <a:xfrm rot="5400000" flipH="1">
              <a:off x="2343" y="943"/>
              <a:ext cx="4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Line 33"/>
            <p:cNvSpPr>
              <a:spLocks noChangeShapeType="1"/>
            </p:cNvSpPr>
            <p:nvPr/>
          </p:nvSpPr>
          <p:spPr bwMode="auto">
            <a:xfrm rot="5400000" flipH="1">
              <a:off x="1712" y="574"/>
              <a:ext cx="26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81" name="Group 34"/>
            <p:cNvGrpSpPr/>
            <p:nvPr/>
          </p:nvGrpSpPr>
          <p:grpSpPr bwMode="auto">
            <a:xfrm>
              <a:off x="859" y="969"/>
              <a:ext cx="703" cy="377"/>
              <a:chOff x="2112" y="2976"/>
              <a:chExt cx="703" cy="377"/>
            </a:xfrm>
          </p:grpSpPr>
          <p:sp>
            <p:nvSpPr>
              <p:cNvPr id="15385" name="Line 35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6" name="Line 36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7" name="Line 37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82" name="Line 38"/>
            <p:cNvSpPr>
              <a:spLocks noChangeShapeType="1"/>
            </p:cNvSpPr>
            <p:nvPr/>
          </p:nvSpPr>
          <p:spPr bwMode="auto">
            <a:xfrm rot="5400000" flipH="1">
              <a:off x="1065" y="844"/>
              <a:ext cx="25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39"/>
            <p:cNvSpPr>
              <a:spLocks noChangeShapeType="1"/>
            </p:cNvSpPr>
            <p:nvPr/>
          </p:nvSpPr>
          <p:spPr bwMode="auto">
            <a:xfrm flipH="1">
              <a:off x="253" y="446"/>
              <a:ext cx="158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40"/>
            <p:cNvSpPr>
              <a:spLocks noChangeShapeType="1"/>
            </p:cNvSpPr>
            <p:nvPr/>
          </p:nvSpPr>
          <p:spPr bwMode="auto">
            <a:xfrm rot="5400000" flipH="1">
              <a:off x="989" y="370"/>
              <a:ext cx="13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Partitional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8785" y="1638935"/>
            <a:ext cx="84099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>
                <a:latin typeface="Calibri" panose="020F0502020204030204" pitchFamily="-107" charset="0"/>
                <a:cs typeface="Calibri" panose="020F0502020204030204" pitchFamily="-107" charset="0"/>
              </a:rPr>
              <a:t>Nonhierarchical, each instance is placed in exactly one of K non-overlapping clusters.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>
                <a:latin typeface="Calibri" panose="020F0502020204030204" pitchFamily="-107" charset="0"/>
                <a:cs typeface="Calibri" panose="020F0502020204030204" pitchFamily="-107" charset="0"/>
              </a:rPr>
              <a:t>Since the output is only one set of clusters, the user has to specify the desired number of clusters K.</a:t>
            </a:r>
          </a:p>
          <a:p>
            <a:pPr marL="457200" indent="-457200"/>
            <a:endParaRPr lang="en-US" altLang="zh-CN" sz="2800">
              <a:latin typeface="Calibri" panose="020F0502020204030204" pitchFamily="-107" charset="0"/>
              <a:cs typeface="Calibri" panose="020F0502020204030204" pitchFamily="-107" charset="0"/>
            </a:endParaRPr>
          </a:p>
        </p:txBody>
      </p:sp>
      <p:pic>
        <p:nvPicPr>
          <p:cNvPr id="6" name="图片 5" descr="微信截图_202205152309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15" y="3884295"/>
            <a:ext cx="8700770" cy="19678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K-means Clustering: Initialization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8785" y="1638935"/>
            <a:ext cx="84099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sz="2800">
                <a:latin typeface="Calibri" panose="020F0502020204030204" pitchFamily="-107" charset="0"/>
                <a:cs typeface="Calibri" panose="020F0502020204030204" pitchFamily="-107" charset="0"/>
              </a:rPr>
              <a:t>Decide K, and initialize K centers (randomly)</a:t>
            </a:r>
          </a:p>
          <a:p>
            <a:pPr marL="457200" indent="-457200"/>
            <a:endParaRPr lang="en-US" altLang="zh-CN" sz="2800">
              <a:latin typeface="Calibri" panose="020F0502020204030204" pitchFamily="-107" charset="0"/>
              <a:cs typeface="Calibri" panose="020F0502020204030204" pitchFamily="-107" charset="0"/>
            </a:endParaRPr>
          </a:p>
        </p:txBody>
      </p:sp>
      <p:pic>
        <p:nvPicPr>
          <p:cNvPr id="3" name="图片 2" descr="微信截图_202205152312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40" y="2094865"/>
            <a:ext cx="6082030" cy="4498975"/>
          </a:xfrm>
          <a:prstGeom prst="rect">
            <a:avLst/>
          </a:prstGeom>
        </p:spPr>
      </p:pic>
      <p:sp>
        <p:nvSpPr>
          <p:cNvPr id="34854" name="Text Box 4"/>
          <p:cNvSpPr txBox="1">
            <a:spLocks noChangeArrowheads="1"/>
          </p:cNvSpPr>
          <p:nvPr/>
        </p:nvSpPr>
        <p:spPr bwMode="auto">
          <a:xfrm>
            <a:off x="1137603" y="1110615"/>
            <a:ext cx="717740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-107" charset="0"/>
                <a:cs typeface="Calibri" panose="020F0502020204030204" pitchFamily="-107" charset="0"/>
              </a:rPr>
              <a:t>Algorithm: k-means, Distance Metric: Euclidean Distance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K-means Clustering: Iteration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7030" y="1330960"/>
            <a:ext cx="84099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sz="2800">
                <a:latin typeface="Calibri" panose="020F0502020204030204" pitchFamily="-107" charset="0"/>
                <a:cs typeface="Calibri" panose="020F0502020204030204" pitchFamily="-107" charset="0"/>
              </a:rPr>
              <a:t>Assign all objects to the nearest center.</a:t>
            </a:r>
          </a:p>
          <a:p>
            <a:pPr algn="ctr">
              <a:buFont typeface="Arial" panose="020B0604020202020204" pitchFamily="34" charset="0"/>
            </a:pPr>
            <a:r>
              <a:rPr lang="en-US" altLang="zh-CN" sz="2800">
                <a:latin typeface="Calibri" panose="020F0502020204030204" pitchFamily="-107" charset="0"/>
                <a:cs typeface="Calibri" panose="020F0502020204030204" pitchFamily="-107" charset="0"/>
              </a:rPr>
              <a:t>Move a center to the mean of its members.</a:t>
            </a:r>
          </a:p>
          <a:p>
            <a:pPr marL="457200" indent="-457200" algn="ctr">
              <a:buFont typeface="Arial" panose="020B0604020202020204" pitchFamily="34" charset="0"/>
            </a:pPr>
            <a:endParaRPr lang="en-US" altLang="zh-CN" sz="2800">
              <a:latin typeface="Calibri" panose="020F0502020204030204" pitchFamily="-107" charset="0"/>
              <a:cs typeface="Calibri" panose="020F0502020204030204" pitchFamily="-107" charset="0"/>
            </a:endParaRPr>
          </a:p>
        </p:txBody>
      </p:sp>
      <p:pic>
        <p:nvPicPr>
          <p:cNvPr id="3" name="图片 2" descr="微信截图_202205152313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75" y="2283460"/>
            <a:ext cx="6165850" cy="44380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K-means Clustering: Iteration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7030" y="1330960"/>
            <a:ext cx="84099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sz="2800">
                <a:latin typeface="Calibri" panose="020F0502020204030204" pitchFamily="-107" charset="0"/>
                <a:cs typeface="Calibri" panose="020F0502020204030204" pitchFamily="-107" charset="0"/>
              </a:rPr>
              <a:t>After moving centers, re-assign the objects.</a:t>
            </a:r>
          </a:p>
          <a:p>
            <a:pPr marL="457200" indent="-457200" algn="ctr">
              <a:buFont typeface="Arial" panose="020B0604020202020204" pitchFamily="34" charset="0"/>
            </a:pPr>
            <a:endParaRPr lang="en-US" altLang="zh-CN" sz="2800">
              <a:latin typeface="Calibri" panose="020F0502020204030204" pitchFamily="-107" charset="0"/>
              <a:cs typeface="Calibri" panose="020F0502020204030204" pitchFamily="-107" charset="0"/>
            </a:endParaRPr>
          </a:p>
        </p:txBody>
      </p:sp>
      <p:pic>
        <p:nvPicPr>
          <p:cNvPr id="6" name="图片 5" descr="微信截图_202205152314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585" y="1988820"/>
            <a:ext cx="6386830" cy="46399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K-means Clustering: Iteration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296670"/>
            <a:ext cx="91446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sz="2800">
                <a:latin typeface="Calibri" panose="020F0502020204030204" pitchFamily="-107" charset="0"/>
                <a:cs typeface="Calibri" panose="020F0502020204030204" pitchFamily="-107" charset="0"/>
              </a:rPr>
              <a:t>After moving centers, re-assign the objects to nearest centers.</a:t>
            </a:r>
          </a:p>
          <a:p>
            <a:pPr algn="ctr">
              <a:buFont typeface="Arial" panose="020B0604020202020204" pitchFamily="34" charset="0"/>
            </a:pPr>
            <a:r>
              <a:rPr lang="en-US" altLang="zh-CN" sz="2800">
                <a:latin typeface="Calibri" panose="020F0502020204030204" pitchFamily="-107" charset="0"/>
                <a:cs typeface="Calibri" panose="020F0502020204030204" pitchFamily="-107" charset="0"/>
              </a:rPr>
              <a:t>Move a center to the mean of its new members.</a:t>
            </a:r>
          </a:p>
          <a:p>
            <a:pPr marL="457200" indent="-457200" algn="ctr">
              <a:buFont typeface="Arial" panose="020B0604020202020204" pitchFamily="34" charset="0"/>
            </a:pPr>
            <a:endParaRPr lang="en-US" altLang="zh-CN" sz="2800">
              <a:latin typeface="Calibri" panose="020F0502020204030204" pitchFamily="-107" charset="0"/>
              <a:cs typeface="Calibri" panose="020F0502020204030204" pitchFamily="-107" charset="0"/>
            </a:endParaRPr>
          </a:p>
        </p:txBody>
      </p:sp>
      <p:pic>
        <p:nvPicPr>
          <p:cNvPr id="6" name="图片 5" descr="微信截图_202205152315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910" y="2237105"/>
            <a:ext cx="6413500" cy="46494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K-means Clustering: Finished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7030" y="1330960"/>
            <a:ext cx="84099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</a:pPr>
            <a:r>
              <a:rPr lang="en-US" altLang="zh-CN" sz="2800" dirty="0">
                <a:latin typeface="Calibri" panose="020F0502020204030204" pitchFamily="-107" charset="0"/>
                <a:cs typeface="Calibri" panose="020F0502020204030204" pitchFamily="-107" charset="0"/>
              </a:rPr>
              <a:t>Re-assign and move centers, until  </a:t>
            </a:r>
          </a:p>
          <a:p>
            <a:pPr marL="457200" indent="-457200" algn="ctr">
              <a:buFont typeface="Arial" panose="020B0604020202020204" pitchFamily="34" charset="0"/>
            </a:pPr>
            <a:r>
              <a:rPr lang="en-US" altLang="zh-CN" sz="2800" dirty="0">
                <a:solidFill>
                  <a:srgbClr val="FF0000"/>
                </a:solidFill>
                <a:latin typeface="Calibri" panose="020F0502020204030204" pitchFamily="-107" charset="0"/>
                <a:cs typeface="Calibri" panose="020F0502020204030204" pitchFamily="-107" charset="0"/>
              </a:rPr>
              <a:t>no objects changed membership</a:t>
            </a:r>
          </a:p>
        </p:txBody>
      </p:sp>
      <p:pic>
        <p:nvPicPr>
          <p:cNvPr id="6" name="图片 5" descr="微信截图_202205152317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150" y="2356485"/>
            <a:ext cx="6337300" cy="44513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Algorithm K-means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0830" y="1151890"/>
            <a:ext cx="840994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800">
                <a:latin typeface="Calibri" panose="020F0502020204030204" pitchFamily="-107" charset="0"/>
                <a:cs typeface="Calibri" panose="020F0502020204030204" pitchFamily="-107" charset="0"/>
              </a:rPr>
              <a:t>1. Decide on a value of K, the number of clusters.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800">
                <a:latin typeface="Calibri" panose="020F0502020204030204" pitchFamily="-107" charset="0"/>
                <a:cs typeface="Calibri" panose="020F0502020204030204" pitchFamily="-107" charset="0"/>
              </a:rPr>
              <a:t>2. Initialize the K cluster centers (randomly, if necessary)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800">
                <a:latin typeface="Calibri" panose="020F0502020204030204" pitchFamily="-107" charset="0"/>
                <a:cs typeface="Calibri" panose="020F0502020204030204" pitchFamily="-107" charset="0"/>
              </a:rPr>
              <a:t>3. Decide the class memberships of the N objects by assigning them to the nearest cluster center.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800">
                <a:latin typeface="Calibri" panose="020F0502020204030204" pitchFamily="-107" charset="0"/>
                <a:cs typeface="Calibri" panose="020F0502020204030204" pitchFamily="-107" charset="0"/>
              </a:rPr>
              <a:t>4. Re-estimate the K cluster centers, by assuming the memberships found above are correct.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800">
                <a:latin typeface="Calibri" panose="020F0502020204030204" pitchFamily="-107" charset="0"/>
                <a:cs typeface="Calibri" panose="020F0502020204030204" pitchFamily="-107" charset="0"/>
              </a:rPr>
              <a:t>5. Repeat 3 and 4 until none of the N objects changed membership in the last iteration.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Algorithm K-means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 descr="微信截图_202205221341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" y="1346200"/>
            <a:ext cx="8359140" cy="49060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What is clustering?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323975"/>
            <a:ext cx="8262938" cy="501808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Given a set of data points, each described by a set of attributes, find clusters such that: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Intra-cluster similarity is </a:t>
            </a:r>
          </a:p>
          <a:p>
            <a:pPr lvl="1" eaLnBrk="1" hangingPunct="1">
              <a:buFont typeface="Times" pitchFamily="-111" charset="0"/>
              <a:buNone/>
            </a:pPr>
            <a:r>
              <a:rPr lang="en-US" altLang="en-US"/>
              <a:t>   maximized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Inter-cluster similarity is </a:t>
            </a:r>
          </a:p>
          <a:p>
            <a:pPr lvl="1" eaLnBrk="1" hangingPunct="1">
              <a:buFont typeface="Times" pitchFamily="-111" charset="0"/>
              <a:buNone/>
            </a:pPr>
            <a:r>
              <a:rPr lang="en-US" altLang="en-US"/>
              <a:t>   minimized 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Requires the definition of a similarity measure</a:t>
            </a: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5876925" y="2435225"/>
            <a:ext cx="1588" cy="21383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5876925" y="4573588"/>
            <a:ext cx="243840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133975" y="25654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/>
              <a:t>F1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7553325" y="47672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/>
              <a:t>F2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6242050" y="2884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6149975" y="2962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6486525" y="2936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6394450" y="30416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6302375" y="31654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/>
              <a:t>xx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6638925" y="2708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6791325" y="2860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6731000" y="3089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6394450" y="2833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7312025" y="3521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7219950" y="35988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7556500" y="35734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7464425" y="36782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7372350" y="38020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/>
              <a:t>xx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7632700" y="3895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7204075" y="37480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7464425" y="3470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/>
              <a:t>x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Why K-means 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 descr="微信截图_202205221340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" y="1523365"/>
            <a:ext cx="7988935" cy="41789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Summary: K-means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u="sng" dirty="0"/>
              <a:t>Strengths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i="1" dirty="0"/>
              <a:t>Relatively efficient</a:t>
            </a:r>
            <a:r>
              <a:rPr lang="en-US" altLang="en-US" dirty="0"/>
              <a:t>: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zh-CN" i="1" dirty="0" err="1"/>
              <a:t>KN</a:t>
            </a:r>
            <a:r>
              <a:rPr lang="en-US" altLang="en-US" dirty="0"/>
              <a:t>), where </a:t>
            </a:r>
            <a:r>
              <a:rPr lang="en-US" altLang="zh-CN" i="1" dirty="0"/>
              <a:t>N</a:t>
            </a:r>
            <a:r>
              <a:rPr lang="en-US" altLang="en-US" dirty="0"/>
              <a:t> is # objects, </a:t>
            </a:r>
            <a:r>
              <a:rPr lang="en-US" altLang="zh-CN" i="1" dirty="0"/>
              <a:t>K</a:t>
            </a:r>
            <a:r>
              <a:rPr lang="en-US" altLang="en-US" dirty="0"/>
              <a:t> is # clusters, and </a:t>
            </a:r>
            <a:r>
              <a:rPr lang="en-US" altLang="en-US" i="1" dirty="0"/>
              <a:t>t  </a:t>
            </a:r>
            <a:r>
              <a:rPr lang="en-US" altLang="en-US" dirty="0"/>
              <a:t>is # iterations. Normally, </a:t>
            </a:r>
            <a:r>
              <a:rPr lang="en-US" altLang="zh-CN" i="1" dirty="0"/>
              <a:t>K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dirty="0"/>
              <a:t> &lt;&lt; </a:t>
            </a:r>
            <a:r>
              <a:rPr lang="en-US" altLang="zh-CN" i="1" dirty="0"/>
              <a:t>N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 Simple, easy to implement.</a:t>
            </a:r>
          </a:p>
          <a:p>
            <a:r>
              <a:rPr lang="en-US" altLang="en-US" u="sng" dirty="0"/>
              <a:t>Weakness</a:t>
            </a:r>
            <a:endParaRPr lang="en-US" altLang="en-US" dirty="0"/>
          </a:p>
          <a:p>
            <a:pPr lvl="1"/>
            <a:r>
              <a:rPr lang="en-US" altLang="en-US" dirty="0"/>
              <a:t>Applicable only when mean is defined, then what about categorical data?</a:t>
            </a:r>
          </a:p>
          <a:p>
            <a:pPr lvl="1"/>
            <a:r>
              <a:rPr lang="en-US" altLang="en-US" dirty="0">
                <a:sym typeface="+mn-ea"/>
              </a:rPr>
              <a:t>Often terminates at a local optimum.</a:t>
            </a:r>
            <a:endParaRPr lang="en-US" altLang="en-US" dirty="0"/>
          </a:p>
          <a:p>
            <a:pPr lvl="1"/>
            <a:r>
              <a:rPr lang="en-US" altLang="en-US" dirty="0"/>
              <a:t>Need to specify </a:t>
            </a:r>
            <a:r>
              <a:rPr lang="en-US" altLang="en-US" i="1" dirty="0"/>
              <a:t>K, </a:t>
            </a:r>
            <a:r>
              <a:rPr lang="en-US" altLang="en-US" dirty="0"/>
              <a:t>the number of clusters, in advance.</a:t>
            </a:r>
          </a:p>
          <a:p>
            <a:pPr lvl="1"/>
            <a:r>
              <a:rPr lang="en-US" altLang="en-US" dirty="0"/>
              <a:t>Unable to handle noisy data and outliers.</a:t>
            </a:r>
          </a:p>
          <a:p>
            <a:pPr lvl="1"/>
            <a:r>
              <a:rPr lang="en-US" altLang="en-US" dirty="0"/>
              <a:t>Not suitable to discover clusters with non-convex shapes.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>
                <a:sym typeface="+mn-ea"/>
              </a:rPr>
              <a:t>Summary: K-means</a:t>
            </a:r>
            <a:endParaRPr lang="en-US" sz="4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图片 3" descr="微信截图_202205221633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5" y="1482090"/>
            <a:ext cx="8154035" cy="44678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>
                <a:sym typeface="+mn-ea"/>
              </a:rPr>
              <a:t>Summary: K-means</a:t>
            </a:r>
            <a:endParaRPr lang="en-US" sz="4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 descr="微信截图_202205221635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106295"/>
            <a:ext cx="6129655" cy="44615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90750" y="1417955"/>
            <a:ext cx="61950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-107" charset="0"/>
                <a:cs typeface="Calibri" panose="020F0502020204030204" pitchFamily="-107" charset="0"/>
              </a:rPr>
              <a:t>K-means not able to properly cluster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>
                <a:sym typeface="+mn-ea"/>
              </a:rPr>
              <a:t>Summary: K-means</a:t>
            </a:r>
            <a:endParaRPr lang="en-US" sz="4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7380" y="1417955"/>
            <a:ext cx="80594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-107" charset="0"/>
                <a:cs typeface="Calibri" panose="020F0502020204030204" pitchFamily="-107" charset="0"/>
              </a:rPr>
              <a:t>Changing the features (distance function) </a:t>
            </a:r>
            <a:r>
              <a:rPr lang="en-US" altLang="zh-CN" sz="280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-107" charset="0"/>
                <a:cs typeface="Calibri" panose="020F0502020204030204" pitchFamily="-107" charset="0"/>
              </a:rPr>
              <a:t>can help</a:t>
            </a:r>
          </a:p>
        </p:txBody>
      </p:sp>
      <p:pic>
        <p:nvPicPr>
          <p:cNvPr id="4" name="图片 3" descr="微信截图_202205221635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205" y="1939925"/>
            <a:ext cx="6624955" cy="45681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181610" y="1281430"/>
            <a:ext cx="8809355" cy="8318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40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Dendrogram: A Useful Tool for Summarizing Similarity Measurements</a:t>
            </a:r>
            <a:r>
              <a:rPr lang="en-US" altLang="en-US" sz="2400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grpSp>
        <p:nvGrpSpPr>
          <p:cNvPr id="16388" name="Group 5"/>
          <p:cNvGrpSpPr/>
          <p:nvPr/>
        </p:nvGrpSpPr>
        <p:grpSpPr bwMode="auto">
          <a:xfrm>
            <a:off x="203200" y="3859213"/>
            <a:ext cx="2903538" cy="2760662"/>
            <a:chOff x="114" y="1088"/>
            <a:chExt cx="3296" cy="3133"/>
          </a:xfrm>
        </p:grpSpPr>
        <p:pic>
          <p:nvPicPr>
            <p:cNvPr id="16403" name="Picture 6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2184"/>
              <a:ext cx="662" cy="2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404" name="Group 7"/>
            <p:cNvGrpSpPr/>
            <p:nvPr/>
          </p:nvGrpSpPr>
          <p:grpSpPr bwMode="auto">
            <a:xfrm>
              <a:off x="1152" y="2538"/>
              <a:ext cx="2258" cy="1608"/>
              <a:chOff x="252" y="2364"/>
              <a:chExt cx="2258" cy="1608"/>
            </a:xfrm>
          </p:grpSpPr>
          <p:pic>
            <p:nvPicPr>
              <p:cNvPr id="16412" name="Picture 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413" name="Picture 9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405" name="Line 10"/>
            <p:cNvSpPr>
              <a:spLocks noChangeShapeType="1"/>
            </p:cNvSpPr>
            <p:nvPr/>
          </p:nvSpPr>
          <p:spPr bwMode="auto">
            <a:xfrm flipH="1" flipV="1">
              <a:off x="636" y="1290"/>
              <a:ext cx="0" cy="100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Line 11"/>
            <p:cNvSpPr>
              <a:spLocks noChangeShapeType="1"/>
            </p:cNvSpPr>
            <p:nvPr/>
          </p:nvSpPr>
          <p:spPr bwMode="auto">
            <a:xfrm flipH="1" flipV="1">
              <a:off x="2796" y="2010"/>
              <a:ext cx="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Line 12"/>
            <p:cNvSpPr>
              <a:spLocks noChangeShapeType="1"/>
            </p:cNvSpPr>
            <p:nvPr/>
          </p:nvSpPr>
          <p:spPr bwMode="auto">
            <a:xfrm flipH="1" flipV="1">
              <a:off x="1716" y="2010"/>
              <a:ext cx="0" cy="28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Line 13"/>
            <p:cNvSpPr>
              <a:spLocks noChangeShapeType="1"/>
            </p:cNvSpPr>
            <p:nvPr/>
          </p:nvSpPr>
          <p:spPr bwMode="auto">
            <a:xfrm flipH="1">
              <a:off x="1707" y="2010"/>
              <a:ext cx="109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14"/>
            <p:cNvSpPr>
              <a:spLocks noChangeShapeType="1"/>
            </p:cNvSpPr>
            <p:nvPr/>
          </p:nvSpPr>
          <p:spPr bwMode="auto">
            <a:xfrm flipH="1">
              <a:off x="627" y="1297"/>
              <a:ext cx="163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15"/>
            <p:cNvSpPr>
              <a:spLocks noChangeShapeType="1"/>
            </p:cNvSpPr>
            <p:nvPr/>
          </p:nvSpPr>
          <p:spPr bwMode="auto">
            <a:xfrm rot="5400000" flipH="1">
              <a:off x="1898" y="1661"/>
              <a:ext cx="71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Line 16"/>
            <p:cNvSpPr>
              <a:spLocks noChangeShapeType="1"/>
            </p:cNvSpPr>
            <p:nvPr/>
          </p:nvSpPr>
          <p:spPr bwMode="auto">
            <a:xfrm rot="5400000" flipH="1">
              <a:off x="1361" y="1190"/>
              <a:ext cx="2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89" name="Group 17"/>
          <p:cNvGrpSpPr/>
          <p:nvPr/>
        </p:nvGrpSpPr>
        <p:grpSpPr bwMode="auto">
          <a:xfrm>
            <a:off x="6103938" y="3859213"/>
            <a:ext cx="2843212" cy="2760662"/>
            <a:chOff x="3845" y="2286"/>
            <a:chExt cx="1791" cy="1739"/>
          </a:xfrm>
        </p:grpSpPr>
        <p:pic>
          <p:nvPicPr>
            <p:cNvPr id="16393" name="Picture 18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" y="2894"/>
              <a:ext cx="367" cy="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4" name="Picture 1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7" y="3091"/>
              <a:ext cx="499" cy="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5" name="Picture 2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" y="3118"/>
              <a:ext cx="640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6" name="Line 21"/>
            <p:cNvSpPr>
              <a:spLocks noChangeShapeType="1"/>
            </p:cNvSpPr>
            <p:nvPr/>
          </p:nvSpPr>
          <p:spPr bwMode="auto">
            <a:xfrm flipH="1" flipV="1">
              <a:off x="4135" y="2398"/>
              <a:ext cx="0" cy="56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Line 22"/>
            <p:cNvSpPr>
              <a:spLocks noChangeShapeType="1"/>
            </p:cNvSpPr>
            <p:nvPr/>
          </p:nvSpPr>
          <p:spPr bwMode="auto">
            <a:xfrm flipH="1" flipV="1">
              <a:off x="5333" y="2798"/>
              <a:ext cx="0" cy="16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23"/>
            <p:cNvSpPr>
              <a:spLocks noChangeShapeType="1"/>
            </p:cNvSpPr>
            <p:nvPr/>
          </p:nvSpPr>
          <p:spPr bwMode="auto">
            <a:xfrm flipH="1" flipV="1">
              <a:off x="4734" y="2798"/>
              <a:ext cx="0" cy="16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Line 24"/>
            <p:cNvSpPr>
              <a:spLocks noChangeShapeType="1"/>
            </p:cNvSpPr>
            <p:nvPr/>
          </p:nvSpPr>
          <p:spPr bwMode="auto">
            <a:xfrm flipH="1">
              <a:off x="4729" y="2798"/>
              <a:ext cx="60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Line 25"/>
            <p:cNvSpPr>
              <a:spLocks noChangeShapeType="1"/>
            </p:cNvSpPr>
            <p:nvPr/>
          </p:nvSpPr>
          <p:spPr bwMode="auto">
            <a:xfrm flipH="1">
              <a:off x="4130" y="2402"/>
              <a:ext cx="90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Line 26"/>
            <p:cNvSpPr>
              <a:spLocks noChangeShapeType="1"/>
            </p:cNvSpPr>
            <p:nvPr/>
          </p:nvSpPr>
          <p:spPr bwMode="auto">
            <a:xfrm rot="5400000" flipH="1">
              <a:off x="4835" y="2604"/>
              <a:ext cx="39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Line 27"/>
            <p:cNvSpPr>
              <a:spLocks noChangeShapeType="1"/>
            </p:cNvSpPr>
            <p:nvPr/>
          </p:nvSpPr>
          <p:spPr bwMode="auto">
            <a:xfrm rot="5400000" flipH="1">
              <a:off x="4537" y="2343"/>
              <a:ext cx="11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6390" name="Picture 2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2230438"/>
            <a:ext cx="331152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Text Box 29"/>
          <p:cNvSpPr txBox="1">
            <a:spLocks noChangeArrowheads="1"/>
          </p:cNvSpPr>
          <p:nvPr/>
        </p:nvSpPr>
        <p:spPr bwMode="auto">
          <a:xfrm>
            <a:off x="4194175" y="2230755"/>
            <a:ext cx="4637088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2000" dirty="0">
                <a:latin typeface="Calibri" panose="020F0502020204030204" pitchFamily="-107" charset="0"/>
                <a:cs typeface="Calibri" panose="020F0502020204030204" pitchFamily="-107" charset="0"/>
              </a:rPr>
              <a:t>The similarity between two objects in a dendrogram is represented as the height of the lowest internal node they share.</a:t>
            </a:r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0" y="0"/>
            <a:ext cx="8991600" cy="1417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Hierarchical Clustering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/>
          <p:nvPr/>
        </p:nvGrpSpPr>
        <p:grpSpPr bwMode="auto">
          <a:xfrm>
            <a:off x="114300" y="3973513"/>
            <a:ext cx="8915400" cy="2825749"/>
            <a:chOff x="0" y="2640"/>
            <a:chExt cx="5616" cy="1780"/>
          </a:xfrm>
        </p:grpSpPr>
        <p:pic>
          <p:nvPicPr>
            <p:cNvPr id="19461" name="Picture 3" descr="http://images.google.com/images?q=tbn:Sc41iL2etAQC:www.intheteam.com/images/club/50/brazil_flag.gif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4" y="3792"/>
              <a:ext cx="43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2" name="Picture 4" descr="http://www.theodora.com/flags/as.gif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3" name="Picture 5" descr="http://www.flags.net/elements/gif_flags/ANGU001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4" name="Text Box 6"/>
            <p:cNvSpPr txBox="1">
              <a:spLocks noChangeArrowheads="1"/>
            </p:cNvSpPr>
            <p:nvPr/>
          </p:nvSpPr>
          <p:spPr bwMode="auto">
            <a:xfrm>
              <a:off x="1056" y="4187"/>
              <a:ext cx="38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r>
                <a:rPr lang="en-US" altLang="en-US" sz="800">
                  <a:latin typeface="Calibri" panose="020F0502020204030204" pitchFamily="-107" charset="0"/>
                  <a:cs typeface="Calibri" panose="020F0502020204030204" pitchFamily="-107" charset="0"/>
                </a:rPr>
                <a:t>ANGUILLA</a:t>
              </a:r>
            </a:p>
          </p:txBody>
        </p:sp>
        <p:sp>
          <p:nvSpPr>
            <p:cNvPr id="19465" name="Text Box 7"/>
            <p:cNvSpPr txBox="1">
              <a:spLocks noChangeArrowheads="1"/>
            </p:cNvSpPr>
            <p:nvPr/>
          </p:nvSpPr>
          <p:spPr bwMode="auto">
            <a:xfrm>
              <a:off x="0" y="4187"/>
              <a:ext cx="42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r>
                <a:rPr lang="en-US" altLang="en-US" sz="800">
                  <a:latin typeface="Calibri" panose="020F0502020204030204" pitchFamily="-107" charset="0"/>
                  <a:cs typeface="Calibri" panose="020F0502020204030204" pitchFamily="-107" charset="0"/>
                </a:rPr>
                <a:t>AUSTRALIA </a:t>
              </a:r>
            </a:p>
          </p:txBody>
        </p:sp>
        <p:pic>
          <p:nvPicPr>
            <p:cNvPr id="19466" name="Picture 8" descr="http://www.flags.net/elements/gif_flags/STHC001.G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7" name="Text Box 9"/>
            <p:cNvSpPr txBox="1">
              <a:spLocks noChangeArrowheads="1"/>
            </p:cNvSpPr>
            <p:nvPr/>
          </p:nvSpPr>
          <p:spPr bwMode="auto">
            <a:xfrm>
              <a:off x="528" y="4130"/>
              <a:ext cx="50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r>
                <a:rPr lang="en-US" altLang="en-US" sz="800">
                  <a:latin typeface="Calibri" panose="020F0502020204030204" pitchFamily="-107" charset="0"/>
                  <a:cs typeface="Calibri" panose="020F0502020204030204" pitchFamily="-107" charset="0"/>
                </a:rPr>
                <a:t>St. Helena &amp;</a:t>
              </a:r>
            </a:p>
            <a:p>
              <a:r>
                <a:rPr lang="en-US" altLang="en-US" sz="800">
                  <a:latin typeface="Calibri" panose="020F0502020204030204" pitchFamily="-107" charset="0"/>
                  <a:cs typeface="Calibri" panose="020F0502020204030204" pitchFamily="-107" charset="0"/>
                </a:rPr>
                <a:t> Dependencies </a:t>
              </a:r>
            </a:p>
            <a:p>
              <a:endParaRPr lang="en-US" altLang="en-US" sz="800">
                <a:latin typeface="Calibri" panose="020F0502020204030204" pitchFamily="-107" charset="0"/>
                <a:cs typeface="Calibri" panose="020F0502020204030204" pitchFamily="-107" charset="0"/>
              </a:endParaRPr>
            </a:p>
          </p:txBody>
        </p:sp>
        <p:pic>
          <p:nvPicPr>
            <p:cNvPr id="19468" name="Picture 10" descr="http://www.flags.net/elements/gif_flags/SGSS001.G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1584" y="4078"/>
              <a:ext cx="545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r>
                <a:rPr lang="en-US" altLang="en-US" sz="800">
                  <a:latin typeface="Calibri" panose="020F0502020204030204" pitchFamily="-107" charset="0"/>
                  <a:cs typeface="Calibri" panose="020F0502020204030204" pitchFamily="-107" charset="0"/>
                </a:rPr>
                <a:t>South Georgia &amp;</a:t>
              </a:r>
            </a:p>
            <a:p>
              <a:r>
                <a:rPr lang="en-US" altLang="en-US" sz="800">
                  <a:latin typeface="Calibri" panose="020F0502020204030204" pitchFamily="-107" charset="0"/>
                  <a:cs typeface="Calibri" panose="020F0502020204030204" pitchFamily="-107" charset="0"/>
                </a:rPr>
                <a:t>South Sandwich </a:t>
              </a:r>
            </a:p>
            <a:p>
              <a:r>
                <a:rPr lang="en-US" altLang="en-US" sz="800">
                  <a:latin typeface="Calibri" panose="020F0502020204030204" pitchFamily="-107" charset="0"/>
                  <a:cs typeface="Calibri" panose="020F0502020204030204" pitchFamily="-107" charset="0"/>
                </a:rPr>
                <a:t>Islands</a:t>
              </a:r>
            </a:p>
          </p:txBody>
        </p:sp>
        <p:pic>
          <p:nvPicPr>
            <p:cNvPr id="19470" name="Picture 12" descr="http://www.flags.net/elements/gif_flags/UNKG001.GI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3794"/>
              <a:ext cx="48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1" name="Text Box 13"/>
            <p:cNvSpPr txBox="1">
              <a:spLocks noChangeArrowheads="1"/>
            </p:cNvSpPr>
            <p:nvPr/>
          </p:nvSpPr>
          <p:spPr bwMode="auto">
            <a:xfrm>
              <a:off x="2290" y="4173"/>
              <a:ext cx="528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r>
                <a:rPr lang="en-US" altLang="en-US" sz="800">
                  <a:latin typeface="Calibri" panose="020F0502020204030204" pitchFamily="-107" charset="0"/>
                  <a:cs typeface="Calibri" panose="020F0502020204030204" pitchFamily="-107" charset="0"/>
                </a:rPr>
                <a:t>U.K.</a:t>
              </a:r>
            </a:p>
          </p:txBody>
        </p:sp>
        <p:pic>
          <p:nvPicPr>
            <p:cNvPr id="19472" name="Picture 14" descr="http://www.flags.net/elements/gif_flags/YURE002.G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3" name="Text Box 15"/>
            <p:cNvSpPr txBox="1">
              <a:spLocks noChangeArrowheads="1"/>
            </p:cNvSpPr>
            <p:nvPr/>
          </p:nvSpPr>
          <p:spPr bwMode="auto">
            <a:xfrm>
              <a:off x="2736" y="4073"/>
              <a:ext cx="44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r>
                <a:rPr lang="en-US" altLang="en-US" sz="800">
                  <a:latin typeface="Calibri" panose="020F0502020204030204" pitchFamily="-107" charset="0"/>
                  <a:cs typeface="Calibri" panose="020F0502020204030204" pitchFamily="-107" charset="0"/>
                </a:rPr>
                <a:t>Serbia &amp; </a:t>
              </a:r>
            </a:p>
            <a:p>
              <a:r>
                <a:rPr lang="en-US" altLang="en-US" sz="800">
                  <a:latin typeface="Calibri" panose="020F0502020204030204" pitchFamily="-107" charset="0"/>
                  <a:cs typeface="Calibri" panose="020F0502020204030204" pitchFamily="-107" charset="0"/>
                </a:rPr>
                <a:t>Montenegro</a:t>
              </a:r>
            </a:p>
            <a:p>
              <a:r>
                <a:rPr lang="en-US" altLang="en-US" sz="800">
                  <a:latin typeface="Calibri" panose="020F0502020204030204" pitchFamily="-107" charset="0"/>
                  <a:cs typeface="Calibri" panose="020F0502020204030204" pitchFamily="-107" charset="0"/>
                </a:rPr>
                <a:t>(Yugoslavia)</a:t>
              </a:r>
            </a:p>
          </p:txBody>
        </p:sp>
        <p:pic>
          <p:nvPicPr>
            <p:cNvPr id="19474" name="Picture 16" descr="http://www.flags.net/elements/gif_flags/FRAN001.GI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5" name="Text Box 17"/>
            <p:cNvSpPr txBox="1">
              <a:spLocks noChangeArrowheads="1"/>
            </p:cNvSpPr>
            <p:nvPr/>
          </p:nvSpPr>
          <p:spPr bwMode="auto">
            <a:xfrm>
              <a:off x="3264" y="4187"/>
              <a:ext cx="11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 sz="800"/>
            </a:p>
          </p:txBody>
        </p:sp>
        <p:sp>
          <p:nvSpPr>
            <p:cNvPr id="19476" name="Text Box 18"/>
            <p:cNvSpPr txBox="1">
              <a:spLocks noChangeArrowheads="1"/>
            </p:cNvSpPr>
            <p:nvPr/>
          </p:nvSpPr>
          <p:spPr bwMode="auto">
            <a:xfrm>
              <a:off x="3264" y="4187"/>
              <a:ext cx="32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r>
                <a:rPr lang="en-US" altLang="en-US" sz="800">
                  <a:latin typeface="Calibri" panose="020F0502020204030204" pitchFamily="-107" charset="0"/>
                  <a:cs typeface="Calibri" panose="020F0502020204030204" pitchFamily="-107" charset="0"/>
                </a:rPr>
                <a:t>FRANCE</a:t>
              </a:r>
            </a:p>
          </p:txBody>
        </p:sp>
        <p:pic>
          <p:nvPicPr>
            <p:cNvPr id="19477" name="Picture 19" descr="http://www.flags.net/elements/gif_flags/IREL001.GI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8" name="Picture 20" descr="http://www.flags.net/elements/gif_flags/INDA001.GI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79" name="Picture 21" descr="http://www.flags.net/elements/gif_flags/NIGR001.GI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3794"/>
              <a:ext cx="43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80" name="Text Box 22"/>
            <p:cNvSpPr txBox="1">
              <a:spLocks noChangeArrowheads="1"/>
            </p:cNvSpPr>
            <p:nvPr/>
          </p:nvSpPr>
          <p:spPr bwMode="auto">
            <a:xfrm>
              <a:off x="3792" y="4187"/>
              <a:ext cx="27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r>
                <a:rPr lang="en-US" altLang="en-US" sz="800">
                  <a:latin typeface="Calibri" panose="020F0502020204030204" pitchFamily="-107" charset="0"/>
                  <a:cs typeface="Calibri" panose="020F0502020204030204" pitchFamily="-107" charset="0"/>
                </a:rPr>
                <a:t>NIGER</a:t>
              </a:r>
            </a:p>
          </p:txBody>
        </p:sp>
        <p:sp>
          <p:nvSpPr>
            <p:cNvPr id="19481" name="Text Box 23"/>
            <p:cNvSpPr txBox="1">
              <a:spLocks noChangeArrowheads="1"/>
            </p:cNvSpPr>
            <p:nvPr/>
          </p:nvSpPr>
          <p:spPr bwMode="auto">
            <a:xfrm>
              <a:off x="4272" y="4187"/>
              <a:ext cx="26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r>
                <a:rPr lang="en-US" altLang="en-US" sz="800">
                  <a:latin typeface="Calibri" panose="020F0502020204030204" pitchFamily="-107" charset="0"/>
                  <a:cs typeface="Calibri" panose="020F0502020204030204" pitchFamily="-107" charset="0"/>
                </a:rPr>
                <a:t>INDIA</a:t>
              </a:r>
            </a:p>
          </p:txBody>
        </p:sp>
        <p:sp>
          <p:nvSpPr>
            <p:cNvPr id="19482" name="Text Box 24"/>
            <p:cNvSpPr txBox="1">
              <a:spLocks noChangeArrowheads="1"/>
            </p:cNvSpPr>
            <p:nvPr/>
          </p:nvSpPr>
          <p:spPr bwMode="auto">
            <a:xfrm>
              <a:off x="4752" y="4187"/>
              <a:ext cx="34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r>
                <a:rPr lang="en-US" altLang="en-US" sz="800">
                  <a:latin typeface="Calibri" panose="020F0502020204030204" pitchFamily="-107" charset="0"/>
                  <a:cs typeface="Calibri" panose="020F0502020204030204" pitchFamily="-107" charset="0"/>
                </a:rPr>
                <a:t>IRELAND</a:t>
              </a:r>
            </a:p>
          </p:txBody>
        </p:sp>
        <p:sp>
          <p:nvSpPr>
            <p:cNvPr id="19483" name="Text Box 25"/>
            <p:cNvSpPr txBox="1">
              <a:spLocks noChangeArrowheads="1"/>
            </p:cNvSpPr>
            <p:nvPr/>
          </p:nvSpPr>
          <p:spPr bwMode="auto">
            <a:xfrm>
              <a:off x="5242" y="4187"/>
              <a:ext cx="295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r>
                <a:rPr lang="en-US" altLang="en-US" sz="800">
                  <a:latin typeface="Calibri" panose="020F0502020204030204" pitchFamily="-107" charset="0"/>
                  <a:cs typeface="Calibri" panose="020F0502020204030204" pitchFamily="-107" charset="0"/>
                </a:rPr>
                <a:t>BRAZIL</a:t>
              </a:r>
            </a:p>
          </p:txBody>
        </p:sp>
        <p:sp>
          <p:nvSpPr>
            <p:cNvPr id="19484" name="Text Box 26"/>
            <p:cNvSpPr txBox="1">
              <a:spLocks noChangeArrowheads="1"/>
            </p:cNvSpPr>
            <p:nvPr/>
          </p:nvSpPr>
          <p:spPr bwMode="auto">
            <a:xfrm>
              <a:off x="0" y="2976"/>
              <a:ext cx="211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 sz="1000">
                <a:solidFill>
                  <a:schemeClr val="hlink"/>
                </a:solidFill>
              </a:endParaRPr>
            </a:p>
          </p:txBody>
        </p:sp>
        <p:grpSp>
          <p:nvGrpSpPr>
            <p:cNvPr id="19485" name="Group 27"/>
            <p:cNvGrpSpPr/>
            <p:nvPr/>
          </p:nvGrpSpPr>
          <p:grpSpPr bwMode="auto">
            <a:xfrm>
              <a:off x="192" y="2640"/>
              <a:ext cx="5184" cy="1154"/>
              <a:chOff x="192" y="1682"/>
              <a:chExt cx="5184" cy="2016"/>
            </a:xfrm>
          </p:grpSpPr>
          <p:sp>
            <p:nvSpPr>
              <p:cNvPr id="19486" name="Line 28"/>
              <p:cNvSpPr>
                <a:spLocks noChangeShapeType="1"/>
              </p:cNvSpPr>
              <p:nvPr/>
            </p:nvSpPr>
            <p:spPr bwMode="auto">
              <a:xfrm flipV="1">
                <a:off x="192" y="3362"/>
                <a:ext cx="0" cy="336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7" name="Line 29"/>
              <p:cNvSpPr>
                <a:spLocks noChangeShapeType="1"/>
              </p:cNvSpPr>
              <p:nvPr/>
            </p:nvSpPr>
            <p:spPr bwMode="auto">
              <a:xfrm flipV="1">
                <a:off x="2400" y="3170"/>
                <a:ext cx="0" cy="528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8" name="Line 30"/>
              <p:cNvSpPr>
                <a:spLocks noChangeShapeType="1"/>
              </p:cNvSpPr>
              <p:nvPr/>
            </p:nvSpPr>
            <p:spPr bwMode="auto">
              <a:xfrm flipV="1">
                <a:off x="1824" y="3458"/>
                <a:ext cx="0" cy="24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9" name="Line 31"/>
              <p:cNvSpPr>
                <a:spLocks noChangeShapeType="1"/>
              </p:cNvSpPr>
              <p:nvPr/>
            </p:nvSpPr>
            <p:spPr bwMode="auto">
              <a:xfrm flipV="1">
                <a:off x="2928" y="3074"/>
                <a:ext cx="0" cy="624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0" name="Line 32"/>
              <p:cNvSpPr>
                <a:spLocks noChangeShapeType="1"/>
              </p:cNvSpPr>
              <p:nvPr/>
            </p:nvSpPr>
            <p:spPr bwMode="auto">
              <a:xfrm flipV="1">
                <a:off x="3456" y="3074"/>
                <a:ext cx="0" cy="624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1" name="Line 33"/>
              <p:cNvSpPr>
                <a:spLocks noChangeShapeType="1"/>
              </p:cNvSpPr>
              <p:nvPr/>
            </p:nvSpPr>
            <p:spPr bwMode="auto">
              <a:xfrm>
                <a:off x="2928" y="3074"/>
                <a:ext cx="528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2" name="Line 34"/>
              <p:cNvSpPr>
                <a:spLocks noChangeShapeType="1"/>
              </p:cNvSpPr>
              <p:nvPr/>
            </p:nvSpPr>
            <p:spPr bwMode="auto">
              <a:xfrm flipV="1">
                <a:off x="3168" y="2834"/>
                <a:ext cx="0" cy="24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3" name="Line 35"/>
              <p:cNvSpPr>
                <a:spLocks noChangeShapeType="1"/>
              </p:cNvSpPr>
              <p:nvPr/>
            </p:nvSpPr>
            <p:spPr bwMode="auto">
              <a:xfrm flipV="1">
                <a:off x="3936" y="3458"/>
                <a:ext cx="0" cy="24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4" name="Line 36"/>
              <p:cNvSpPr>
                <a:spLocks noChangeShapeType="1"/>
              </p:cNvSpPr>
              <p:nvPr/>
            </p:nvSpPr>
            <p:spPr bwMode="auto">
              <a:xfrm flipV="1">
                <a:off x="4416" y="3458"/>
                <a:ext cx="0" cy="24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5" name="Line 37"/>
              <p:cNvSpPr>
                <a:spLocks noChangeShapeType="1"/>
              </p:cNvSpPr>
              <p:nvPr/>
            </p:nvSpPr>
            <p:spPr bwMode="auto">
              <a:xfrm>
                <a:off x="3936" y="3458"/>
                <a:ext cx="480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6" name="Line 38"/>
              <p:cNvSpPr>
                <a:spLocks noChangeShapeType="1"/>
              </p:cNvSpPr>
              <p:nvPr/>
            </p:nvSpPr>
            <p:spPr bwMode="auto">
              <a:xfrm flipV="1">
                <a:off x="4176" y="3074"/>
                <a:ext cx="0" cy="384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7" name="Line 39"/>
              <p:cNvSpPr>
                <a:spLocks noChangeShapeType="1"/>
              </p:cNvSpPr>
              <p:nvPr/>
            </p:nvSpPr>
            <p:spPr bwMode="auto">
              <a:xfrm flipV="1">
                <a:off x="4896" y="3074"/>
                <a:ext cx="0" cy="624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8" name="Line 40"/>
              <p:cNvSpPr>
                <a:spLocks noChangeShapeType="1"/>
              </p:cNvSpPr>
              <p:nvPr/>
            </p:nvSpPr>
            <p:spPr bwMode="auto">
              <a:xfrm>
                <a:off x="1008" y="3170"/>
                <a:ext cx="1008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99" name="Line 41"/>
              <p:cNvSpPr>
                <a:spLocks noChangeShapeType="1"/>
              </p:cNvSpPr>
              <p:nvPr/>
            </p:nvSpPr>
            <p:spPr bwMode="auto">
              <a:xfrm>
                <a:off x="4176" y="3074"/>
                <a:ext cx="720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0" name="Line 42"/>
              <p:cNvSpPr>
                <a:spLocks noChangeShapeType="1"/>
              </p:cNvSpPr>
              <p:nvPr/>
            </p:nvSpPr>
            <p:spPr bwMode="auto">
              <a:xfrm flipV="1">
                <a:off x="4512" y="2498"/>
                <a:ext cx="0" cy="576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1" name="Line 43"/>
              <p:cNvSpPr>
                <a:spLocks noChangeShapeType="1"/>
              </p:cNvSpPr>
              <p:nvPr/>
            </p:nvSpPr>
            <p:spPr bwMode="auto">
              <a:xfrm flipV="1">
                <a:off x="2448" y="2498"/>
                <a:ext cx="0" cy="336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2" name="Line 44"/>
              <p:cNvSpPr>
                <a:spLocks noChangeShapeType="1"/>
              </p:cNvSpPr>
              <p:nvPr/>
            </p:nvSpPr>
            <p:spPr bwMode="auto">
              <a:xfrm>
                <a:off x="1728" y="2834"/>
                <a:ext cx="1440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3" name="Line 45"/>
              <p:cNvSpPr>
                <a:spLocks noChangeShapeType="1"/>
              </p:cNvSpPr>
              <p:nvPr/>
            </p:nvSpPr>
            <p:spPr bwMode="auto">
              <a:xfrm flipV="1">
                <a:off x="3504" y="2114"/>
                <a:ext cx="0" cy="384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4" name="Line 46"/>
              <p:cNvSpPr>
                <a:spLocks noChangeShapeType="1"/>
              </p:cNvSpPr>
              <p:nvPr/>
            </p:nvSpPr>
            <p:spPr bwMode="auto">
              <a:xfrm flipH="1">
                <a:off x="2016" y="3170"/>
                <a:ext cx="384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5" name="Line 47"/>
              <p:cNvSpPr>
                <a:spLocks noChangeShapeType="1"/>
              </p:cNvSpPr>
              <p:nvPr/>
            </p:nvSpPr>
            <p:spPr bwMode="auto">
              <a:xfrm flipV="1">
                <a:off x="1728" y="2834"/>
                <a:ext cx="0" cy="336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6" name="Line 48"/>
              <p:cNvSpPr>
                <a:spLocks noChangeShapeType="1"/>
              </p:cNvSpPr>
              <p:nvPr/>
            </p:nvSpPr>
            <p:spPr bwMode="auto">
              <a:xfrm flipV="1">
                <a:off x="2448" y="2498"/>
                <a:ext cx="2064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7" name="Line 49"/>
              <p:cNvSpPr>
                <a:spLocks noChangeShapeType="1"/>
              </p:cNvSpPr>
              <p:nvPr/>
            </p:nvSpPr>
            <p:spPr bwMode="auto">
              <a:xfrm flipV="1">
                <a:off x="5376" y="2114"/>
                <a:ext cx="0" cy="1584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8" name="Line 50"/>
              <p:cNvSpPr>
                <a:spLocks noChangeShapeType="1"/>
              </p:cNvSpPr>
              <p:nvPr/>
            </p:nvSpPr>
            <p:spPr bwMode="auto">
              <a:xfrm>
                <a:off x="3504" y="2114"/>
                <a:ext cx="1872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9" name="Line 51"/>
              <p:cNvSpPr>
                <a:spLocks noChangeShapeType="1"/>
              </p:cNvSpPr>
              <p:nvPr/>
            </p:nvSpPr>
            <p:spPr bwMode="auto">
              <a:xfrm flipV="1">
                <a:off x="4464" y="1682"/>
                <a:ext cx="0" cy="432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0" name="Line 52"/>
              <p:cNvSpPr>
                <a:spLocks noChangeShapeType="1"/>
              </p:cNvSpPr>
              <p:nvPr/>
            </p:nvSpPr>
            <p:spPr bwMode="auto">
              <a:xfrm flipV="1">
                <a:off x="720" y="3554"/>
                <a:ext cx="0" cy="144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1" name="Line 53"/>
              <p:cNvSpPr>
                <a:spLocks noChangeShapeType="1"/>
              </p:cNvSpPr>
              <p:nvPr/>
            </p:nvSpPr>
            <p:spPr bwMode="auto">
              <a:xfrm flipV="1">
                <a:off x="1296" y="3554"/>
                <a:ext cx="0" cy="144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2" name="Line 54"/>
              <p:cNvSpPr>
                <a:spLocks noChangeShapeType="1"/>
              </p:cNvSpPr>
              <p:nvPr/>
            </p:nvSpPr>
            <p:spPr bwMode="auto">
              <a:xfrm flipV="1">
                <a:off x="1440" y="3362"/>
                <a:ext cx="0" cy="96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3" name="Line 55"/>
              <p:cNvSpPr>
                <a:spLocks noChangeShapeType="1"/>
              </p:cNvSpPr>
              <p:nvPr/>
            </p:nvSpPr>
            <p:spPr bwMode="auto">
              <a:xfrm>
                <a:off x="192" y="3362"/>
                <a:ext cx="1248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4" name="Line 56"/>
              <p:cNvSpPr>
                <a:spLocks noChangeShapeType="1"/>
              </p:cNvSpPr>
              <p:nvPr/>
            </p:nvSpPr>
            <p:spPr bwMode="auto">
              <a:xfrm flipV="1">
                <a:off x="720" y="3170"/>
                <a:ext cx="0" cy="192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5" name="Line 57"/>
              <p:cNvSpPr>
                <a:spLocks noChangeShapeType="1"/>
              </p:cNvSpPr>
              <p:nvPr/>
            </p:nvSpPr>
            <p:spPr bwMode="auto">
              <a:xfrm>
                <a:off x="720" y="3170"/>
                <a:ext cx="384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6" name="Line 58"/>
              <p:cNvSpPr>
                <a:spLocks noChangeShapeType="1"/>
              </p:cNvSpPr>
              <p:nvPr/>
            </p:nvSpPr>
            <p:spPr bwMode="auto">
              <a:xfrm>
                <a:off x="720" y="3554"/>
                <a:ext cx="576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7" name="Line 59"/>
              <p:cNvSpPr>
                <a:spLocks noChangeShapeType="1"/>
              </p:cNvSpPr>
              <p:nvPr/>
            </p:nvSpPr>
            <p:spPr bwMode="auto">
              <a:xfrm flipV="1">
                <a:off x="1008" y="3458"/>
                <a:ext cx="0" cy="96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8" name="Line 60"/>
              <p:cNvSpPr>
                <a:spLocks noChangeShapeType="1"/>
              </p:cNvSpPr>
              <p:nvPr/>
            </p:nvSpPr>
            <p:spPr bwMode="auto">
              <a:xfrm>
                <a:off x="1008" y="3458"/>
                <a:ext cx="816" cy="0"/>
              </a:xfrm>
              <a:prstGeom prst="line">
                <a:avLst/>
              </a:prstGeom>
              <a:noFill/>
              <a:ln w="34925">
                <a:solidFill>
                  <a:srgbClr val="00808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0765" name="Text Box 61"/>
          <p:cNvSpPr txBox="1">
            <a:spLocks noChangeArrowheads="1"/>
          </p:cNvSpPr>
          <p:nvPr/>
        </p:nvSpPr>
        <p:spPr bwMode="auto">
          <a:xfrm>
            <a:off x="419100" y="1072515"/>
            <a:ext cx="8524875" cy="2799715"/>
          </a:xfrm>
          <a:prstGeom prst="rect">
            <a:avLst/>
          </a:prstGeom>
          <a:noFill/>
          <a:ln w="0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pPr>
              <a:defRPr/>
            </a:pPr>
            <a:r>
              <a:rPr lang="en-US" altLang="en-US" sz="280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-107" charset="0"/>
                <a:cs typeface="Calibri" panose="020F0502020204030204" pitchFamily="-107" charset="0"/>
              </a:rPr>
              <a:t>Hierarchal clustering can sometimes show patterns that are meaningless or spurious</a:t>
            </a:r>
            <a:endParaRPr lang="en-US" altLang="en-US" sz="2800"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-107" charset="0"/>
              <a:cs typeface="Calibri" panose="020F0502020204030204" pitchFamily="-107" charset="0"/>
            </a:endParaRPr>
          </a:p>
          <a:p>
            <a:pPr>
              <a:defRPr/>
            </a:pPr>
            <a:endParaRPr lang="en-US" altLang="en-US" sz="2000"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-107" charset="0"/>
              <a:cs typeface="Calibri" panose="020F0502020204030204" pitchFamily="-107" charset="0"/>
            </a:endParaRPr>
          </a:p>
          <a:p>
            <a:pPr>
              <a:defRPr/>
            </a:pPr>
            <a:r>
              <a:rPr lang="en-US" altLang="en-US" sz="2000">
                <a:latin typeface="Calibri" panose="020F0502020204030204" pitchFamily="-107" charset="0"/>
                <a:cs typeface="Calibri" panose="020F0502020204030204" pitchFamily="-107" charset="0"/>
              </a:rPr>
              <a:t>The tight grouping of Australia, Anguilla, St. Helena etc is meaningful; all these countries are former UK colonies</a:t>
            </a:r>
          </a:p>
          <a:p>
            <a:pPr>
              <a:defRPr/>
            </a:pPr>
            <a:endParaRPr lang="en-US" altLang="en-US" sz="2000">
              <a:latin typeface="Calibri" panose="020F0502020204030204" pitchFamily="-107" charset="0"/>
              <a:cs typeface="Calibri" panose="020F0502020204030204" pitchFamily="-107" charset="0"/>
            </a:endParaRPr>
          </a:p>
          <a:p>
            <a:pPr>
              <a:defRPr/>
            </a:pPr>
            <a:r>
              <a:rPr lang="en-US" altLang="en-US" sz="2000">
                <a:latin typeface="Calibri" panose="020F0502020204030204" pitchFamily="-107" charset="0"/>
                <a:cs typeface="Calibri" panose="020F0502020204030204" pitchFamily="-107" charset="0"/>
              </a:rPr>
              <a:t>However the tight grouping of Niger and India is completely spurious; there is no connection between the two.</a:t>
            </a:r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0" y="0"/>
            <a:ext cx="8991600" cy="1417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Hierarchical Clustering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/>
          <p:nvPr/>
        </p:nvGrpSpPr>
        <p:grpSpPr bwMode="auto">
          <a:xfrm>
            <a:off x="1069975" y="1716088"/>
            <a:ext cx="7353300" cy="4538662"/>
            <a:chOff x="674" y="1081"/>
            <a:chExt cx="4632" cy="2859"/>
          </a:xfrm>
        </p:grpSpPr>
        <p:sp>
          <p:nvSpPr>
            <p:cNvPr id="20486" name="Rectangle 3"/>
            <p:cNvSpPr>
              <a:spLocks noChangeArrowheads="1"/>
            </p:cNvSpPr>
            <p:nvPr/>
          </p:nvSpPr>
          <p:spPr bwMode="auto">
            <a:xfrm>
              <a:off x="674" y="1081"/>
              <a:ext cx="4632" cy="28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7" name="Rectangle 4"/>
            <p:cNvSpPr>
              <a:spLocks noChangeArrowheads="1"/>
            </p:cNvSpPr>
            <p:nvPr/>
          </p:nvSpPr>
          <p:spPr bwMode="auto">
            <a:xfrm>
              <a:off x="823" y="3800"/>
              <a:ext cx="149" cy="14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88" name="Freeform 5"/>
            <p:cNvSpPr/>
            <p:nvPr/>
          </p:nvSpPr>
          <p:spPr bwMode="auto">
            <a:xfrm>
              <a:off x="898" y="3800"/>
              <a:ext cx="224" cy="140"/>
            </a:xfrm>
            <a:custGeom>
              <a:avLst/>
              <a:gdLst>
                <a:gd name="T0" fmla="*/ 0 w 170"/>
                <a:gd name="T1" fmla="*/ 0 h 106"/>
                <a:gd name="T2" fmla="*/ 224 w 170"/>
                <a:gd name="T3" fmla="*/ 0 h 106"/>
                <a:gd name="T4" fmla="*/ 224 w 170"/>
                <a:gd name="T5" fmla="*/ 140 h 106"/>
                <a:gd name="T6" fmla="*/ 0 60000 65536"/>
                <a:gd name="T7" fmla="*/ 0 60000 65536"/>
                <a:gd name="T8" fmla="*/ 0 60000 65536"/>
                <a:gd name="T9" fmla="*/ 0 w 170"/>
                <a:gd name="T10" fmla="*/ 0 h 106"/>
                <a:gd name="T11" fmla="*/ 170 w 170"/>
                <a:gd name="T12" fmla="*/ 106 h 1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" h="106">
                  <a:moveTo>
                    <a:pt x="0" y="0"/>
                  </a:moveTo>
                  <a:lnTo>
                    <a:pt x="170" y="0"/>
                  </a:lnTo>
                  <a:lnTo>
                    <a:pt x="170" y="10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9" name="Rectangle 6"/>
            <p:cNvSpPr>
              <a:spLocks noChangeArrowheads="1"/>
            </p:cNvSpPr>
            <p:nvPr/>
          </p:nvSpPr>
          <p:spPr bwMode="auto">
            <a:xfrm>
              <a:off x="3214" y="3792"/>
              <a:ext cx="149" cy="148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0" name="Rectangle 7"/>
            <p:cNvSpPr>
              <a:spLocks noChangeArrowheads="1"/>
            </p:cNvSpPr>
            <p:nvPr/>
          </p:nvSpPr>
          <p:spPr bwMode="auto">
            <a:xfrm>
              <a:off x="1719" y="3779"/>
              <a:ext cx="151" cy="161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1" name="Freeform 8"/>
            <p:cNvSpPr/>
            <p:nvPr/>
          </p:nvSpPr>
          <p:spPr bwMode="auto">
            <a:xfrm>
              <a:off x="1010" y="3779"/>
              <a:ext cx="261" cy="161"/>
            </a:xfrm>
            <a:custGeom>
              <a:avLst/>
              <a:gdLst>
                <a:gd name="T0" fmla="*/ 0 w 198"/>
                <a:gd name="T1" fmla="*/ 21 h 122"/>
                <a:gd name="T2" fmla="*/ 0 w 198"/>
                <a:gd name="T3" fmla="*/ 0 h 122"/>
                <a:gd name="T4" fmla="*/ 261 w 198"/>
                <a:gd name="T5" fmla="*/ 0 h 122"/>
                <a:gd name="T6" fmla="*/ 261 w 198"/>
                <a:gd name="T7" fmla="*/ 161 h 1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22"/>
                <a:gd name="T14" fmla="*/ 198 w 198"/>
                <a:gd name="T15" fmla="*/ 122 h 1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22">
                  <a:moveTo>
                    <a:pt x="0" y="16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Freeform 9"/>
            <p:cNvSpPr/>
            <p:nvPr/>
          </p:nvSpPr>
          <p:spPr bwMode="auto">
            <a:xfrm>
              <a:off x="1794" y="3779"/>
              <a:ext cx="225" cy="161"/>
            </a:xfrm>
            <a:custGeom>
              <a:avLst/>
              <a:gdLst>
                <a:gd name="T0" fmla="*/ 0 w 170"/>
                <a:gd name="T1" fmla="*/ 0 h 122"/>
                <a:gd name="T2" fmla="*/ 225 w 170"/>
                <a:gd name="T3" fmla="*/ 0 h 122"/>
                <a:gd name="T4" fmla="*/ 225 w 170"/>
                <a:gd name="T5" fmla="*/ 161 h 122"/>
                <a:gd name="T6" fmla="*/ 0 60000 65536"/>
                <a:gd name="T7" fmla="*/ 0 60000 65536"/>
                <a:gd name="T8" fmla="*/ 0 60000 65536"/>
                <a:gd name="T9" fmla="*/ 0 w 170"/>
                <a:gd name="T10" fmla="*/ 0 h 122"/>
                <a:gd name="T11" fmla="*/ 170 w 170"/>
                <a:gd name="T12" fmla="*/ 122 h 1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" h="122">
                  <a:moveTo>
                    <a:pt x="0" y="0"/>
                  </a:moveTo>
                  <a:lnTo>
                    <a:pt x="170" y="0"/>
                  </a:lnTo>
                  <a:lnTo>
                    <a:pt x="170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Freeform 10"/>
            <p:cNvSpPr/>
            <p:nvPr/>
          </p:nvSpPr>
          <p:spPr bwMode="auto">
            <a:xfrm>
              <a:off x="1137" y="3771"/>
              <a:ext cx="283" cy="169"/>
            </a:xfrm>
            <a:custGeom>
              <a:avLst/>
              <a:gdLst>
                <a:gd name="T0" fmla="*/ 0 w 215"/>
                <a:gd name="T1" fmla="*/ 8 h 128"/>
                <a:gd name="T2" fmla="*/ 0 w 215"/>
                <a:gd name="T3" fmla="*/ 0 h 128"/>
                <a:gd name="T4" fmla="*/ 283 w 215"/>
                <a:gd name="T5" fmla="*/ 0 h 128"/>
                <a:gd name="T6" fmla="*/ 283 w 215"/>
                <a:gd name="T7" fmla="*/ 169 h 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28"/>
                <a:gd name="T14" fmla="*/ 215 w 215"/>
                <a:gd name="T15" fmla="*/ 128 h 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28">
                  <a:moveTo>
                    <a:pt x="0" y="6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12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4" name="Rectangle 11"/>
            <p:cNvSpPr>
              <a:spLocks noChangeArrowheads="1"/>
            </p:cNvSpPr>
            <p:nvPr/>
          </p:nvSpPr>
          <p:spPr bwMode="auto">
            <a:xfrm>
              <a:off x="3662" y="3771"/>
              <a:ext cx="149" cy="169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5" name="Rectangle 12"/>
            <p:cNvSpPr>
              <a:spLocks noChangeArrowheads="1"/>
            </p:cNvSpPr>
            <p:nvPr/>
          </p:nvSpPr>
          <p:spPr bwMode="auto">
            <a:xfrm>
              <a:off x="2467" y="3758"/>
              <a:ext cx="149" cy="18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6" name="Rectangle 13"/>
            <p:cNvSpPr>
              <a:spLocks noChangeArrowheads="1"/>
            </p:cNvSpPr>
            <p:nvPr/>
          </p:nvSpPr>
          <p:spPr bwMode="auto">
            <a:xfrm>
              <a:off x="4110" y="3750"/>
              <a:ext cx="151" cy="19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7" name="Freeform 14"/>
            <p:cNvSpPr/>
            <p:nvPr/>
          </p:nvSpPr>
          <p:spPr bwMode="auto">
            <a:xfrm>
              <a:off x="4186" y="3750"/>
              <a:ext cx="224" cy="190"/>
            </a:xfrm>
            <a:custGeom>
              <a:avLst/>
              <a:gdLst>
                <a:gd name="T0" fmla="*/ 0 w 170"/>
                <a:gd name="T1" fmla="*/ 0 h 144"/>
                <a:gd name="T2" fmla="*/ 224 w 170"/>
                <a:gd name="T3" fmla="*/ 0 h 144"/>
                <a:gd name="T4" fmla="*/ 224 w 170"/>
                <a:gd name="T5" fmla="*/ 190 h 144"/>
                <a:gd name="T6" fmla="*/ 0 60000 65536"/>
                <a:gd name="T7" fmla="*/ 0 60000 65536"/>
                <a:gd name="T8" fmla="*/ 0 60000 65536"/>
                <a:gd name="T9" fmla="*/ 0 w 170"/>
                <a:gd name="T10" fmla="*/ 0 h 144"/>
                <a:gd name="T11" fmla="*/ 170 w 17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" h="144">
                  <a:moveTo>
                    <a:pt x="0" y="0"/>
                  </a:moveTo>
                  <a:lnTo>
                    <a:pt x="170" y="0"/>
                  </a:lnTo>
                  <a:lnTo>
                    <a:pt x="170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Freeform 15"/>
            <p:cNvSpPr/>
            <p:nvPr/>
          </p:nvSpPr>
          <p:spPr bwMode="auto">
            <a:xfrm>
              <a:off x="3513" y="3744"/>
              <a:ext cx="224" cy="196"/>
            </a:xfrm>
            <a:custGeom>
              <a:avLst/>
              <a:gdLst>
                <a:gd name="T0" fmla="*/ 0 w 170"/>
                <a:gd name="T1" fmla="*/ 196 h 149"/>
                <a:gd name="T2" fmla="*/ 0 w 170"/>
                <a:gd name="T3" fmla="*/ 0 h 149"/>
                <a:gd name="T4" fmla="*/ 224 w 170"/>
                <a:gd name="T5" fmla="*/ 0 h 149"/>
                <a:gd name="T6" fmla="*/ 224 w 170"/>
                <a:gd name="T7" fmla="*/ 28 h 1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149"/>
                <a:gd name="T14" fmla="*/ 170 w 170"/>
                <a:gd name="T15" fmla="*/ 149 h 1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149">
                  <a:moveTo>
                    <a:pt x="0" y="149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21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Freeform 16"/>
            <p:cNvSpPr/>
            <p:nvPr/>
          </p:nvSpPr>
          <p:spPr bwMode="auto">
            <a:xfrm>
              <a:off x="1279" y="3744"/>
              <a:ext cx="291" cy="196"/>
            </a:xfrm>
            <a:custGeom>
              <a:avLst/>
              <a:gdLst>
                <a:gd name="T0" fmla="*/ 0 w 221"/>
                <a:gd name="T1" fmla="*/ 28 h 149"/>
                <a:gd name="T2" fmla="*/ 0 w 221"/>
                <a:gd name="T3" fmla="*/ 0 h 149"/>
                <a:gd name="T4" fmla="*/ 291 w 221"/>
                <a:gd name="T5" fmla="*/ 0 h 149"/>
                <a:gd name="T6" fmla="*/ 291 w 221"/>
                <a:gd name="T7" fmla="*/ 196 h 1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1"/>
                <a:gd name="T13" fmla="*/ 0 h 149"/>
                <a:gd name="T14" fmla="*/ 221 w 221"/>
                <a:gd name="T15" fmla="*/ 149 h 1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1" h="149">
                  <a:moveTo>
                    <a:pt x="0" y="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14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Freeform 17"/>
            <p:cNvSpPr/>
            <p:nvPr/>
          </p:nvSpPr>
          <p:spPr bwMode="auto">
            <a:xfrm>
              <a:off x="3289" y="3723"/>
              <a:ext cx="336" cy="69"/>
            </a:xfrm>
            <a:custGeom>
              <a:avLst/>
              <a:gdLst>
                <a:gd name="T0" fmla="*/ 0 w 255"/>
                <a:gd name="T1" fmla="*/ 69 h 53"/>
                <a:gd name="T2" fmla="*/ 0 w 255"/>
                <a:gd name="T3" fmla="*/ 0 h 53"/>
                <a:gd name="T4" fmla="*/ 336 w 255"/>
                <a:gd name="T5" fmla="*/ 0 h 53"/>
                <a:gd name="T6" fmla="*/ 336 w 255"/>
                <a:gd name="T7" fmla="*/ 21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5"/>
                <a:gd name="T13" fmla="*/ 0 h 53"/>
                <a:gd name="T14" fmla="*/ 255 w 255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5" h="53">
                  <a:moveTo>
                    <a:pt x="0" y="53"/>
                  </a:moveTo>
                  <a:lnTo>
                    <a:pt x="0" y="0"/>
                  </a:lnTo>
                  <a:lnTo>
                    <a:pt x="255" y="0"/>
                  </a:lnTo>
                  <a:lnTo>
                    <a:pt x="255" y="1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Freeform 18"/>
            <p:cNvSpPr/>
            <p:nvPr/>
          </p:nvSpPr>
          <p:spPr bwMode="auto">
            <a:xfrm>
              <a:off x="1906" y="3716"/>
              <a:ext cx="261" cy="224"/>
            </a:xfrm>
            <a:custGeom>
              <a:avLst/>
              <a:gdLst>
                <a:gd name="T0" fmla="*/ 0 w 198"/>
                <a:gd name="T1" fmla="*/ 63 h 170"/>
                <a:gd name="T2" fmla="*/ 0 w 198"/>
                <a:gd name="T3" fmla="*/ 0 h 170"/>
                <a:gd name="T4" fmla="*/ 261 w 198"/>
                <a:gd name="T5" fmla="*/ 0 h 170"/>
                <a:gd name="T6" fmla="*/ 261 w 198"/>
                <a:gd name="T7" fmla="*/ 224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70"/>
                <a:gd name="T14" fmla="*/ 198 w 198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70">
                  <a:moveTo>
                    <a:pt x="0" y="48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7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Freeform 19"/>
            <p:cNvSpPr/>
            <p:nvPr/>
          </p:nvSpPr>
          <p:spPr bwMode="auto">
            <a:xfrm>
              <a:off x="4298" y="3709"/>
              <a:ext cx="261" cy="231"/>
            </a:xfrm>
            <a:custGeom>
              <a:avLst/>
              <a:gdLst>
                <a:gd name="T0" fmla="*/ 0 w 198"/>
                <a:gd name="T1" fmla="*/ 41 h 175"/>
                <a:gd name="T2" fmla="*/ 0 w 198"/>
                <a:gd name="T3" fmla="*/ 0 h 175"/>
                <a:gd name="T4" fmla="*/ 261 w 198"/>
                <a:gd name="T5" fmla="*/ 0 h 175"/>
                <a:gd name="T6" fmla="*/ 261 w 198"/>
                <a:gd name="T7" fmla="*/ 231 h 1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75"/>
                <a:gd name="T14" fmla="*/ 198 w 198"/>
                <a:gd name="T15" fmla="*/ 175 h 1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75">
                  <a:moveTo>
                    <a:pt x="0" y="31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7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Freeform 20"/>
            <p:cNvSpPr/>
            <p:nvPr/>
          </p:nvSpPr>
          <p:spPr bwMode="auto">
            <a:xfrm>
              <a:off x="3453" y="3701"/>
              <a:ext cx="508" cy="239"/>
            </a:xfrm>
            <a:custGeom>
              <a:avLst/>
              <a:gdLst>
                <a:gd name="T0" fmla="*/ 0 w 386"/>
                <a:gd name="T1" fmla="*/ 21 h 181"/>
                <a:gd name="T2" fmla="*/ 0 w 386"/>
                <a:gd name="T3" fmla="*/ 0 h 181"/>
                <a:gd name="T4" fmla="*/ 508 w 386"/>
                <a:gd name="T5" fmla="*/ 0 h 181"/>
                <a:gd name="T6" fmla="*/ 508 w 386"/>
                <a:gd name="T7" fmla="*/ 239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6"/>
                <a:gd name="T13" fmla="*/ 0 h 181"/>
                <a:gd name="T14" fmla="*/ 386 w 386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6" h="181">
                  <a:moveTo>
                    <a:pt x="0" y="16"/>
                  </a:moveTo>
                  <a:lnTo>
                    <a:pt x="0" y="0"/>
                  </a:lnTo>
                  <a:lnTo>
                    <a:pt x="386" y="0"/>
                  </a:lnTo>
                  <a:lnTo>
                    <a:pt x="386" y="181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Freeform 21"/>
            <p:cNvSpPr/>
            <p:nvPr/>
          </p:nvSpPr>
          <p:spPr bwMode="auto">
            <a:xfrm>
              <a:off x="3707" y="3688"/>
              <a:ext cx="717" cy="21"/>
            </a:xfrm>
            <a:custGeom>
              <a:avLst/>
              <a:gdLst>
                <a:gd name="T0" fmla="*/ 0 w 544"/>
                <a:gd name="T1" fmla="*/ 13 h 16"/>
                <a:gd name="T2" fmla="*/ 0 w 544"/>
                <a:gd name="T3" fmla="*/ 0 h 16"/>
                <a:gd name="T4" fmla="*/ 717 w 544"/>
                <a:gd name="T5" fmla="*/ 0 h 16"/>
                <a:gd name="T6" fmla="*/ 717 w 544"/>
                <a:gd name="T7" fmla="*/ 21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4"/>
                <a:gd name="T13" fmla="*/ 0 h 16"/>
                <a:gd name="T14" fmla="*/ 544 w 54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4" h="16">
                  <a:moveTo>
                    <a:pt x="0" y="10"/>
                  </a:moveTo>
                  <a:lnTo>
                    <a:pt x="0" y="0"/>
                  </a:lnTo>
                  <a:lnTo>
                    <a:pt x="544" y="0"/>
                  </a:lnTo>
                  <a:lnTo>
                    <a:pt x="544" y="1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Rectangle 22"/>
            <p:cNvSpPr>
              <a:spLocks noChangeArrowheads="1"/>
            </p:cNvSpPr>
            <p:nvPr/>
          </p:nvSpPr>
          <p:spPr bwMode="auto">
            <a:xfrm>
              <a:off x="4709" y="3688"/>
              <a:ext cx="149" cy="25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6" name="Freeform 23"/>
            <p:cNvSpPr/>
            <p:nvPr/>
          </p:nvSpPr>
          <p:spPr bwMode="auto">
            <a:xfrm>
              <a:off x="1420" y="3680"/>
              <a:ext cx="613" cy="64"/>
            </a:xfrm>
            <a:custGeom>
              <a:avLst/>
              <a:gdLst>
                <a:gd name="T0" fmla="*/ 0 w 465"/>
                <a:gd name="T1" fmla="*/ 64 h 48"/>
                <a:gd name="T2" fmla="*/ 0 w 465"/>
                <a:gd name="T3" fmla="*/ 0 h 48"/>
                <a:gd name="T4" fmla="*/ 613 w 465"/>
                <a:gd name="T5" fmla="*/ 0 h 48"/>
                <a:gd name="T6" fmla="*/ 613 w 465"/>
                <a:gd name="T7" fmla="*/ 36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5"/>
                <a:gd name="T13" fmla="*/ 0 h 48"/>
                <a:gd name="T14" fmla="*/ 465 w 465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5" h="48">
                  <a:moveTo>
                    <a:pt x="0" y="48"/>
                  </a:moveTo>
                  <a:lnTo>
                    <a:pt x="0" y="0"/>
                  </a:lnTo>
                  <a:lnTo>
                    <a:pt x="465" y="0"/>
                  </a:lnTo>
                  <a:lnTo>
                    <a:pt x="465" y="2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Rectangle 24"/>
            <p:cNvSpPr>
              <a:spLocks noChangeArrowheads="1"/>
            </p:cNvSpPr>
            <p:nvPr/>
          </p:nvSpPr>
          <p:spPr bwMode="auto">
            <a:xfrm>
              <a:off x="4066" y="3659"/>
              <a:ext cx="717" cy="29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8" name="Freeform 25"/>
            <p:cNvSpPr/>
            <p:nvPr/>
          </p:nvSpPr>
          <p:spPr bwMode="auto">
            <a:xfrm>
              <a:off x="2318" y="3604"/>
              <a:ext cx="224" cy="336"/>
            </a:xfrm>
            <a:custGeom>
              <a:avLst/>
              <a:gdLst>
                <a:gd name="T0" fmla="*/ 0 w 170"/>
                <a:gd name="T1" fmla="*/ 336 h 255"/>
                <a:gd name="T2" fmla="*/ 0 w 170"/>
                <a:gd name="T3" fmla="*/ 0 h 255"/>
                <a:gd name="T4" fmla="*/ 224 w 170"/>
                <a:gd name="T5" fmla="*/ 0 h 255"/>
                <a:gd name="T6" fmla="*/ 224 w 170"/>
                <a:gd name="T7" fmla="*/ 154 h 2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255"/>
                <a:gd name="T14" fmla="*/ 170 w 170"/>
                <a:gd name="T15" fmla="*/ 255 h 2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255">
                  <a:moveTo>
                    <a:pt x="0" y="255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11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Freeform 26"/>
            <p:cNvSpPr/>
            <p:nvPr/>
          </p:nvSpPr>
          <p:spPr bwMode="auto">
            <a:xfrm>
              <a:off x="1727" y="3604"/>
              <a:ext cx="703" cy="76"/>
            </a:xfrm>
            <a:custGeom>
              <a:avLst/>
              <a:gdLst>
                <a:gd name="T0" fmla="*/ 0 w 533"/>
                <a:gd name="T1" fmla="*/ 76 h 58"/>
                <a:gd name="T2" fmla="*/ 0 w 533"/>
                <a:gd name="T3" fmla="*/ 0 h 58"/>
                <a:gd name="T4" fmla="*/ 703 w 533"/>
                <a:gd name="T5" fmla="*/ 0 h 58"/>
                <a:gd name="T6" fmla="*/ 0 60000 65536"/>
                <a:gd name="T7" fmla="*/ 0 60000 65536"/>
                <a:gd name="T8" fmla="*/ 0 60000 65536"/>
                <a:gd name="T9" fmla="*/ 0 w 533"/>
                <a:gd name="T10" fmla="*/ 0 h 58"/>
                <a:gd name="T11" fmla="*/ 533 w 533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3" h="58">
                  <a:moveTo>
                    <a:pt x="0" y="58"/>
                  </a:moveTo>
                  <a:lnTo>
                    <a:pt x="0" y="0"/>
                  </a:lnTo>
                  <a:lnTo>
                    <a:pt x="533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Freeform 27"/>
            <p:cNvSpPr/>
            <p:nvPr/>
          </p:nvSpPr>
          <p:spPr bwMode="auto">
            <a:xfrm>
              <a:off x="2078" y="3547"/>
              <a:ext cx="688" cy="393"/>
            </a:xfrm>
            <a:custGeom>
              <a:avLst/>
              <a:gdLst>
                <a:gd name="T0" fmla="*/ 0 w 522"/>
                <a:gd name="T1" fmla="*/ 57 h 298"/>
                <a:gd name="T2" fmla="*/ 0 w 522"/>
                <a:gd name="T3" fmla="*/ 0 h 298"/>
                <a:gd name="T4" fmla="*/ 688 w 522"/>
                <a:gd name="T5" fmla="*/ 0 h 298"/>
                <a:gd name="T6" fmla="*/ 688 w 522"/>
                <a:gd name="T7" fmla="*/ 393 h 29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2"/>
                <a:gd name="T13" fmla="*/ 0 h 298"/>
                <a:gd name="T14" fmla="*/ 522 w 522"/>
                <a:gd name="T15" fmla="*/ 298 h 29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2" h="298">
                  <a:moveTo>
                    <a:pt x="0" y="43"/>
                  </a:moveTo>
                  <a:lnTo>
                    <a:pt x="0" y="0"/>
                  </a:lnTo>
                  <a:lnTo>
                    <a:pt x="522" y="0"/>
                  </a:lnTo>
                  <a:lnTo>
                    <a:pt x="522" y="29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1" name="Freeform 28"/>
            <p:cNvSpPr/>
            <p:nvPr/>
          </p:nvSpPr>
          <p:spPr bwMode="auto">
            <a:xfrm>
              <a:off x="4424" y="3450"/>
              <a:ext cx="583" cy="490"/>
            </a:xfrm>
            <a:custGeom>
              <a:avLst/>
              <a:gdLst>
                <a:gd name="T0" fmla="*/ 0 w 442"/>
                <a:gd name="T1" fmla="*/ 209 h 372"/>
                <a:gd name="T2" fmla="*/ 0 w 442"/>
                <a:gd name="T3" fmla="*/ 0 h 372"/>
                <a:gd name="T4" fmla="*/ 583 w 442"/>
                <a:gd name="T5" fmla="*/ 0 h 372"/>
                <a:gd name="T6" fmla="*/ 583 w 442"/>
                <a:gd name="T7" fmla="*/ 490 h 3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2"/>
                <a:gd name="T13" fmla="*/ 0 h 372"/>
                <a:gd name="T14" fmla="*/ 442 w 442"/>
                <a:gd name="T15" fmla="*/ 372 h 3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2" h="372">
                  <a:moveTo>
                    <a:pt x="0" y="159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37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2" name="Freeform 29"/>
            <p:cNvSpPr/>
            <p:nvPr/>
          </p:nvSpPr>
          <p:spPr bwMode="auto">
            <a:xfrm>
              <a:off x="2422" y="3351"/>
              <a:ext cx="493" cy="589"/>
            </a:xfrm>
            <a:custGeom>
              <a:avLst/>
              <a:gdLst>
                <a:gd name="T0" fmla="*/ 0 w 374"/>
                <a:gd name="T1" fmla="*/ 196 h 447"/>
                <a:gd name="T2" fmla="*/ 0 w 374"/>
                <a:gd name="T3" fmla="*/ 0 h 447"/>
                <a:gd name="T4" fmla="*/ 493 w 374"/>
                <a:gd name="T5" fmla="*/ 0 h 447"/>
                <a:gd name="T6" fmla="*/ 493 w 374"/>
                <a:gd name="T7" fmla="*/ 589 h 4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4"/>
                <a:gd name="T13" fmla="*/ 0 h 447"/>
                <a:gd name="T14" fmla="*/ 374 w 374"/>
                <a:gd name="T15" fmla="*/ 447 h 4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4" h="447">
                  <a:moveTo>
                    <a:pt x="0" y="149"/>
                  </a:moveTo>
                  <a:lnTo>
                    <a:pt x="0" y="0"/>
                  </a:lnTo>
                  <a:lnTo>
                    <a:pt x="374" y="0"/>
                  </a:lnTo>
                  <a:lnTo>
                    <a:pt x="374" y="44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Freeform 30"/>
            <p:cNvSpPr/>
            <p:nvPr/>
          </p:nvSpPr>
          <p:spPr bwMode="auto">
            <a:xfrm>
              <a:off x="2668" y="3190"/>
              <a:ext cx="397" cy="750"/>
            </a:xfrm>
            <a:custGeom>
              <a:avLst/>
              <a:gdLst>
                <a:gd name="T0" fmla="*/ 0 w 301"/>
                <a:gd name="T1" fmla="*/ 161 h 569"/>
                <a:gd name="T2" fmla="*/ 0 w 301"/>
                <a:gd name="T3" fmla="*/ 0 h 569"/>
                <a:gd name="T4" fmla="*/ 397 w 301"/>
                <a:gd name="T5" fmla="*/ 0 h 569"/>
                <a:gd name="T6" fmla="*/ 397 w 301"/>
                <a:gd name="T7" fmla="*/ 750 h 5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1"/>
                <a:gd name="T13" fmla="*/ 0 h 569"/>
                <a:gd name="T14" fmla="*/ 301 w 301"/>
                <a:gd name="T15" fmla="*/ 569 h 5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1" h="569">
                  <a:moveTo>
                    <a:pt x="0" y="122"/>
                  </a:moveTo>
                  <a:lnTo>
                    <a:pt x="0" y="0"/>
                  </a:lnTo>
                  <a:lnTo>
                    <a:pt x="301" y="0"/>
                  </a:lnTo>
                  <a:lnTo>
                    <a:pt x="301" y="56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4" name="Freeform 31"/>
            <p:cNvSpPr/>
            <p:nvPr/>
          </p:nvSpPr>
          <p:spPr bwMode="auto">
            <a:xfrm>
              <a:off x="4715" y="3106"/>
              <a:ext cx="442" cy="834"/>
            </a:xfrm>
            <a:custGeom>
              <a:avLst/>
              <a:gdLst>
                <a:gd name="T0" fmla="*/ 0 w 335"/>
                <a:gd name="T1" fmla="*/ 344 h 633"/>
                <a:gd name="T2" fmla="*/ 0 w 335"/>
                <a:gd name="T3" fmla="*/ 0 h 633"/>
                <a:gd name="T4" fmla="*/ 442 w 335"/>
                <a:gd name="T5" fmla="*/ 0 h 633"/>
                <a:gd name="T6" fmla="*/ 442 w 335"/>
                <a:gd name="T7" fmla="*/ 834 h 6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5"/>
                <a:gd name="T13" fmla="*/ 0 h 633"/>
                <a:gd name="T14" fmla="*/ 335 w 335"/>
                <a:gd name="T15" fmla="*/ 633 h 6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5" h="633">
                  <a:moveTo>
                    <a:pt x="0" y="261"/>
                  </a:moveTo>
                  <a:lnTo>
                    <a:pt x="0" y="0"/>
                  </a:lnTo>
                  <a:lnTo>
                    <a:pt x="335" y="0"/>
                  </a:lnTo>
                  <a:lnTo>
                    <a:pt x="335" y="633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Freeform 32"/>
            <p:cNvSpPr/>
            <p:nvPr/>
          </p:nvSpPr>
          <p:spPr bwMode="auto">
            <a:xfrm>
              <a:off x="2862" y="1208"/>
              <a:ext cx="2071" cy="1982"/>
            </a:xfrm>
            <a:custGeom>
              <a:avLst/>
              <a:gdLst>
                <a:gd name="T0" fmla="*/ 2071 w 1571"/>
                <a:gd name="T1" fmla="*/ 1898 h 1504"/>
                <a:gd name="T2" fmla="*/ 2071 w 1571"/>
                <a:gd name="T3" fmla="*/ 0 h 1504"/>
                <a:gd name="T4" fmla="*/ 0 w 1571"/>
                <a:gd name="T5" fmla="*/ 0 h 1504"/>
                <a:gd name="T6" fmla="*/ 0 w 1571"/>
                <a:gd name="T7" fmla="*/ 1982 h 15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1"/>
                <a:gd name="T13" fmla="*/ 0 h 1504"/>
                <a:gd name="T14" fmla="*/ 1571 w 1571"/>
                <a:gd name="T15" fmla="*/ 1504 h 15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1" h="1504">
                  <a:moveTo>
                    <a:pt x="1571" y="1440"/>
                  </a:moveTo>
                  <a:lnTo>
                    <a:pt x="1571" y="0"/>
                  </a:lnTo>
                  <a:lnTo>
                    <a:pt x="0" y="0"/>
                  </a:lnTo>
                  <a:lnTo>
                    <a:pt x="0" y="150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6" name="Line 33"/>
            <p:cNvSpPr>
              <a:spLocks noChangeShapeType="1"/>
            </p:cNvSpPr>
            <p:nvPr/>
          </p:nvSpPr>
          <p:spPr bwMode="auto">
            <a:xfrm>
              <a:off x="674" y="3933"/>
              <a:ext cx="4632" cy="2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0483" name="Picture 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2049780"/>
            <a:ext cx="3451225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35"/>
          <p:cNvSpPr txBox="1">
            <a:spLocks noChangeArrowheads="1"/>
          </p:cNvSpPr>
          <p:nvPr/>
        </p:nvSpPr>
        <p:spPr bwMode="auto">
          <a:xfrm>
            <a:off x="212725" y="1087120"/>
            <a:ext cx="893127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-107" charset="0"/>
                <a:cs typeface="Calibri" panose="020F0502020204030204" pitchFamily="-107" charset="0"/>
              </a:rPr>
              <a:t>We can look at the dendrogram to determine the “correct” number of clusters. </a:t>
            </a:r>
            <a:endParaRPr lang="en-US" altLang="en-US" sz="200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-107" charset="0"/>
              <a:cs typeface="Calibri" panose="020F0502020204030204" pitchFamily="-107" charset="0"/>
            </a:endParaRPr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0" y="0"/>
            <a:ext cx="8991600" cy="1417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Hierarchical Clustering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/>
          <p:nvPr/>
        </p:nvGrpSpPr>
        <p:grpSpPr bwMode="auto">
          <a:xfrm>
            <a:off x="323850" y="2562225"/>
            <a:ext cx="2952750" cy="2705100"/>
            <a:chOff x="3164" y="1404"/>
            <a:chExt cx="2400" cy="2400"/>
          </a:xfrm>
        </p:grpSpPr>
        <p:sp>
          <p:nvSpPr>
            <p:cNvPr id="21545" name="Rectangle 3"/>
            <p:cNvSpPr>
              <a:spLocks noChangeArrowheads="1"/>
            </p:cNvSpPr>
            <p:nvPr/>
          </p:nvSpPr>
          <p:spPr bwMode="auto">
            <a:xfrm>
              <a:off x="316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46" name="Rectangle 4"/>
            <p:cNvSpPr>
              <a:spLocks noChangeArrowheads="1"/>
            </p:cNvSpPr>
            <p:nvPr/>
          </p:nvSpPr>
          <p:spPr bwMode="auto">
            <a:xfrm>
              <a:off x="340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47" name="Rectangle 5"/>
            <p:cNvSpPr>
              <a:spLocks noChangeArrowheads="1"/>
            </p:cNvSpPr>
            <p:nvPr/>
          </p:nvSpPr>
          <p:spPr bwMode="auto">
            <a:xfrm>
              <a:off x="364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48" name="Rectangle 6"/>
            <p:cNvSpPr>
              <a:spLocks noChangeArrowheads="1"/>
            </p:cNvSpPr>
            <p:nvPr/>
          </p:nvSpPr>
          <p:spPr bwMode="auto">
            <a:xfrm>
              <a:off x="388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49" name="Rectangle 7"/>
            <p:cNvSpPr>
              <a:spLocks noChangeArrowheads="1"/>
            </p:cNvSpPr>
            <p:nvPr/>
          </p:nvSpPr>
          <p:spPr bwMode="auto">
            <a:xfrm>
              <a:off x="412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50" name="Rectangle 8"/>
            <p:cNvSpPr>
              <a:spLocks noChangeArrowheads="1"/>
            </p:cNvSpPr>
            <p:nvPr/>
          </p:nvSpPr>
          <p:spPr bwMode="auto">
            <a:xfrm>
              <a:off x="436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51" name="Rectangle 9"/>
            <p:cNvSpPr>
              <a:spLocks noChangeArrowheads="1"/>
            </p:cNvSpPr>
            <p:nvPr/>
          </p:nvSpPr>
          <p:spPr bwMode="auto">
            <a:xfrm>
              <a:off x="460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52" name="Rectangle 10"/>
            <p:cNvSpPr>
              <a:spLocks noChangeArrowheads="1"/>
            </p:cNvSpPr>
            <p:nvPr/>
          </p:nvSpPr>
          <p:spPr bwMode="auto">
            <a:xfrm>
              <a:off x="484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53" name="Rectangle 11"/>
            <p:cNvSpPr>
              <a:spLocks noChangeArrowheads="1"/>
            </p:cNvSpPr>
            <p:nvPr/>
          </p:nvSpPr>
          <p:spPr bwMode="auto">
            <a:xfrm>
              <a:off x="508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54" name="Rectangle 12"/>
            <p:cNvSpPr>
              <a:spLocks noChangeArrowheads="1"/>
            </p:cNvSpPr>
            <p:nvPr/>
          </p:nvSpPr>
          <p:spPr bwMode="auto">
            <a:xfrm>
              <a:off x="532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55" name="Rectangle 13"/>
            <p:cNvSpPr>
              <a:spLocks noChangeArrowheads="1"/>
            </p:cNvSpPr>
            <p:nvPr/>
          </p:nvSpPr>
          <p:spPr bwMode="auto">
            <a:xfrm>
              <a:off x="316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56" name="Rectangle 14"/>
            <p:cNvSpPr>
              <a:spLocks noChangeArrowheads="1"/>
            </p:cNvSpPr>
            <p:nvPr/>
          </p:nvSpPr>
          <p:spPr bwMode="auto">
            <a:xfrm>
              <a:off x="340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57" name="Rectangle 15"/>
            <p:cNvSpPr>
              <a:spLocks noChangeArrowheads="1"/>
            </p:cNvSpPr>
            <p:nvPr/>
          </p:nvSpPr>
          <p:spPr bwMode="auto">
            <a:xfrm>
              <a:off x="364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58" name="Rectangle 16"/>
            <p:cNvSpPr>
              <a:spLocks noChangeArrowheads="1"/>
            </p:cNvSpPr>
            <p:nvPr/>
          </p:nvSpPr>
          <p:spPr bwMode="auto">
            <a:xfrm>
              <a:off x="388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59" name="Rectangle 17"/>
            <p:cNvSpPr>
              <a:spLocks noChangeArrowheads="1"/>
            </p:cNvSpPr>
            <p:nvPr/>
          </p:nvSpPr>
          <p:spPr bwMode="auto">
            <a:xfrm>
              <a:off x="412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60" name="Rectangle 18"/>
            <p:cNvSpPr>
              <a:spLocks noChangeArrowheads="1"/>
            </p:cNvSpPr>
            <p:nvPr/>
          </p:nvSpPr>
          <p:spPr bwMode="auto">
            <a:xfrm>
              <a:off x="436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61" name="Rectangle 19"/>
            <p:cNvSpPr>
              <a:spLocks noChangeArrowheads="1"/>
            </p:cNvSpPr>
            <p:nvPr/>
          </p:nvSpPr>
          <p:spPr bwMode="auto">
            <a:xfrm>
              <a:off x="460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62" name="Rectangle 20"/>
            <p:cNvSpPr>
              <a:spLocks noChangeArrowheads="1"/>
            </p:cNvSpPr>
            <p:nvPr/>
          </p:nvSpPr>
          <p:spPr bwMode="auto">
            <a:xfrm>
              <a:off x="484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63" name="Rectangle 21"/>
            <p:cNvSpPr>
              <a:spLocks noChangeArrowheads="1"/>
            </p:cNvSpPr>
            <p:nvPr/>
          </p:nvSpPr>
          <p:spPr bwMode="auto">
            <a:xfrm>
              <a:off x="508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64" name="Rectangle 22"/>
            <p:cNvSpPr>
              <a:spLocks noChangeArrowheads="1"/>
            </p:cNvSpPr>
            <p:nvPr/>
          </p:nvSpPr>
          <p:spPr bwMode="auto">
            <a:xfrm>
              <a:off x="532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65" name="Rectangle 23"/>
            <p:cNvSpPr>
              <a:spLocks noChangeArrowheads="1"/>
            </p:cNvSpPr>
            <p:nvPr/>
          </p:nvSpPr>
          <p:spPr bwMode="auto">
            <a:xfrm>
              <a:off x="316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66" name="Rectangle 24"/>
            <p:cNvSpPr>
              <a:spLocks noChangeArrowheads="1"/>
            </p:cNvSpPr>
            <p:nvPr/>
          </p:nvSpPr>
          <p:spPr bwMode="auto">
            <a:xfrm>
              <a:off x="340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67" name="Rectangle 25"/>
            <p:cNvSpPr>
              <a:spLocks noChangeArrowheads="1"/>
            </p:cNvSpPr>
            <p:nvPr/>
          </p:nvSpPr>
          <p:spPr bwMode="auto">
            <a:xfrm>
              <a:off x="364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68" name="Rectangle 26"/>
            <p:cNvSpPr>
              <a:spLocks noChangeArrowheads="1"/>
            </p:cNvSpPr>
            <p:nvPr/>
          </p:nvSpPr>
          <p:spPr bwMode="auto">
            <a:xfrm>
              <a:off x="388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69" name="Rectangle 27"/>
            <p:cNvSpPr>
              <a:spLocks noChangeArrowheads="1"/>
            </p:cNvSpPr>
            <p:nvPr/>
          </p:nvSpPr>
          <p:spPr bwMode="auto">
            <a:xfrm>
              <a:off x="412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70" name="Rectangle 28"/>
            <p:cNvSpPr>
              <a:spLocks noChangeArrowheads="1"/>
            </p:cNvSpPr>
            <p:nvPr/>
          </p:nvSpPr>
          <p:spPr bwMode="auto">
            <a:xfrm>
              <a:off x="436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71" name="Rectangle 29"/>
            <p:cNvSpPr>
              <a:spLocks noChangeArrowheads="1"/>
            </p:cNvSpPr>
            <p:nvPr/>
          </p:nvSpPr>
          <p:spPr bwMode="auto">
            <a:xfrm>
              <a:off x="460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72" name="Rectangle 30"/>
            <p:cNvSpPr>
              <a:spLocks noChangeArrowheads="1"/>
            </p:cNvSpPr>
            <p:nvPr/>
          </p:nvSpPr>
          <p:spPr bwMode="auto">
            <a:xfrm>
              <a:off x="484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73" name="Rectangle 31"/>
            <p:cNvSpPr>
              <a:spLocks noChangeArrowheads="1"/>
            </p:cNvSpPr>
            <p:nvPr/>
          </p:nvSpPr>
          <p:spPr bwMode="auto">
            <a:xfrm>
              <a:off x="508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74" name="Rectangle 32"/>
            <p:cNvSpPr>
              <a:spLocks noChangeArrowheads="1"/>
            </p:cNvSpPr>
            <p:nvPr/>
          </p:nvSpPr>
          <p:spPr bwMode="auto">
            <a:xfrm>
              <a:off x="532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75" name="Rectangle 33"/>
            <p:cNvSpPr>
              <a:spLocks noChangeArrowheads="1"/>
            </p:cNvSpPr>
            <p:nvPr/>
          </p:nvSpPr>
          <p:spPr bwMode="auto">
            <a:xfrm>
              <a:off x="316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76" name="Rectangle 34"/>
            <p:cNvSpPr>
              <a:spLocks noChangeArrowheads="1"/>
            </p:cNvSpPr>
            <p:nvPr/>
          </p:nvSpPr>
          <p:spPr bwMode="auto">
            <a:xfrm>
              <a:off x="340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77" name="Rectangle 35"/>
            <p:cNvSpPr>
              <a:spLocks noChangeArrowheads="1"/>
            </p:cNvSpPr>
            <p:nvPr/>
          </p:nvSpPr>
          <p:spPr bwMode="auto">
            <a:xfrm>
              <a:off x="364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78" name="Rectangle 36"/>
            <p:cNvSpPr>
              <a:spLocks noChangeArrowheads="1"/>
            </p:cNvSpPr>
            <p:nvPr/>
          </p:nvSpPr>
          <p:spPr bwMode="auto">
            <a:xfrm>
              <a:off x="388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79" name="Rectangle 37"/>
            <p:cNvSpPr>
              <a:spLocks noChangeArrowheads="1"/>
            </p:cNvSpPr>
            <p:nvPr/>
          </p:nvSpPr>
          <p:spPr bwMode="auto">
            <a:xfrm>
              <a:off x="412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80" name="Rectangle 38"/>
            <p:cNvSpPr>
              <a:spLocks noChangeArrowheads="1"/>
            </p:cNvSpPr>
            <p:nvPr/>
          </p:nvSpPr>
          <p:spPr bwMode="auto">
            <a:xfrm>
              <a:off x="436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81" name="Rectangle 39"/>
            <p:cNvSpPr>
              <a:spLocks noChangeArrowheads="1"/>
            </p:cNvSpPr>
            <p:nvPr/>
          </p:nvSpPr>
          <p:spPr bwMode="auto">
            <a:xfrm>
              <a:off x="460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82" name="Rectangle 40"/>
            <p:cNvSpPr>
              <a:spLocks noChangeArrowheads="1"/>
            </p:cNvSpPr>
            <p:nvPr/>
          </p:nvSpPr>
          <p:spPr bwMode="auto">
            <a:xfrm>
              <a:off x="484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83" name="Rectangle 41"/>
            <p:cNvSpPr>
              <a:spLocks noChangeArrowheads="1"/>
            </p:cNvSpPr>
            <p:nvPr/>
          </p:nvSpPr>
          <p:spPr bwMode="auto">
            <a:xfrm>
              <a:off x="508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84" name="Rectangle 42"/>
            <p:cNvSpPr>
              <a:spLocks noChangeArrowheads="1"/>
            </p:cNvSpPr>
            <p:nvPr/>
          </p:nvSpPr>
          <p:spPr bwMode="auto">
            <a:xfrm>
              <a:off x="532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85" name="Rectangle 43"/>
            <p:cNvSpPr>
              <a:spLocks noChangeArrowheads="1"/>
            </p:cNvSpPr>
            <p:nvPr/>
          </p:nvSpPr>
          <p:spPr bwMode="auto">
            <a:xfrm>
              <a:off x="316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86" name="Rectangle 44"/>
            <p:cNvSpPr>
              <a:spLocks noChangeArrowheads="1"/>
            </p:cNvSpPr>
            <p:nvPr/>
          </p:nvSpPr>
          <p:spPr bwMode="auto">
            <a:xfrm>
              <a:off x="340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87" name="Rectangle 45"/>
            <p:cNvSpPr>
              <a:spLocks noChangeArrowheads="1"/>
            </p:cNvSpPr>
            <p:nvPr/>
          </p:nvSpPr>
          <p:spPr bwMode="auto">
            <a:xfrm>
              <a:off x="364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88" name="Rectangle 46"/>
            <p:cNvSpPr>
              <a:spLocks noChangeArrowheads="1"/>
            </p:cNvSpPr>
            <p:nvPr/>
          </p:nvSpPr>
          <p:spPr bwMode="auto">
            <a:xfrm>
              <a:off x="388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89" name="Rectangle 47"/>
            <p:cNvSpPr>
              <a:spLocks noChangeArrowheads="1"/>
            </p:cNvSpPr>
            <p:nvPr/>
          </p:nvSpPr>
          <p:spPr bwMode="auto">
            <a:xfrm>
              <a:off x="412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90" name="Rectangle 48"/>
            <p:cNvSpPr>
              <a:spLocks noChangeArrowheads="1"/>
            </p:cNvSpPr>
            <p:nvPr/>
          </p:nvSpPr>
          <p:spPr bwMode="auto">
            <a:xfrm>
              <a:off x="436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91" name="Rectangle 49"/>
            <p:cNvSpPr>
              <a:spLocks noChangeArrowheads="1"/>
            </p:cNvSpPr>
            <p:nvPr/>
          </p:nvSpPr>
          <p:spPr bwMode="auto">
            <a:xfrm>
              <a:off x="460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92" name="Rectangle 50"/>
            <p:cNvSpPr>
              <a:spLocks noChangeArrowheads="1"/>
            </p:cNvSpPr>
            <p:nvPr/>
          </p:nvSpPr>
          <p:spPr bwMode="auto">
            <a:xfrm>
              <a:off x="484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93" name="Rectangle 51"/>
            <p:cNvSpPr>
              <a:spLocks noChangeArrowheads="1"/>
            </p:cNvSpPr>
            <p:nvPr/>
          </p:nvSpPr>
          <p:spPr bwMode="auto">
            <a:xfrm>
              <a:off x="508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94" name="Rectangle 52"/>
            <p:cNvSpPr>
              <a:spLocks noChangeArrowheads="1"/>
            </p:cNvSpPr>
            <p:nvPr/>
          </p:nvSpPr>
          <p:spPr bwMode="auto">
            <a:xfrm>
              <a:off x="532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95" name="Rectangle 53"/>
            <p:cNvSpPr>
              <a:spLocks noChangeArrowheads="1"/>
            </p:cNvSpPr>
            <p:nvPr/>
          </p:nvSpPr>
          <p:spPr bwMode="auto">
            <a:xfrm>
              <a:off x="316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96" name="Rectangle 54"/>
            <p:cNvSpPr>
              <a:spLocks noChangeArrowheads="1"/>
            </p:cNvSpPr>
            <p:nvPr/>
          </p:nvSpPr>
          <p:spPr bwMode="auto">
            <a:xfrm>
              <a:off x="340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97" name="Rectangle 55"/>
            <p:cNvSpPr>
              <a:spLocks noChangeArrowheads="1"/>
            </p:cNvSpPr>
            <p:nvPr/>
          </p:nvSpPr>
          <p:spPr bwMode="auto">
            <a:xfrm>
              <a:off x="364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98" name="Rectangle 56"/>
            <p:cNvSpPr>
              <a:spLocks noChangeArrowheads="1"/>
            </p:cNvSpPr>
            <p:nvPr/>
          </p:nvSpPr>
          <p:spPr bwMode="auto">
            <a:xfrm>
              <a:off x="388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99" name="Rectangle 57"/>
            <p:cNvSpPr>
              <a:spLocks noChangeArrowheads="1"/>
            </p:cNvSpPr>
            <p:nvPr/>
          </p:nvSpPr>
          <p:spPr bwMode="auto">
            <a:xfrm>
              <a:off x="412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00" name="Rectangle 58"/>
            <p:cNvSpPr>
              <a:spLocks noChangeArrowheads="1"/>
            </p:cNvSpPr>
            <p:nvPr/>
          </p:nvSpPr>
          <p:spPr bwMode="auto">
            <a:xfrm>
              <a:off x="436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01" name="Rectangle 59"/>
            <p:cNvSpPr>
              <a:spLocks noChangeArrowheads="1"/>
            </p:cNvSpPr>
            <p:nvPr/>
          </p:nvSpPr>
          <p:spPr bwMode="auto">
            <a:xfrm>
              <a:off x="460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02" name="Rectangle 60"/>
            <p:cNvSpPr>
              <a:spLocks noChangeArrowheads="1"/>
            </p:cNvSpPr>
            <p:nvPr/>
          </p:nvSpPr>
          <p:spPr bwMode="auto">
            <a:xfrm>
              <a:off x="484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03" name="Rectangle 61"/>
            <p:cNvSpPr>
              <a:spLocks noChangeArrowheads="1"/>
            </p:cNvSpPr>
            <p:nvPr/>
          </p:nvSpPr>
          <p:spPr bwMode="auto">
            <a:xfrm>
              <a:off x="508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04" name="Rectangle 62"/>
            <p:cNvSpPr>
              <a:spLocks noChangeArrowheads="1"/>
            </p:cNvSpPr>
            <p:nvPr/>
          </p:nvSpPr>
          <p:spPr bwMode="auto">
            <a:xfrm>
              <a:off x="532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05" name="Rectangle 63"/>
            <p:cNvSpPr>
              <a:spLocks noChangeArrowheads="1"/>
            </p:cNvSpPr>
            <p:nvPr/>
          </p:nvSpPr>
          <p:spPr bwMode="auto">
            <a:xfrm>
              <a:off x="316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06" name="Rectangle 64"/>
            <p:cNvSpPr>
              <a:spLocks noChangeArrowheads="1"/>
            </p:cNvSpPr>
            <p:nvPr/>
          </p:nvSpPr>
          <p:spPr bwMode="auto">
            <a:xfrm>
              <a:off x="340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07" name="Rectangle 65"/>
            <p:cNvSpPr>
              <a:spLocks noChangeArrowheads="1"/>
            </p:cNvSpPr>
            <p:nvPr/>
          </p:nvSpPr>
          <p:spPr bwMode="auto">
            <a:xfrm>
              <a:off x="364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08" name="Rectangle 66"/>
            <p:cNvSpPr>
              <a:spLocks noChangeArrowheads="1"/>
            </p:cNvSpPr>
            <p:nvPr/>
          </p:nvSpPr>
          <p:spPr bwMode="auto">
            <a:xfrm>
              <a:off x="388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09" name="Rectangle 67"/>
            <p:cNvSpPr>
              <a:spLocks noChangeArrowheads="1"/>
            </p:cNvSpPr>
            <p:nvPr/>
          </p:nvSpPr>
          <p:spPr bwMode="auto">
            <a:xfrm>
              <a:off x="412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10" name="Rectangle 68"/>
            <p:cNvSpPr>
              <a:spLocks noChangeArrowheads="1"/>
            </p:cNvSpPr>
            <p:nvPr/>
          </p:nvSpPr>
          <p:spPr bwMode="auto">
            <a:xfrm>
              <a:off x="436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11" name="Rectangle 69"/>
            <p:cNvSpPr>
              <a:spLocks noChangeArrowheads="1"/>
            </p:cNvSpPr>
            <p:nvPr/>
          </p:nvSpPr>
          <p:spPr bwMode="auto">
            <a:xfrm>
              <a:off x="460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12" name="Rectangle 70"/>
            <p:cNvSpPr>
              <a:spLocks noChangeArrowheads="1"/>
            </p:cNvSpPr>
            <p:nvPr/>
          </p:nvSpPr>
          <p:spPr bwMode="auto">
            <a:xfrm>
              <a:off x="484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13" name="Rectangle 71"/>
            <p:cNvSpPr>
              <a:spLocks noChangeArrowheads="1"/>
            </p:cNvSpPr>
            <p:nvPr/>
          </p:nvSpPr>
          <p:spPr bwMode="auto">
            <a:xfrm>
              <a:off x="508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14" name="Rectangle 72"/>
            <p:cNvSpPr>
              <a:spLocks noChangeArrowheads="1"/>
            </p:cNvSpPr>
            <p:nvPr/>
          </p:nvSpPr>
          <p:spPr bwMode="auto">
            <a:xfrm>
              <a:off x="532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15" name="Rectangle 73"/>
            <p:cNvSpPr>
              <a:spLocks noChangeArrowheads="1"/>
            </p:cNvSpPr>
            <p:nvPr/>
          </p:nvSpPr>
          <p:spPr bwMode="auto">
            <a:xfrm>
              <a:off x="316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16" name="Rectangle 74"/>
            <p:cNvSpPr>
              <a:spLocks noChangeArrowheads="1"/>
            </p:cNvSpPr>
            <p:nvPr/>
          </p:nvSpPr>
          <p:spPr bwMode="auto">
            <a:xfrm>
              <a:off x="340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17" name="Rectangle 75"/>
            <p:cNvSpPr>
              <a:spLocks noChangeArrowheads="1"/>
            </p:cNvSpPr>
            <p:nvPr/>
          </p:nvSpPr>
          <p:spPr bwMode="auto">
            <a:xfrm>
              <a:off x="364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18" name="Rectangle 76"/>
            <p:cNvSpPr>
              <a:spLocks noChangeArrowheads="1"/>
            </p:cNvSpPr>
            <p:nvPr/>
          </p:nvSpPr>
          <p:spPr bwMode="auto">
            <a:xfrm>
              <a:off x="388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19" name="Rectangle 77"/>
            <p:cNvSpPr>
              <a:spLocks noChangeArrowheads="1"/>
            </p:cNvSpPr>
            <p:nvPr/>
          </p:nvSpPr>
          <p:spPr bwMode="auto">
            <a:xfrm>
              <a:off x="412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20" name="Rectangle 78"/>
            <p:cNvSpPr>
              <a:spLocks noChangeArrowheads="1"/>
            </p:cNvSpPr>
            <p:nvPr/>
          </p:nvSpPr>
          <p:spPr bwMode="auto">
            <a:xfrm>
              <a:off x="436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21" name="Rectangle 79"/>
            <p:cNvSpPr>
              <a:spLocks noChangeArrowheads="1"/>
            </p:cNvSpPr>
            <p:nvPr/>
          </p:nvSpPr>
          <p:spPr bwMode="auto">
            <a:xfrm>
              <a:off x="460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22" name="Rectangle 80"/>
            <p:cNvSpPr>
              <a:spLocks noChangeArrowheads="1"/>
            </p:cNvSpPr>
            <p:nvPr/>
          </p:nvSpPr>
          <p:spPr bwMode="auto">
            <a:xfrm>
              <a:off x="484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23" name="Rectangle 81"/>
            <p:cNvSpPr>
              <a:spLocks noChangeArrowheads="1"/>
            </p:cNvSpPr>
            <p:nvPr/>
          </p:nvSpPr>
          <p:spPr bwMode="auto">
            <a:xfrm>
              <a:off x="508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24" name="Rectangle 82"/>
            <p:cNvSpPr>
              <a:spLocks noChangeArrowheads="1"/>
            </p:cNvSpPr>
            <p:nvPr/>
          </p:nvSpPr>
          <p:spPr bwMode="auto">
            <a:xfrm>
              <a:off x="532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25" name="Rectangle 83"/>
            <p:cNvSpPr>
              <a:spLocks noChangeArrowheads="1"/>
            </p:cNvSpPr>
            <p:nvPr/>
          </p:nvSpPr>
          <p:spPr bwMode="auto">
            <a:xfrm>
              <a:off x="316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26" name="Rectangle 84"/>
            <p:cNvSpPr>
              <a:spLocks noChangeArrowheads="1"/>
            </p:cNvSpPr>
            <p:nvPr/>
          </p:nvSpPr>
          <p:spPr bwMode="auto">
            <a:xfrm>
              <a:off x="340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27" name="Rectangle 85"/>
            <p:cNvSpPr>
              <a:spLocks noChangeArrowheads="1"/>
            </p:cNvSpPr>
            <p:nvPr/>
          </p:nvSpPr>
          <p:spPr bwMode="auto">
            <a:xfrm>
              <a:off x="364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28" name="Rectangle 86"/>
            <p:cNvSpPr>
              <a:spLocks noChangeArrowheads="1"/>
            </p:cNvSpPr>
            <p:nvPr/>
          </p:nvSpPr>
          <p:spPr bwMode="auto">
            <a:xfrm>
              <a:off x="388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29" name="Rectangle 87"/>
            <p:cNvSpPr>
              <a:spLocks noChangeArrowheads="1"/>
            </p:cNvSpPr>
            <p:nvPr/>
          </p:nvSpPr>
          <p:spPr bwMode="auto">
            <a:xfrm>
              <a:off x="412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30" name="Rectangle 88"/>
            <p:cNvSpPr>
              <a:spLocks noChangeArrowheads="1"/>
            </p:cNvSpPr>
            <p:nvPr/>
          </p:nvSpPr>
          <p:spPr bwMode="auto">
            <a:xfrm>
              <a:off x="436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31" name="Rectangle 89"/>
            <p:cNvSpPr>
              <a:spLocks noChangeArrowheads="1"/>
            </p:cNvSpPr>
            <p:nvPr/>
          </p:nvSpPr>
          <p:spPr bwMode="auto">
            <a:xfrm>
              <a:off x="460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32" name="Rectangle 90"/>
            <p:cNvSpPr>
              <a:spLocks noChangeArrowheads="1"/>
            </p:cNvSpPr>
            <p:nvPr/>
          </p:nvSpPr>
          <p:spPr bwMode="auto">
            <a:xfrm>
              <a:off x="484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33" name="Rectangle 91"/>
            <p:cNvSpPr>
              <a:spLocks noChangeArrowheads="1"/>
            </p:cNvSpPr>
            <p:nvPr/>
          </p:nvSpPr>
          <p:spPr bwMode="auto">
            <a:xfrm>
              <a:off x="508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34" name="Rectangle 92"/>
            <p:cNvSpPr>
              <a:spLocks noChangeArrowheads="1"/>
            </p:cNvSpPr>
            <p:nvPr/>
          </p:nvSpPr>
          <p:spPr bwMode="auto">
            <a:xfrm>
              <a:off x="532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35" name="Rectangle 93"/>
            <p:cNvSpPr>
              <a:spLocks noChangeArrowheads="1"/>
            </p:cNvSpPr>
            <p:nvPr/>
          </p:nvSpPr>
          <p:spPr bwMode="auto">
            <a:xfrm>
              <a:off x="316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36" name="Rectangle 94"/>
            <p:cNvSpPr>
              <a:spLocks noChangeArrowheads="1"/>
            </p:cNvSpPr>
            <p:nvPr/>
          </p:nvSpPr>
          <p:spPr bwMode="auto">
            <a:xfrm>
              <a:off x="340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37" name="Rectangle 95"/>
            <p:cNvSpPr>
              <a:spLocks noChangeArrowheads="1"/>
            </p:cNvSpPr>
            <p:nvPr/>
          </p:nvSpPr>
          <p:spPr bwMode="auto">
            <a:xfrm>
              <a:off x="364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38" name="Rectangle 96"/>
            <p:cNvSpPr>
              <a:spLocks noChangeArrowheads="1"/>
            </p:cNvSpPr>
            <p:nvPr/>
          </p:nvSpPr>
          <p:spPr bwMode="auto">
            <a:xfrm>
              <a:off x="388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39" name="Rectangle 97"/>
            <p:cNvSpPr>
              <a:spLocks noChangeArrowheads="1"/>
            </p:cNvSpPr>
            <p:nvPr/>
          </p:nvSpPr>
          <p:spPr bwMode="auto">
            <a:xfrm>
              <a:off x="412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40" name="Rectangle 98"/>
            <p:cNvSpPr>
              <a:spLocks noChangeArrowheads="1"/>
            </p:cNvSpPr>
            <p:nvPr/>
          </p:nvSpPr>
          <p:spPr bwMode="auto">
            <a:xfrm>
              <a:off x="436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41" name="Rectangle 99"/>
            <p:cNvSpPr>
              <a:spLocks noChangeArrowheads="1"/>
            </p:cNvSpPr>
            <p:nvPr/>
          </p:nvSpPr>
          <p:spPr bwMode="auto">
            <a:xfrm>
              <a:off x="460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42" name="Rectangle 100"/>
            <p:cNvSpPr>
              <a:spLocks noChangeArrowheads="1"/>
            </p:cNvSpPr>
            <p:nvPr/>
          </p:nvSpPr>
          <p:spPr bwMode="auto">
            <a:xfrm>
              <a:off x="484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43" name="Rectangle 101"/>
            <p:cNvSpPr>
              <a:spLocks noChangeArrowheads="1"/>
            </p:cNvSpPr>
            <p:nvPr/>
          </p:nvSpPr>
          <p:spPr bwMode="auto">
            <a:xfrm>
              <a:off x="508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44" name="Rectangle 102"/>
            <p:cNvSpPr>
              <a:spLocks noChangeArrowheads="1"/>
            </p:cNvSpPr>
            <p:nvPr/>
          </p:nvSpPr>
          <p:spPr bwMode="auto">
            <a:xfrm>
              <a:off x="532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45" name="Line 103"/>
            <p:cNvSpPr>
              <a:spLocks noChangeShapeType="1"/>
            </p:cNvSpPr>
            <p:nvPr/>
          </p:nvSpPr>
          <p:spPr bwMode="auto">
            <a:xfrm>
              <a:off x="3164" y="3804"/>
              <a:ext cx="24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46" name="Line 104"/>
            <p:cNvSpPr>
              <a:spLocks noChangeShapeType="1"/>
            </p:cNvSpPr>
            <p:nvPr/>
          </p:nvSpPr>
          <p:spPr bwMode="auto">
            <a:xfrm flipV="1">
              <a:off x="3164" y="1404"/>
              <a:ext cx="0" cy="24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47" name="Oval 105"/>
            <p:cNvSpPr>
              <a:spLocks noChangeArrowheads="1"/>
            </p:cNvSpPr>
            <p:nvPr/>
          </p:nvSpPr>
          <p:spPr bwMode="auto">
            <a:xfrm>
              <a:off x="3404" y="2988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48" name="Oval 106"/>
            <p:cNvSpPr>
              <a:spLocks noChangeArrowheads="1"/>
            </p:cNvSpPr>
            <p:nvPr/>
          </p:nvSpPr>
          <p:spPr bwMode="auto">
            <a:xfrm>
              <a:off x="3788" y="3324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49" name="Rectangle 107"/>
            <p:cNvSpPr>
              <a:spLocks noChangeArrowheads="1"/>
            </p:cNvSpPr>
            <p:nvPr/>
          </p:nvSpPr>
          <p:spPr bwMode="auto">
            <a:xfrm>
              <a:off x="5242" y="1708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50" name="Rectangle 108"/>
            <p:cNvSpPr>
              <a:spLocks noChangeArrowheads="1"/>
            </p:cNvSpPr>
            <p:nvPr/>
          </p:nvSpPr>
          <p:spPr bwMode="auto">
            <a:xfrm>
              <a:off x="4673" y="212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51" name="Rectangle 109"/>
            <p:cNvSpPr>
              <a:spLocks noChangeArrowheads="1"/>
            </p:cNvSpPr>
            <p:nvPr/>
          </p:nvSpPr>
          <p:spPr bwMode="auto">
            <a:xfrm>
              <a:off x="5036" y="1548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52" name="Rectangle 110"/>
            <p:cNvSpPr>
              <a:spLocks noChangeArrowheads="1"/>
            </p:cNvSpPr>
            <p:nvPr/>
          </p:nvSpPr>
          <p:spPr bwMode="auto">
            <a:xfrm>
              <a:off x="5132" y="2172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53" name="Rectangle 111"/>
            <p:cNvSpPr>
              <a:spLocks noChangeArrowheads="1"/>
            </p:cNvSpPr>
            <p:nvPr/>
          </p:nvSpPr>
          <p:spPr bwMode="auto">
            <a:xfrm>
              <a:off x="5465" y="2695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54" name="Oval 112"/>
            <p:cNvSpPr>
              <a:spLocks noChangeArrowheads="1"/>
            </p:cNvSpPr>
            <p:nvPr/>
          </p:nvSpPr>
          <p:spPr bwMode="auto">
            <a:xfrm>
              <a:off x="3507" y="259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55" name="Oval 113"/>
            <p:cNvSpPr>
              <a:spLocks noChangeArrowheads="1"/>
            </p:cNvSpPr>
            <p:nvPr/>
          </p:nvSpPr>
          <p:spPr bwMode="auto">
            <a:xfrm>
              <a:off x="3260" y="3516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56" name="Oval 114"/>
            <p:cNvSpPr>
              <a:spLocks noChangeArrowheads="1"/>
            </p:cNvSpPr>
            <p:nvPr/>
          </p:nvSpPr>
          <p:spPr bwMode="auto">
            <a:xfrm>
              <a:off x="3308" y="265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57" name="Oval 115"/>
            <p:cNvSpPr>
              <a:spLocks noChangeArrowheads="1"/>
            </p:cNvSpPr>
            <p:nvPr/>
          </p:nvSpPr>
          <p:spPr bwMode="auto">
            <a:xfrm>
              <a:off x="3692" y="2940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58" name="Oval 116"/>
            <p:cNvSpPr>
              <a:spLocks noChangeArrowheads="1"/>
            </p:cNvSpPr>
            <p:nvPr/>
          </p:nvSpPr>
          <p:spPr bwMode="auto">
            <a:xfrm>
              <a:off x="3452" y="3228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59" name="Oval 117"/>
            <p:cNvSpPr>
              <a:spLocks noChangeArrowheads="1"/>
            </p:cNvSpPr>
            <p:nvPr/>
          </p:nvSpPr>
          <p:spPr bwMode="auto">
            <a:xfrm>
              <a:off x="3548" y="3420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60" name="Oval 118"/>
            <p:cNvSpPr>
              <a:spLocks noChangeArrowheads="1"/>
            </p:cNvSpPr>
            <p:nvPr/>
          </p:nvSpPr>
          <p:spPr bwMode="auto">
            <a:xfrm>
              <a:off x="3836" y="2940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61" name="Oval 119"/>
            <p:cNvSpPr>
              <a:spLocks noChangeArrowheads="1"/>
            </p:cNvSpPr>
            <p:nvPr/>
          </p:nvSpPr>
          <p:spPr bwMode="auto">
            <a:xfrm>
              <a:off x="3356" y="241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62" name="Oval 120"/>
            <p:cNvSpPr>
              <a:spLocks noChangeArrowheads="1"/>
            </p:cNvSpPr>
            <p:nvPr/>
          </p:nvSpPr>
          <p:spPr bwMode="auto">
            <a:xfrm>
              <a:off x="3636" y="2353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63" name="Oval 121"/>
            <p:cNvSpPr>
              <a:spLocks noChangeArrowheads="1"/>
            </p:cNvSpPr>
            <p:nvPr/>
          </p:nvSpPr>
          <p:spPr bwMode="auto">
            <a:xfrm>
              <a:off x="3452" y="289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64" name="Oval 122"/>
            <p:cNvSpPr>
              <a:spLocks noChangeArrowheads="1"/>
            </p:cNvSpPr>
            <p:nvPr/>
          </p:nvSpPr>
          <p:spPr bwMode="auto">
            <a:xfrm>
              <a:off x="3644" y="2844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65" name="Oval 123"/>
            <p:cNvSpPr>
              <a:spLocks noChangeArrowheads="1"/>
            </p:cNvSpPr>
            <p:nvPr/>
          </p:nvSpPr>
          <p:spPr bwMode="auto">
            <a:xfrm>
              <a:off x="3260" y="3180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66" name="Oval 124"/>
            <p:cNvSpPr>
              <a:spLocks noChangeArrowheads="1"/>
            </p:cNvSpPr>
            <p:nvPr/>
          </p:nvSpPr>
          <p:spPr bwMode="auto">
            <a:xfrm>
              <a:off x="3596" y="313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67" name="Oval 125"/>
            <p:cNvSpPr>
              <a:spLocks noChangeArrowheads="1"/>
            </p:cNvSpPr>
            <p:nvPr/>
          </p:nvSpPr>
          <p:spPr bwMode="auto">
            <a:xfrm>
              <a:off x="3260" y="2076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68" name="Oval 126"/>
            <p:cNvSpPr>
              <a:spLocks noChangeArrowheads="1"/>
            </p:cNvSpPr>
            <p:nvPr/>
          </p:nvSpPr>
          <p:spPr bwMode="auto">
            <a:xfrm>
              <a:off x="3500" y="2748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69" name="Oval 127"/>
            <p:cNvSpPr>
              <a:spLocks noChangeArrowheads="1"/>
            </p:cNvSpPr>
            <p:nvPr/>
          </p:nvSpPr>
          <p:spPr bwMode="auto">
            <a:xfrm>
              <a:off x="3788" y="3084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70" name="Rectangle 128"/>
            <p:cNvSpPr>
              <a:spLocks noChangeArrowheads="1"/>
            </p:cNvSpPr>
            <p:nvPr/>
          </p:nvSpPr>
          <p:spPr bwMode="auto">
            <a:xfrm>
              <a:off x="4988" y="2028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71" name="Rectangle 129"/>
            <p:cNvSpPr>
              <a:spLocks noChangeArrowheads="1"/>
            </p:cNvSpPr>
            <p:nvPr/>
          </p:nvSpPr>
          <p:spPr bwMode="auto">
            <a:xfrm>
              <a:off x="4892" y="2220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72" name="Rectangle 130"/>
            <p:cNvSpPr>
              <a:spLocks noChangeArrowheads="1"/>
            </p:cNvSpPr>
            <p:nvPr/>
          </p:nvSpPr>
          <p:spPr bwMode="auto">
            <a:xfrm>
              <a:off x="4748" y="1980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73" name="Rectangle 131"/>
            <p:cNvSpPr>
              <a:spLocks noChangeArrowheads="1"/>
            </p:cNvSpPr>
            <p:nvPr/>
          </p:nvSpPr>
          <p:spPr bwMode="auto">
            <a:xfrm>
              <a:off x="4748" y="2268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74" name="Rectangle 132"/>
            <p:cNvSpPr>
              <a:spLocks noChangeArrowheads="1"/>
            </p:cNvSpPr>
            <p:nvPr/>
          </p:nvSpPr>
          <p:spPr bwMode="auto">
            <a:xfrm>
              <a:off x="5084" y="188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75" name="Rectangle 133"/>
            <p:cNvSpPr>
              <a:spLocks noChangeArrowheads="1"/>
            </p:cNvSpPr>
            <p:nvPr/>
          </p:nvSpPr>
          <p:spPr bwMode="auto">
            <a:xfrm>
              <a:off x="5180" y="2028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76" name="Rectangle 134"/>
            <p:cNvSpPr>
              <a:spLocks noChangeArrowheads="1"/>
            </p:cNvSpPr>
            <p:nvPr/>
          </p:nvSpPr>
          <p:spPr bwMode="auto">
            <a:xfrm>
              <a:off x="4748" y="1452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77" name="Rectangle 135"/>
            <p:cNvSpPr>
              <a:spLocks noChangeArrowheads="1"/>
            </p:cNvSpPr>
            <p:nvPr/>
          </p:nvSpPr>
          <p:spPr bwMode="auto">
            <a:xfrm>
              <a:off x="5372" y="140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78" name="Rectangle 136"/>
            <p:cNvSpPr>
              <a:spLocks noChangeArrowheads="1"/>
            </p:cNvSpPr>
            <p:nvPr/>
          </p:nvSpPr>
          <p:spPr bwMode="auto">
            <a:xfrm>
              <a:off x="4769" y="171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79" name="Rectangle 137"/>
            <p:cNvSpPr>
              <a:spLocks noChangeArrowheads="1"/>
            </p:cNvSpPr>
            <p:nvPr/>
          </p:nvSpPr>
          <p:spPr bwMode="auto">
            <a:xfrm>
              <a:off x="5180" y="236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80" name="Rectangle 138"/>
            <p:cNvSpPr>
              <a:spLocks noChangeArrowheads="1"/>
            </p:cNvSpPr>
            <p:nvPr/>
          </p:nvSpPr>
          <p:spPr bwMode="auto">
            <a:xfrm>
              <a:off x="5132" y="1740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81" name="Rectangle 139"/>
            <p:cNvSpPr>
              <a:spLocks noChangeArrowheads="1"/>
            </p:cNvSpPr>
            <p:nvPr/>
          </p:nvSpPr>
          <p:spPr bwMode="auto">
            <a:xfrm>
              <a:off x="4844" y="1836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82" name="Rectangle 140"/>
            <p:cNvSpPr>
              <a:spLocks noChangeArrowheads="1"/>
            </p:cNvSpPr>
            <p:nvPr/>
          </p:nvSpPr>
          <p:spPr bwMode="auto">
            <a:xfrm>
              <a:off x="4556" y="1932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83" name="Rectangle 141"/>
            <p:cNvSpPr>
              <a:spLocks noChangeArrowheads="1"/>
            </p:cNvSpPr>
            <p:nvPr/>
          </p:nvSpPr>
          <p:spPr bwMode="auto">
            <a:xfrm>
              <a:off x="5372" y="188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84" name="Rectangle 142"/>
            <p:cNvSpPr>
              <a:spLocks noChangeArrowheads="1"/>
            </p:cNvSpPr>
            <p:nvPr/>
          </p:nvSpPr>
          <p:spPr bwMode="auto">
            <a:xfrm>
              <a:off x="4940" y="2412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85" name="Rectangle 143"/>
            <p:cNvSpPr>
              <a:spLocks noChangeArrowheads="1"/>
            </p:cNvSpPr>
            <p:nvPr/>
          </p:nvSpPr>
          <p:spPr bwMode="auto">
            <a:xfrm>
              <a:off x="5324" y="2460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86" name="Oval 144"/>
            <p:cNvSpPr>
              <a:spLocks noChangeArrowheads="1"/>
            </p:cNvSpPr>
            <p:nvPr/>
          </p:nvSpPr>
          <p:spPr bwMode="auto">
            <a:xfrm>
              <a:off x="3931" y="2994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87" name="Oval 145"/>
            <p:cNvSpPr>
              <a:spLocks noChangeArrowheads="1"/>
            </p:cNvSpPr>
            <p:nvPr/>
          </p:nvSpPr>
          <p:spPr bwMode="auto">
            <a:xfrm>
              <a:off x="3731" y="2599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88" name="Oval 146"/>
            <p:cNvSpPr>
              <a:spLocks noChangeArrowheads="1"/>
            </p:cNvSpPr>
            <p:nvPr/>
          </p:nvSpPr>
          <p:spPr bwMode="auto">
            <a:xfrm>
              <a:off x="3806" y="2806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89" name="Oval 147"/>
            <p:cNvSpPr>
              <a:spLocks noChangeArrowheads="1"/>
            </p:cNvSpPr>
            <p:nvPr/>
          </p:nvSpPr>
          <p:spPr bwMode="auto">
            <a:xfrm>
              <a:off x="4018" y="2807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90" name="Oval 148"/>
            <p:cNvSpPr>
              <a:spLocks noChangeArrowheads="1"/>
            </p:cNvSpPr>
            <p:nvPr/>
          </p:nvSpPr>
          <p:spPr bwMode="auto">
            <a:xfrm>
              <a:off x="3940" y="3157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91" name="Oval 149"/>
            <p:cNvSpPr>
              <a:spLocks noChangeArrowheads="1"/>
            </p:cNvSpPr>
            <p:nvPr/>
          </p:nvSpPr>
          <p:spPr bwMode="auto">
            <a:xfrm>
              <a:off x="3259" y="2894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92" name="Oval 150"/>
            <p:cNvSpPr>
              <a:spLocks noChangeArrowheads="1"/>
            </p:cNvSpPr>
            <p:nvPr/>
          </p:nvSpPr>
          <p:spPr bwMode="auto">
            <a:xfrm>
              <a:off x="3403" y="3401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93" name="Oval 151"/>
            <p:cNvSpPr>
              <a:spLocks noChangeArrowheads="1"/>
            </p:cNvSpPr>
            <p:nvPr/>
          </p:nvSpPr>
          <p:spPr bwMode="auto">
            <a:xfrm>
              <a:off x="3689" y="274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94" name="Oval 152"/>
            <p:cNvSpPr>
              <a:spLocks noChangeArrowheads="1"/>
            </p:cNvSpPr>
            <p:nvPr/>
          </p:nvSpPr>
          <p:spPr bwMode="auto">
            <a:xfrm>
              <a:off x="3653" y="328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95" name="Oval 153"/>
            <p:cNvSpPr>
              <a:spLocks noChangeArrowheads="1"/>
            </p:cNvSpPr>
            <p:nvPr/>
          </p:nvSpPr>
          <p:spPr bwMode="auto">
            <a:xfrm>
              <a:off x="3236" y="3673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96" name="Rectangle 154"/>
            <p:cNvSpPr>
              <a:spLocks noChangeArrowheads="1"/>
            </p:cNvSpPr>
            <p:nvPr/>
          </p:nvSpPr>
          <p:spPr bwMode="auto">
            <a:xfrm>
              <a:off x="5317" y="229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97" name="Rectangle 155"/>
            <p:cNvSpPr>
              <a:spLocks noChangeArrowheads="1"/>
            </p:cNvSpPr>
            <p:nvPr/>
          </p:nvSpPr>
          <p:spPr bwMode="auto">
            <a:xfrm>
              <a:off x="4943" y="1681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98" name="Rectangle 156"/>
            <p:cNvSpPr>
              <a:spLocks noChangeArrowheads="1"/>
            </p:cNvSpPr>
            <p:nvPr/>
          </p:nvSpPr>
          <p:spPr bwMode="auto">
            <a:xfrm>
              <a:off x="4500" y="208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699" name="Rectangle 157"/>
            <p:cNvSpPr>
              <a:spLocks noChangeArrowheads="1"/>
            </p:cNvSpPr>
            <p:nvPr/>
          </p:nvSpPr>
          <p:spPr bwMode="auto">
            <a:xfrm>
              <a:off x="5134" y="2566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700" name="Rectangle 158"/>
            <p:cNvSpPr>
              <a:spLocks noChangeArrowheads="1"/>
            </p:cNvSpPr>
            <p:nvPr/>
          </p:nvSpPr>
          <p:spPr bwMode="auto">
            <a:xfrm>
              <a:off x="5336" y="2059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701" name="Oval 159"/>
            <p:cNvSpPr>
              <a:spLocks noChangeArrowheads="1"/>
            </p:cNvSpPr>
            <p:nvPr/>
          </p:nvSpPr>
          <p:spPr bwMode="auto">
            <a:xfrm>
              <a:off x="5032" y="3619"/>
              <a:ext cx="102" cy="10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1507" name="Group 160"/>
          <p:cNvGrpSpPr/>
          <p:nvPr/>
        </p:nvGrpSpPr>
        <p:grpSpPr bwMode="auto">
          <a:xfrm>
            <a:off x="1498600" y="2298700"/>
            <a:ext cx="7158038" cy="4445000"/>
            <a:chOff x="596" y="1208"/>
            <a:chExt cx="4509" cy="2800"/>
          </a:xfrm>
        </p:grpSpPr>
        <p:sp>
          <p:nvSpPr>
            <p:cNvPr id="21514" name="Rectangle 161"/>
            <p:cNvSpPr>
              <a:spLocks noChangeArrowheads="1"/>
            </p:cNvSpPr>
            <p:nvPr/>
          </p:nvSpPr>
          <p:spPr bwMode="auto">
            <a:xfrm>
              <a:off x="596" y="1208"/>
              <a:ext cx="4509" cy="278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5" name="Rectangle 162"/>
            <p:cNvSpPr>
              <a:spLocks noChangeArrowheads="1"/>
            </p:cNvSpPr>
            <p:nvPr/>
          </p:nvSpPr>
          <p:spPr bwMode="auto">
            <a:xfrm>
              <a:off x="741" y="3862"/>
              <a:ext cx="145" cy="13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6" name="Rectangle 163"/>
            <p:cNvSpPr>
              <a:spLocks noChangeArrowheads="1"/>
            </p:cNvSpPr>
            <p:nvPr/>
          </p:nvSpPr>
          <p:spPr bwMode="auto">
            <a:xfrm>
              <a:off x="2924" y="3854"/>
              <a:ext cx="145" cy="144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7" name="Rectangle 164"/>
            <p:cNvSpPr>
              <a:spLocks noChangeArrowheads="1"/>
            </p:cNvSpPr>
            <p:nvPr/>
          </p:nvSpPr>
          <p:spPr bwMode="auto">
            <a:xfrm>
              <a:off x="1469" y="3841"/>
              <a:ext cx="145" cy="157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18" name="Freeform 165"/>
            <p:cNvSpPr/>
            <p:nvPr/>
          </p:nvSpPr>
          <p:spPr bwMode="auto">
            <a:xfrm>
              <a:off x="814" y="3841"/>
              <a:ext cx="218" cy="157"/>
            </a:xfrm>
            <a:custGeom>
              <a:avLst/>
              <a:gdLst>
                <a:gd name="T0" fmla="*/ 0 w 170"/>
                <a:gd name="T1" fmla="*/ 21 h 122"/>
                <a:gd name="T2" fmla="*/ 0 w 170"/>
                <a:gd name="T3" fmla="*/ 0 h 122"/>
                <a:gd name="T4" fmla="*/ 218 w 170"/>
                <a:gd name="T5" fmla="*/ 0 h 122"/>
                <a:gd name="T6" fmla="*/ 218 w 170"/>
                <a:gd name="T7" fmla="*/ 157 h 1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122"/>
                <a:gd name="T14" fmla="*/ 170 w 170"/>
                <a:gd name="T15" fmla="*/ 122 h 1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122">
                  <a:moveTo>
                    <a:pt x="0" y="16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166"/>
            <p:cNvSpPr/>
            <p:nvPr/>
          </p:nvSpPr>
          <p:spPr bwMode="auto">
            <a:xfrm>
              <a:off x="1540" y="3841"/>
              <a:ext cx="220" cy="157"/>
            </a:xfrm>
            <a:custGeom>
              <a:avLst/>
              <a:gdLst>
                <a:gd name="T0" fmla="*/ 0 w 171"/>
                <a:gd name="T1" fmla="*/ 0 h 122"/>
                <a:gd name="T2" fmla="*/ 220 w 171"/>
                <a:gd name="T3" fmla="*/ 0 h 122"/>
                <a:gd name="T4" fmla="*/ 220 w 171"/>
                <a:gd name="T5" fmla="*/ 157 h 122"/>
                <a:gd name="T6" fmla="*/ 0 60000 65536"/>
                <a:gd name="T7" fmla="*/ 0 60000 65536"/>
                <a:gd name="T8" fmla="*/ 0 60000 65536"/>
                <a:gd name="T9" fmla="*/ 0 w 171"/>
                <a:gd name="T10" fmla="*/ 0 h 122"/>
                <a:gd name="T11" fmla="*/ 171 w 171"/>
                <a:gd name="T12" fmla="*/ 122 h 1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1" h="122">
                  <a:moveTo>
                    <a:pt x="0" y="0"/>
                  </a:moveTo>
                  <a:lnTo>
                    <a:pt x="171" y="0"/>
                  </a:lnTo>
                  <a:lnTo>
                    <a:pt x="171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167"/>
            <p:cNvSpPr/>
            <p:nvPr/>
          </p:nvSpPr>
          <p:spPr bwMode="auto">
            <a:xfrm>
              <a:off x="923" y="3841"/>
              <a:ext cx="254" cy="157"/>
            </a:xfrm>
            <a:custGeom>
              <a:avLst/>
              <a:gdLst>
                <a:gd name="T0" fmla="*/ 0 w 198"/>
                <a:gd name="T1" fmla="*/ 0 h 122"/>
                <a:gd name="T2" fmla="*/ 254 w 198"/>
                <a:gd name="T3" fmla="*/ 0 h 122"/>
                <a:gd name="T4" fmla="*/ 254 w 198"/>
                <a:gd name="T5" fmla="*/ 157 h 122"/>
                <a:gd name="T6" fmla="*/ 0 60000 65536"/>
                <a:gd name="T7" fmla="*/ 0 60000 65536"/>
                <a:gd name="T8" fmla="*/ 0 60000 65536"/>
                <a:gd name="T9" fmla="*/ 0 w 198"/>
                <a:gd name="T10" fmla="*/ 0 h 122"/>
                <a:gd name="T11" fmla="*/ 198 w 198"/>
                <a:gd name="T12" fmla="*/ 122 h 1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" h="122">
                  <a:moveTo>
                    <a:pt x="0" y="0"/>
                  </a:moveTo>
                  <a:lnTo>
                    <a:pt x="198" y="0"/>
                  </a:lnTo>
                  <a:lnTo>
                    <a:pt x="198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Rectangle 168"/>
            <p:cNvSpPr>
              <a:spLocks noChangeArrowheads="1"/>
            </p:cNvSpPr>
            <p:nvPr/>
          </p:nvSpPr>
          <p:spPr bwMode="auto">
            <a:xfrm>
              <a:off x="3360" y="3841"/>
              <a:ext cx="145" cy="157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22" name="Rectangle 169"/>
            <p:cNvSpPr>
              <a:spLocks noChangeArrowheads="1"/>
            </p:cNvSpPr>
            <p:nvPr/>
          </p:nvSpPr>
          <p:spPr bwMode="auto">
            <a:xfrm>
              <a:off x="2196" y="3827"/>
              <a:ext cx="145" cy="171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23" name="Rectangle 170"/>
            <p:cNvSpPr>
              <a:spLocks noChangeArrowheads="1"/>
            </p:cNvSpPr>
            <p:nvPr/>
          </p:nvSpPr>
          <p:spPr bwMode="auto">
            <a:xfrm>
              <a:off x="3796" y="3821"/>
              <a:ext cx="145" cy="177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24" name="Freeform 171"/>
            <p:cNvSpPr/>
            <p:nvPr/>
          </p:nvSpPr>
          <p:spPr bwMode="auto">
            <a:xfrm>
              <a:off x="3868" y="3821"/>
              <a:ext cx="219" cy="177"/>
            </a:xfrm>
            <a:custGeom>
              <a:avLst/>
              <a:gdLst>
                <a:gd name="T0" fmla="*/ 0 w 171"/>
                <a:gd name="T1" fmla="*/ 0 h 138"/>
                <a:gd name="T2" fmla="*/ 219 w 171"/>
                <a:gd name="T3" fmla="*/ 0 h 138"/>
                <a:gd name="T4" fmla="*/ 219 w 171"/>
                <a:gd name="T5" fmla="*/ 177 h 138"/>
                <a:gd name="T6" fmla="*/ 0 60000 65536"/>
                <a:gd name="T7" fmla="*/ 0 60000 65536"/>
                <a:gd name="T8" fmla="*/ 0 60000 65536"/>
                <a:gd name="T9" fmla="*/ 0 w 171"/>
                <a:gd name="T10" fmla="*/ 0 h 138"/>
                <a:gd name="T11" fmla="*/ 171 w 171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1" h="138">
                  <a:moveTo>
                    <a:pt x="0" y="0"/>
                  </a:moveTo>
                  <a:lnTo>
                    <a:pt x="171" y="0"/>
                  </a:lnTo>
                  <a:lnTo>
                    <a:pt x="171" y="13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172"/>
            <p:cNvSpPr/>
            <p:nvPr/>
          </p:nvSpPr>
          <p:spPr bwMode="auto">
            <a:xfrm>
              <a:off x="3214" y="3813"/>
              <a:ext cx="218" cy="185"/>
            </a:xfrm>
            <a:custGeom>
              <a:avLst/>
              <a:gdLst>
                <a:gd name="T0" fmla="*/ 0 w 170"/>
                <a:gd name="T1" fmla="*/ 185 h 144"/>
                <a:gd name="T2" fmla="*/ 0 w 170"/>
                <a:gd name="T3" fmla="*/ 0 h 144"/>
                <a:gd name="T4" fmla="*/ 218 w 170"/>
                <a:gd name="T5" fmla="*/ 0 h 144"/>
                <a:gd name="T6" fmla="*/ 218 w 170"/>
                <a:gd name="T7" fmla="*/ 28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144"/>
                <a:gd name="T14" fmla="*/ 170 w 17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144">
                  <a:moveTo>
                    <a:pt x="0" y="144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173"/>
            <p:cNvSpPr/>
            <p:nvPr/>
          </p:nvSpPr>
          <p:spPr bwMode="auto">
            <a:xfrm>
              <a:off x="1046" y="3813"/>
              <a:ext cx="276" cy="185"/>
            </a:xfrm>
            <a:custGeom>
              <a:avLst/>
              <a:gdLst>
                <a:gd name="T0" fmla="*/ 0 w 215"/>
                <a:gd name="T1" fmla="*/ 28 h 144"/>
                <a:gd name="T2" fmla="*/ 0 w 215"/>
                <a:gd name="T3" fmla="*/ 0 h 144"/>
                <a:gd name="T4" fmla="*/ 276 w 215"/>
                <a:gd name="T5" fmla="*/ 0 h 144"/>
                <a:gd name="T6" fmla="*/ 276 w 215"/>
                <a:gd name="T7" fmla="*/ 185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5"/>
                <a:gd name="T13" fmla="*/ 0 h 144"/>
                <a:gd name="T14" fmla="*/ 215 w 215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5" h="144">
                  <a:moveTo>
                    <a:pt x="0" y="22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174"/>
            <p:cNvSpPr/>
            <p:nvPr/>
          </p:nvSpPr>
          <p:spPr bwMode="auto">
            <a:xfrm>
              <a:off x="2995" y="3800"/>
              <a:ext cx="328" cy="54"/>
            </a:xfrm>
            <a:custGeom>
              <a:avLst/>
              <a:gdLst>
                <a:gd name="T0" fmla="*/ 0 w 255"/>
                <a:gd name="T1" fmla="*/ 54 h 42"/>
                <a:gd name="T2" fmla="*/ 0 w 255"/>
                <a:gd name="T3" fmla="*/ 0 h 42"/>
                <a:gd name="T4" fmla="*/ 328 w 255"/>
                <a:gd name="T5" fmla="*/ 0 h 42"/>
                <a:gd name="T6" fmla="*/ 328 w 255"/>
                <a:gd name="T7" fmla="*/ 13 h 4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5"/>
                <a:gd name="T13" fmla="*/ 0 h 42"/>
                <a:gd name="T14" fmla="*/ 255 w 255"/>
                <a:gd name="T15" fmla="*/ 42 h 4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5" h="42">
                  <a:moveTo>
                    <a:pt x="0" y="42"/>
                  </a:moveTo>
                  <a:lnTo>
                    <a:pt x="0" y="0"/>
                  </a:lnTo>
                  <a:lnTo>
                    <a:pt x="255" y="0"/>
                  </a:lnTo>
                  <a:lnTo>
                    <a:pt x="255" y="1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175"/>
            <p:cNvSpPr/>
            <p:nvPr/>
          </p:nvSpPr>
          <p:spPr bwMode="auto">
            <a:xfrm>
              <a:off x="1651" y="3792"/>
              <a:ext cx="254" cy="206"/>
            </a:xfrm>
            <a:custGeom>
              <a:avLst/>
              <a:gdLst>
                <a:gd name="T0" fmla="*/ 0 w 198"/>
                <a:gd name="T1" fmla="*/ 49 h 160"/>
                <a:gd name="T2" fmla="*/ 0 w 198"/>
                <a:gd name="T3" fmla="*/ 0 h 160"/>
                <a:gd name="T4" fmla="*/ 254 w 198"/>
                <a:gd name="T5" fmla="*/ 0 h 160"/>
                <a:gd name="T6" fmla="*/ 254 w 198"/>
                <a:gd name="T7" fmla="*/ 206 h 1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60"/>
                <a:gd name="T14" fmla="*/ 198 w 198"/>
                <a:gd name="T15" fmla="*/ 160 h 1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60">
                  <a:moveTo>
                    <a:pt x="0" y="38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6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176"/>
            <p:cNvSpPr/>
            <p:nvPr/>
          </p:nvSpPr>
          <p:spPr bwMode="auto">
            <a:xfrm>
              <a:off x="3978" y="3786"/>
              <a:ext cx="254" cy="212"/>
            </a:xfrm>
            <a:custGeom>
              <a:avLst/>
              <a:gdLst>
                <a:gd name="T0" fmla="*/ 0 w 198"/>
                <a:gd name="T1" fmla="*/ 35 h 165"/>
                <a:gd name="T2" fmla="*/ 0 w 198"/>
                <a:gd name="T3" fmla="*/ 0 h 165"/>
                <a:gd name="T4" fmla="*/ 254 w 198"/>
                <a:gd name="T5" fmla="*/ 0 h 165"/>
                <a:gd name="T6" fmla="*/ 254 w 198"/>
                <a:gd name="T7" fmla="*/ 212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8"/>
                <a:gd name="T13" fmla="*/ 0 h 165"/>
                <a:gd name="T14" fmla="*/ 198 w 198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8" h="165">
                  <a:moveTo>
                    <a:pt x="0" y="27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6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177"/>
            <p:cNvSpPr/>
            <p:nvPr/>
          </p:nvSpPr>
          <p:spPr bwMode="auto">
            <a:xfrm>
              <a:off x="3156" y="3786"/>
              <a:ext cx="494" cy="212"/>
            </a:xfrm>
            <a:custGeom>
              <a:avLst/>
              <a:gdLst>
                <a:gd name="T0" fmla="*/ 0 w 385"/>
                <a:gd name="T1" fmla="*/ 14 h 165"/>
                <a:gd name="T2" fmla="*/ 0 w 385"/>
                <a:gd name="T3" fmla="*/ 0 h 165"/>
                <a:gd name="T4" fmla="*/ 494 w 385"/>
                <a:gd name="T5" fmla="*/ 0 h 165"/>
                <a:gd name="T6" fmla="*/ 494 w 385"/>
                <a:gd name="T7" fmla="*/ 212 h 1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5"/>
                <a:gd name="T13" fmla="*/ 0 h 165"/>
                <a:gd name="T14" fmla="*/ 385 w 385"/>
                <a:gd name="T15" fmla="*/ 165 h 1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5" h="165">
                  <a:moveTo>
                    <a:pt x="0" y="11"/>
                  </a:moveTo>
                  <a:lnTo>
                    <a:pt x="0" y="0"/>
                  </a:lnTo>
                  <a:lnTo>
                    <a:pt x="385" y="0"/>
                  </a:lnTo>
                  <a:lnTo>
                    <a:pt x="385" y="16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Rectangle 178"/>
            <p:cNvSpPr>
              <a:spLocks noChangeArrowheads="1"/>
            </p:cNvSpPr>
            <p:nvPr/>
          </p:nvSpPr>
          <p:spPr bwMode="auto">
            <a:xfrm>
              <a:off x="3404" y="3773"/>
              <a:ext cx="698" cy="13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32" name="Rectangle 179"/>
            <p:cNvSpPr>
              <a:spLocks noChangeArrowheads="1"/>
            </p:cNvSpPr>
            <p:nvPr/>
          </p:nvSpPr>
          <p:spPr bwMode="auto">
            <a:xfrm>
              <a:off x="4377" y="3773"/>
              <a:ext cx="147" cy="225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33" name="Freeform 180"/>
            <p:cNvSpPr/>
            <p:nvPr/>
          </p:nvSpPr>
          <p:spPr bwMode="auto">
            <a:xfrm>
              <a:off x="1185" y="3773"/>
              <a:ext cx="589" cy="40"/>
            </a:xfrm>
            <a:custGeom>
              <a:avLst/>
              <a:gdLst>
                <a:gd name="T0" fmla="*/ 0 w 459"/>
                <a:gd name="T1" fmla="*/ 40 h 31"/>
                <a:gd name="T2" fmla="*/ 0 w 459"/>
                <a:gd name="T3" fmla="*/ 0 h 31"/>
                <a:gd name="T4" fmla="*/ 589 w 459"/>
                <a:gd name="T5" fmla="*/ 0 h 31"/>
                <a:gd name="T6" fmla="*/ 589 w 459"/>
                <a:gd name="T7" fmla="*/ 19 h 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9"/>
                <a:gd name="T13" fmla="*/ 0 h 31"/>
                <a:gd name="T14" fmla="*/ 459 w 459"/>
                <a:gd name="T15" fmla="*/ 31 h 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9" h="31">
                  <a:moveTo>
                    <a:pt x="0" y="31"/>
                  </a:moveTo>
                  <a:lnTo>
                    <a:pt x="0" y="0"/>
                  </a:lnTo>
                  <a:lnTo>
                    <a:pt x="459" y="0"/>
                  </a:lnTo>
                  <a:lnTo>
                    <a:pt x="459" y="1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Rectangle 181"/>
            <p:cNvSpPr>
              <a:spLocks noChangeArrowheads="1"/>
            </p:cNvSpPr>
            <p:nvPr/>
          </p:nvSpPr>
          <p:spPr bwMode="auto">
            <a:xfrm>
              <a:off x="3753" y="3753"/>
              <a:ext cx="698" cy="2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35" name="Freeform 182"/>
            <p:cNvSpPr/>
            <p:nvPr/>
          </p:nvSpPr>
          <p:spPr bwMode="auto">
            <a:xfrm>
              <a:off x="2050" y="3704"/>
              <a:ext cx="218" cy="294"/>
            </a:xfrm>
            <a:custGeom>
              <a:avLst/>
              <a:gdLst>
                <a:gd name="T0" fmla="*/ 0 w 170"/>
                <a:gd name="T1" fmla="*/ 294 h 229"/>
                <a:gd name="T2" fmla="*/ 0 w 170"/>
                <a:gd name="T3" fmla="*/ 0 h 229"/>
                <a:gd name="T4" fmla="*/ 218 w 170"/>
                <a:gd name="T5" fmla="*/ 0 h 229"/>
                <a:gd name="T6" fmla="*/ 218 w 170"/>
                <a:gd name="T7" fmla="*/ 123 h 2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0"/>
                <a:gd name="T13" fmla="*/ 0 h 229"/>
                <a:gd name="T14" fmla="*/ 170 w 170"/>
                <a:gd name="T15" fmla="*/ 229 h 2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0" h="229">
                  <a:moveTo>
                    <a:pt x="0" y="229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9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183"/>
            <p:cNvSpPr/>
            <p:nvPr/>
          </p:nvSpPr>
          <p:spPr bwMode="auto">
            <a:xfrm>
              <a:off x="1475" y="3704"/>
              <a:ext cx="684" cy="69"/>
            </a:xfrm>
            <a:custGeom>
              <a:avLst/>
              <a:gdLst>
                <a:gd name="T0" fmla="*/ 0 w 533"/>
                <a:gd name="T1" fmla="*/ 69 h 54"/>
                <a:gd name="T2" fmla="*/ 0 w 533"/>
                <a:gd name="T3" fmla="*/ 0 h 54"/>
                <a:gd name="T4" fmla="*/ 684 w 533"/>
                <a:gd name="T5" fmla="*/ 0 h 54"/>
                <a:gd name="T6" fmla="*/ 0 60000 65536"/>
                <a:gd name="T7" fmla="*/ 0 60000 65536"/>
                <a:gd name="T8" fmla="*/ 0 60000 65536"/>
                <a:gd name="T9" fmla="*/ 0 w 533"/>
                <a:gd name="T10" fmla="*/ 0 h 54"/>
                <a:gd name="T11" fmla="*/ 533 w 533"/>
                <a:gd name="T12" fmla="*/ 54 h 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3" h="54">
                  <a:moveTo>
                    <a:pt x="0" y="54"/>
                  </a:moveTo>
                  <a:lnTo>
                    <a:pt x="0" y="0"/>
                  </a:lnTo>
                  <a:lnTo>
                    <a:pt x="533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184"/>
            <p:cNvSpPr/>
            <p:nvPr/>
          </p:nvSpPr>
          <p:spPr bwMode="auto">
            <a:xfrm>
              <a:off x="1818" y="3656"/>
              <a:ext cx="668" cy="342"/>
            </a:xfrm>
            <a:custGeom>
              <a:avLst/>
              <a:gdLst>
                <a:gd name="T0" fmla="*/ 0 w 521"/>
                <a:gd name="T1" fmla="*/ 48 h 266"/>
                <a:gd name="T2" fmla="*/ 0 w 521"/>
                <a:gd name="T3" fmla="*/ 0 h 266"/>
                <a:gd name="T4" fmla="*/ 668 w 521"/>
                <a:gd name="T5" fmla="*/ 0 h 266"/>
                <a:gd name="T6" fmla="*/ 668 w 521"/>
                <a:gd name="T7" fmla="*/ 342 h 2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1"/>
                <a:gd name="T13" fmla="*/ 0 h 266"/>
                <a:gd name="T14" fmla="*/ 521 w 521"/>
                <a:gd name="T15" fmla="*/ 266 h 2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1" h="266">
                  <a:moveTo>
                    <a:pt x="0" y="37"/>
                  </a:moveTo>
                  <a:lnTo>
                    <a:pt x="0" y="0"/>
                  </a:lnTo>
                  <a:lnTo>
                    <a:pt x="521" y="0"/>
                  </a:lnTo>
                  <a:lnTo>
                    <a:pt x="521" y="26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185"/>
            <p:cNvSpPr/>
            <p:nvPr/>
          </p:nvSpPr>
          <p:spPr bwMode="auto">
            <a:xfrm>
              <a:off x="4102" y="3582"/>
              <a:ext cx="567" cy="416"/>
            </a:xfrm>
            <a:custGeom>
              <a:avLst/>
              <a:gdLst>
                <a:gd name="T0" fmla="*/ 0 w 442"/>
                <a:gd name="T1" fmla="*/ 171 h 324"/>
                <a:gd name="T2" fmla="*/ 0 w 442"/>
                <a:gd name="T3" fmla="*/ 0 h 324"/>
                <a:gd name="T4" fmla="*/ 567 w 442"/>
                <a:gd name="T5" fmla="*/ 0 h 324"/>
                <a:gd name="T6" fmla="*/ 567 w 442"/>
                <a:gd name="T7" fmla="*/ 416 h 3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2"/>
                <a:gd name="T13" fmla="*/ 0 h 324"/>
                <a:gd name="T14" fmla="*/ 442 w 442"/>
                <a:gd name="T15" fmla="*/ 324 h 3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2" h="324">
                  <a:moveTo>
                    <a:pt x="0" y="133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32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186"/>
            <p:cNvSpPr/>
            <p:nvPr/>
          </p:nvSpPr>
          <p:spPr bwMode="auto">
            <a:xfrm>
              <a:off x="2152" y="3506"/>
              <a:ext cx="480" cy="492"/>
            </a:xfrm>
            <a:custGeom>
              <a:avLst/>
              <a:gdLst>
                <a:gd name="T0" fmla="*/ 0 w 374"/>
                <a:gd name="T1" fmla="*/ 150 h 383"/>
                <a:gd name="T2" fmla="*/ 0 w 374"/>
                <a:gd name="T3" fmla="*/ 0 h 383"/>
                <a:gd name="T4" fmla="*/ 480 w 374"/>
                <a:gd name="T5" fmla="*/ 0 h 383"/>
                <a:gd name="T6" fmla="*/ 480 w 374"/>
                <a:gd name="T7" fmla="*/ 492 h 3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4"/>
                <a:gd name="T13" fmla="*/ 0 h 383"/>
                <a:gd name="T14" fmla="*/ 374 w 374"/>
                <a:gd name="T15" fmla="*/ 383 h 3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4" h="383">
                  <a:moveTo>
                    <a:pt x="0" y="117"/>
                  </a:moveTo>
                  <a:lnTo>
                    <a:pt x="0" y="0"/>
                  </a:lnTo>
                  <a:lnTo>
                    <a:pt x="374" y="0"/>
                  </a:lnTo>
                  <a:lnTo>
                    <a:pt x="374" y="383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187"/>
            <p:cNvSpPr/>
            <p:nvPr/>
          </p:nvSpPr>
          <p:spPr bwMode="auto">
            <a:xfrm>
              <a:off x="2392" y="3377"/>
              <a:ext cx="385" cy="621"/>
            </a:xfrm>
            <a:custGeom>
              <a:avLst/>
              <a:gdLst>
                <a:gd name="T0" fmla="*/ 0 w 300"/>
                <a:gd name="T1" fmla="*/ 130 h 484"/>
                <a:gd name="T2" fmla="*/ 0 w 300"/>
                <a:gd name="T3" fmla="*/ 0 h 484"/>
                <a:gd name="T4" fmla="*/ 385 w 300"/>
                <a:gd name="T5" fmla="*/ 0 h 484"/>
                <a:gd name="T6" fmla="*/ 385 w 300"/>
                <a:gd name="T7" fmla="*/ 621 h 4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0"/>
                <a:gd name="T13" fmla="*/ 0 h 484"/>
                <a:gd name="T14" fmla="*/ 300 w 300"/>
                <a:gd name="T15" fmla="*/ 484 h 4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0" h="484">
                  <a:moveTo>
                    <a:pt x="0" y="101"/>
                  </a:moveTo>
                  <a:lnTo>
                    <a:pt x="0" y="0"/>
                  </a:lnTo>
                  <a:lnTo>
                    <a:pt x="300" y="0"/>
                  </a:lnTo>
                  <a:lnTo>
                    <a:pt x="300" y="48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188"/>
            <p:cNvSpPr/>
            <p:nvPr/>
          </p:nvSpPr>
          <p:spPr bwMode="auto">
            <a:xfrm>
              <a:off x="4385" y="3315"/>
              <a:ext cx="429" cy="683"/>
            </a:xfrm>
            <a:custGeom>
              <a:avLst/>
              <a:gdLst>
                <a:gd name="T0" fmla="*/ 0 w 334"/>
                <a:gd name="T1" fmla="*/ 267 h 532"/>
                <a:gd name="T2" fmla="*/ 0 w 334"/>
                <a:gd name="T3" fmla="*/ 0 h 532"/>
                <a:gd name="T4" fmla="*/ 429 w 334"/>
                <a:gd name="T5" fmla="*/ 0 h 532"/>
                <a:gd name="T6" fmla="*/ 429 w 334"/>
                <a:gd name="T7" fmla="*/ 683 h 5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4"/>
                <a:gd name="T13" fmla="*/ 0 h 532"/>
                <a:gd name="T14" fmla="*/ 334 w 334"/>
                <a:gd name="T15" fmla="*/ 532 h 5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4" h="532">
                  <a:moveTo>
                    <a:pt x="0" y="208"/>
                  </a:moveTo>
                  <a:lnTo>
                    <a:pt x="0" y="0"/>
                  </a:lnTo>
                  <a:lnTo>
                    <a:pt x="334" y="0"/>
                  </a:lnTo>
                  <a:lnTo>
                    <a:pt x="334" y="53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189"/>
            <p:cNvSpPr/>
            <p:nvPr/>
          </p:nvSpPr>
          <p:spPr bwMode="auto">
            <a:xfrm>
              <a:off x="2581" y="1809"/>
              <a:ext cx="2015" cy="1568"/>
            </a:xfrm>
            <a:custGeom>
              <a:avLst/>
              <a:gdLst>
                <a:gd name="T0" fmla="*/ 2015 w 1570"/>
                <a:gd name="T1" fmla="*/ 1506 h 1222"/>
                <a:gd name="T2" fmla="*/ 2015 w 1570"/>
                <a:gd name="T3" fmla="*/ 0 h 1222"/>
                <a:gd name="T4" fmla="*/ 0 w 1570"/>
                <a:gd name="T5" fmla="*/ 0 h 1222"/>
                <a:gd name="T6" fmla="*/ 0 w 1570"/>
                <a:gd name="T7" fmla="*/ 1568 h 12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0"/>
                <a:gd name="T13" fmla="*/ 0 h 1222"/>
                <a:gd name="T14" fmla="*/ 1570 w 1570"/>
                <a:gd name="T15" fmla="*/ 1222 h 12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0" h="1222">
                  <a:moveTo>
                    <a:pt x="1570" y="1174"/>
                  </a:moveTo>
                  <a:lnTo>
                    <a:pt x="1570" y="0"/>
                  </a:lnTo>
                  <a:lnTo>
                    <a:pt x="0" y="0"/>
                  </a:lnTo>
                  <a:lnTo>
                    <a:pt x="0" y="12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190"/>
            <p:cNvSpPr/>
            <p:nvPr/>
          </p:nvSpPr>
          <p:spPr bwMode="auto">
            <a:xfrm>
              <a:off x="3592" y="1338"/>
              <a:ext cx="1368" cy="2660"/>
            </a:xfrm>
            <a:custGeom>
              <a:avLst/>
              <a:gdLst>
                <a:gd name="T0" fmla="*/ 0 w 1066"/>
                <a:gd name="T1" fmla="*/ 471 h 2073"/>
                <a:gd name="T2" fmla="*/ 0 w 1066"/>
                <a:gd name="T3" fmla="*/ 0 h 2073"/>
                <a:gd name="T4" fmla="*/ 1368 w 1066"/>
                <a:gd name="T5" fmla="*/ 0 h 2073"/>
                <a:gd name="T6" fmla="*/ 1368 w 1066"/>
                <a:gd name="T7" fmla="*/ 2660 h 20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6"/>
                <a:gd name="T13" fmla="*/ 0 h 2073"/>
                <a:gd name="T14" fmla="*/ 1066 w 1066"/>
                <a:gd name="T15" fmla="*/ 2073 h 20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6" h="2073">
                  <a:moveTo>
                    <a:pt x="0" y="367"/>
                  </a:moveTo>
                  <a:lnTo>
                    <a:pt x="0" y="0"/>
                  </a:lnTo>
                  <a:lnTo>
                    <a:pt x="1066" y="0"/>
                  </a:lnTo>
                  <a:lnTo>
                    <a:pt x="1066" y="2073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Line 191"/>
            <p:cNvSpPr>
              <a:spLocks noChangeShapeType="1"/>
            </p:cNvSpPr>
            <p:nvPr/>
          </p:nvSpPr>
          <p:spPr bwMode="auto">
            <a:xfrm>
              <a:off x="717" y="4008"/>
              <a:ext cx="4288" cy="0"/>
            </a:xfrm>
            <a:prstGeom prst="line">
              <a:avLst/>
            </a:prstGeom>
            <a:noFill/>
            <a:ln w="603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8" name="Text Box 192"/>
          <p:cNvSpPr txBox="1">
            <a:spLocks noChangeArrowheads="1"/>
          </p:cNvSpPr>
          <p:nvPr/>
        </p:nvSpPr>
        <p:spPr bwMode="auto">
          <a:xfrm>
            <a:off x="850900" y="5489575"/>
            <a:ext cx="104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/>
              <a:t>Outlier</a:t>
            </a:r>
          </a:p>
        </p:txBody>
      </p:sp>
      <p:sp>
        <p:nvSpPr>
          <p:cNvPr id="203969" name="Text Box 193"/>
          <p:cNvSpPr txBox="1">
            <a:spLocks noChangeArrowheads="1"/>
          </p:cNvSpPr>
          <p:nvPr/>
        </p:nvSpPr>
        <p:spPr bwMode="auto">
          <a:xfrm>
            <a:off x="628650" y="957580"/>
            <a:ext cx="7943850" cy="521970"/>
          </a:xfrm>
          <a:prstGeom prst="rect">
            <a:avLst/>
          </a:prstGeom>
          <a:noFill/>
          <a:ln w="0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pPr>
              <a:defRPr/>
            </a:pPr>
            <a:r>
              <a:rPr lang="en-US" altLang="en-US" sz="280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alibri" panose="020F0502020204030204" pitchFamily="-107" charset="0"/>
                <a:cs typeface="Calibri" panose="020F0502020204030204" pitchFamily="-107" charset="0"/>
              </a:rPr>
              <a:t>One potential use of a dendrogram: detecting outliers</a:t>
            </a:r>
          </a:p>
        </p:txBody>
      </p:sp>
      <p:sp>
        <p:nvSpPr>
          <p:cNvPr id="21510" name="Text Box 194"/>
          <p:cNvSpPr txBox="1">
            <a:spLocks noChangeArrowheads="1"/>
          </p:cNvSpPr>
          <p:nvPr/>
        </p:nvSpPr>
        <p:spPr bwMode="auto">
          <a:xfrm>
            <a:off x="343535" y="1498283"/>
            <a:ext cx="6081713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2000" dirty="0">
                <a:latin typeface="Calibri" panose="020F0502020204030204" pitchFamily="-107" charset="0"/>
                <a:cs typeface="Calibri" panose="020F0502020204030204" pitchFamily="-107" charset="0"/>
              </a:rPr>
              <a:t>The single isolated branch is suggestive of a data point that is very different to all others</a:t>
            </a:r>
          </a:p>
        </p:txBody>
      </p:sp>
      <p:sp>
        <p:nvSpPr>
          <p:cNvPr id="21511" name="Line 195"/>
          <p:cNvSpPr>
            <a:spLocks noChangeShapeType="1"/>
          </p:cNvSpPr>
          <p:nvPr/>
        </p:nvSpPr>
        <p:spPr bwMode="auto">
          <a:xfrm>
            <a:off x="6122988" y="1778000"/>
            <a:ext cx="685800" cy="609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Line 196"/>
          <p:cNvSpPr>
            <a:spLocks noChangeShapeType="1"/>
          </p:cNvSpPr>
          <p:nvPr/>
        </p:nvSpPr>
        <p:spPr bwMode="auto">
          <a:xfrm flipV="1">
            <a:off x="1949450" y="5227638"/>
            <a:ext cx="64770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/>
        </p:nvSpPr>
        <p:spPr>
          <a:xfrm>
            <a:off x="0" y="0"/>
            <a:ext cx="8991600" cy="9575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Hierarchical Clustering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1" name="Group 1027"/>
          <p:cNvGrpSpPr/>
          <p:nvPr/>
        </p:nvGrpSpPr>
        <p:grpSpPr bwMode="auto">
          <a:xfrm>
            <a:off x="565150" y="4041775"/>
            <a:ext cx="3587750" cy="2549525"/>
            <a:chOff x="98" y="300"/>
            <a:chExt cx="3214" cy="2284"/>
          </a:xfrm>
        </p:grpSpPr>
        <p:pic>
          <p:nvPicPr>
            <p:cNvPr id="22535" name="Picture 1028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" y="1440"/>
              <a:ext cx="504" cy="1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6" name="Picture 102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824"/>
              <a:ext cx="308" cy="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7" name="Picture 1030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78"/>
              <a:ext cx="424" cy="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538" name="Group 1031"/>
            <p:cNvGrpSpPr/>
            <p:nvPr/>
          </p:nvGrpSpPr>
          <p:grpSpPr bwMode="auto">
            <a:xfrm>
              <a:off x="1865" y="1505"/>
              <a:ext cx="1447" cy="1031"/>
              <a:chOff x="252" y="2364"/>
              <a:chExt cx="2258" cy="1608"/>
            </a:xfrm>
          </p:grpSpPr>
          <p:pic>
            <p:nvPicPr>
              <p:cNvPr id="22553" name="Picture 103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54" name="Picture 103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539" name="Line 1034"/>
            <p:cNvSpPr>
              <a:spLocks noChangeShapeType="1"/>
            </p:cNvSpPr>
            <p:nvPr/>
          </p:nvSpPr>
          <p:spPr bwMode="auto">
            <a:xfrm flipH="1" flipV="1">
              <a:off x="255" y="444"/>
              <a:ext cx="0" cy="90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Line 1035"/>
            <p:cNvSpPr>
              <a:spLocks noChangeShapeType="1"/>
            </p:cNvSpPr>
            <p:nvPr/>
          </p:nvSpPr>
          <p:spPr bwMode="auto">
            <a:xfrm flipH="1" flipV="1">
              <a:off x="2919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Line 1036"/>
            <p:cNvSpPr>
              <a:spLocks noChangeShapeType="1"/>
            </p:cNvSpPr>
            <p:nvPr/>
          </p:nvSpPr>
          <p:spPr bwMode="auto">
            <a:xfrm flipH="1" flipV="1">
              <a:off x="2227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Line 1037"/>
            <p:cNvSpPr>
              <a:spLocks noChangeShapeType="1"/>
            </p:cNvSpPr>
            <p:nvPr/>
          </p:nvSpPr>
          <p:spPr bwMode="auto">
            <a:xfrm flipH="1">
              <a:off x="2221" y="1167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Line 1038"/>
            <p:cNvSpPr>
              <a:spLocks noChangeShapeType="1"/>
            </p:cNvSpPr>
            <p:nvPr/>
          </p:nvSpPr>
          <p:spPr bwMode="auto">
            <a:xfrm flipH="1">
              <a:off x="1193" y="710"/>
              <a:ext cx="1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Line 1039"/>
            <p:cNvSpPr>
              <a:spLocks noChangeShapeType="1"/>
            </p:cNvSpPr>
            <p:nvPr/>
          </p:nvSpPr>
          <p:spPr bwMode="auto">
            <a:xfrm rot="5400000" flipH="1">
              <a:off x="2343" y="943"/>
              <a:ext cx="4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040"/>
            <p:cNvSpPr>
              <a:spLocks noChangeShapeType="1"/>
            </p:cNvSpPr>
            <p:nvPr/>
          </p:nvSpPr>
          <p:spPr bwMode="auto">
            <a:xfrm rot="5400000" flipH="1">
              <a:off x="1712" y="574"/>
              <a:ext cx="26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46" name="Group 1041"/>
            <p:cNvGrpSpPr/>
            <p:nvPr/>
          </p:nvGrpSpPr>
          <p:grpSpPr bwMode="auto">
            <a:xfrm>
              <a:off x="859" y="969"/>
              <a:ext cx="703" cy="377"/>
              <a:chOff x="2112" y="2976"/>
              <a:chExt cx="703" cy="377"/>
            </a:xfrm>
          </p:grpSpPr>
          <p:sp>
            <p:nvSpPr>
              <p:cNvPr id="22550" name="Line 1042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1" name="Line 1043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2" name="Line 1044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47" name="Line 1045"/>
            <p:cNvSpPr>
              <a:spLocks noChangeShapeType="1"/>
            </p:cNvSpPr>
            <p:nvPr/>
          </p:nvSpPr>
          <p:spPr bwMode="auto">
            <a:xfrm rot="5400000" flipH="1">
              <a:off x="1065" y="844"/>
              <a:ext cx="25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1046"/>
            <p:cNvSpPr>
              <a:spLocks noChangeShapeType="1"/>
            </p:cNvSpPr>
            <p:nvPr/>
          </p:nvSpPr>
          <p:spPr bwMode="auto">
            <a:xfrm flipH="1">
              <a:off x="253" y="446"/>
              <a:ext cx="158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1047"/>
            <p:cNvSpPr>
              <a:spLocks noChangeShapeType="1"/>
            </p:cNvSpPr>
            <p:nvPr/>
          </p:nvSpPr>
          <p:spPr bwMode="auto">
            <a:xfrm rot="5400000" flipH="1">
              <a:off x="989" y="370"/>
              <a:ext cx="13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2" name="Text Box 1048"/>
          <p:cNvSpPr txBox="1">
            <a:spLocks noChangeArrowheads="1"/>
          </p:cNvSpPr>
          <p:nvPr/>
        </p:nvSpPr>
        <p:spPr bwMode="auto">
          <a:xfrm>
            <a:off x="201613" y="1303338"/>
            <a:ext cx="3851275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1800" dirty="0">
                <a:latin typeface="Calibri" panose="020F0502020204030204" pitchFamily="-107" charset="0"/>
                <a:cs typeface="Calibri" panose="020F0502020204030204" pitchFamily="-107" charset="0"/>
              </a:rPr>
              <a:t>The number of dendrograms with </a:t>
            </a:r>
            <a:r>
              <a:rPr lang="en-US" altLang="en-US" sz="1800" i="1" dirty="0">
                <a:latin typeface="Calibri" panose="020F0502020204030204" pitchFamily="-107" charset="0"/>
                <a:cs typeface="Calibri" panose="020F0502020204030204" pitchFamily="-107" charset="0"/>
              </a:rPr>
              <a:t>n</a:t>
            </a:r>
            <a:r>
              <a:rPr lang="en-US" altLang="en-US" sz="1800" dirty="0">
                <a:latin typeface="Calibri" panose="020F0502020204030204" pitchFamily="-107" charset="0"/>
                <a:cs typeface="Calibri" panose="020F0502020204030204" pitchFamily="-107" charset="0"/>
              </a:rPr>
              <a:t> </a:t>
            </a:r>
            <a:r>
              <a:rPr lang="en-US" altLang="en-US" sz="1800" dirty="0" err="1">
                <a:latin typeface="Calibri" panose="020F0502020204030204" pitchFamily="-107" charset="0"/>
                <a:cs typeface="Calibri" panose="020F0502020204030204" pitchFamily="-107" charset="0"/>
              </a:rPr>
              <a:t>leafs</a:t>
            </a:r>
            <a:r>
              <a:rPr lang="en-US" altLang="en-US" sz="1800" dirty="0">
                <a:latin typeface="Calibri" panose="020F0502020204030204" pitchFamily="-107" charset="0"/>
                <a:cs typeface="Calibri" panose="020F0502020204030204" pitchFamily="-107" charset="0"/>
              </a:rPr>
              <a:t>  = (2</a:t>
            </a:r>
            <a:r>
              <a:rPr lang="en-US" altLang="en-US" sz="1800" i="1" dirty="0">
                <a:latin typeface="Calibri" panose="020F0502020204030204" pitchFamily="-107" charset="0"/>
                <a:cs typeface="Calibri" panose="020F0502020204030204" pitchFamily="-107" charset="0"/>
              </a:rPr>
              <a:t>n</a:t>
            </a:r>
            <a:r>
              <a:rPr lang="en-US" altLang="en-US" sz="1800" dirty="0">
                <a:latin typeface="Calibri" panose="020F0502020204030204" pitchFamily="-107" charset="0"/>
                <a:cs typeface="Calibri" panose="020F0502020204030204" pitchFamily="-107" charset="0"/>
              </a:rPr>
              <a:t> -3)!/[(2</a:t>
            </a:r>
            <a:r>
              <a:rPr lang="en-US" altLang="en-US" sz="1800" baseline="30000" dirty="0">
                <a:latin typeface="Calibri" panose="020F0502020204030204" pitchFamily="-107" charset="0"/>
                <a:cs typeface="Calibri" panose="020F0502020204030204" pitchFamily="-107" charset="0"/>
              </a:rPr>
              <a:t>(</a:t>
            </a:r>
            <a:r>
              <a:rPr lang="en-US" altLang="en-US" sz="1800" i="1" baseline="30000" dirty="0">
                <a:latin typeface="Calibri" panose="020F0502020204030204" pitchFamily="-107" charset="0"/>
                <a:cs typeface="Calibri" panose="020F0502020204030204" pitchFamily="-107" charset="0"/>
              </a:rPr>
              <a:t>n </a:t>
            </a:r>
            <a:r>
              <a:rPr lang="en-US" altLang="en-US" sz="1800" baseline="30000" dirty="0">
                <a:latin typeface="Calibri" panose="020F0502020204030204" pitchFamily="-107" charset="0"/>
                <a:cs typeface="Calibri" panose="020F0502020204030204" pitchFamily="-107" charset="0"/>
              </a:rPr>
              <a:t>-2)</a:t>
            </a:r>
            <a:r>
              <a:rPr lang="en-US" altLang="en-US" sz="1800" dirty="0">
                <a:latin typeface="Calibri" panose="020F0502020204030204" pitchFamily="-107" charset="0"/>
                <a:cs typeface="Calibri" panose="020F0502020204030204" pitchFamily="-107" charset="0"/>
              </a:rPr>
              <a:t>) (</a:t>
            </a:r>
            <a:r>
              <a:rPr lang="en-US" altLang="en-US" sz="1800" i="1" dirty="0">
                <a:latin typeface="Calibri" panose="020F0502020204030204" pitchFamily="-107" charset="0"/>
                <a:cs typeface="Calibri" panose="020F0502020204030204" pitchFamily="-107" charset="0"/>
              </a:rPr>
              <a:t>n </a:t>
            </a:r>
            <a:r>
              <a:rPr lang="en-US" altLang="en-US" sz="1800" dirty="0">
                <a:latin typeface="Calibri" panose="020F0502020204030204" pitchFamily="-107" charset="0"/>
                <a:cs typeface="Calibri" panose="020F0502020204030204" pitchFamily="-107" charset="0"/>
              </a:rPr>
              <a:t>-2)!]</a:t>
            </a:r>
          </a:p>
          <a:p>
            <a:endParaRPr lang="en-US" altLang="en-US" sz="1800" dirty="0">
              <a:latin typeface="Calibri" panose="020F0502020204030204" pitchFamily="-107" charset="0"/>
              <a:cs typeface="Calibri" panose="020F0502020204030204" pitchFamily="-107" charset="0"/>
            </a:endParaRPr>
          </a:p>
          <a:p>
            <a:r>
              <a:rPr lang="en-US" altLang="en-US" sz="1400" dirty="0">
                <a:latin typeface="Calibri" panose="020F0502020204030204" pitchFamily="-107" charset="0"/>
                <a:cs typeface="Calibri" panose="020F0502020204030204" pitchFamily="-107" charset="0"/>
              </a:rPr>
              <a:t>Number 	Number of Possible</a:t>
            </a:r>
          </a:p>
          <a:p>
            <a:r>
              <a:rPr lang="en-US" altLang="en-US" sz="1400" dirty="0">
                <a:latin typeface="Calibri" panose="020F0502020204030204" pitchFamily="-107" charset="0"/>
                <a:cs typeface="Calibri" panose="020F0502020204030204" pitchFamily="-107" charset="0"/>
              </a:rPr>
              <a:t>of </a:t>
            </a:r>
            <a:r>
              <a:rPr lang="en-US" altLang="en-US" sz="1400" dirty="0" err="1">
                <a:latin typeface="Calibri" panose="020F0502020204030204" pitchFamily="-107" charset="0"/>
                <a:cs typeface="Calibri" panose="020F0502020204030204" pitchFamily="-107" charset="0"/>
              </a:rPr>
              <a:t>Leafs</a:t>
            </a:r>
            <a:r>
              <a:rPr lang="en-US" altLang="en-US" sz="1400" dirty="0">
                <a:latin typeface="Calibri" panose="020F0502020204030204" pitchFamily="-107" charset="0"/>
                <a:cs typeface="Calibri" panose="020F0502020204030204" pitchFamily="-107" charset="0"/>
              </a:rPr>
              <a:t>	Dendrograms </a:t>
            </a:r>
          </a:p>
          <a:p>
            <a:r>
              <a:rPr lang="en-US" altLang="en-US" sz="1400" dirty="0">
                <a:latin typeface="Calibri" panose="020F0502020204030204" pitchFamily="-107" charset="0"/>
                <a:cs typeface="Calibri" panose="020F0502020204030204" pitchFamily="-107" charset="0"/>
              </a:rPr>
              <a:t>2		1</a:t>
            </a:r>
          </a:p>
          <a:p>
            <a:r>
              <a:rPr lang="en-US" altLang="en-US" sz="1400" dirty="0">
                <a:latin typeface="Calibri" panose="020F0502020204030204" pitchFamily="-107" charset="0"/>
                <a:cs typeface="Calibri" panose="020F0502020204030204" pitchFamily="-107" charset="0"/>
              </a:rPr>
              <a:t>3		3</a:t>
            </a:r>
          </a:p>
          <a:p>
            <a:r>
              <a:rPr lang="en-US" altLang="en-US" sz="1400" dirty="0">
                <a:latin typeface="Calibri" panose="020F0502020204030204" pitchFamily="-107" charset="0"/>
                <a:cs typeface="Calibri" panose="020F0502020204030204" pitchFamily="-107" charset="0"/>
              </a:rPr>
              <a:t>4		15</a:t>
            </a:r>
          </a:p>
          <a:p>
            <a:r>
              <a:rPr lang="en-US" altLang="en-US" sz="1400" dirty="0">
                <a:latin typeface="Calibri" panose="020F0502020204030204" pitchFamily="-107" charset="0"/>
                <a:cs typeface="Calibri" panose="020F0502020204030204" pitchFamily="-107" charset="0"/>
              </a:rPr>
              <a:t>5		105</a:t>
            </a:r>
          </a:p>
          <a:p>
            <a:r>
              <a:rPr lang="en-US" altLang="en-US" sz="1400" dirty="0">
                <a:latin typeface="Calibri" panose="020F0502020204030204" pitchFamily="-107" charset="0"/>
                <a:cs typeface="Calibri" panose="020F0502020204030204" pitchFamily="-107" charset="0"/>
              </a:rPr>
              <a:t>...		…</a:t>
            </a:r>
          </a:p>
          <a:p>
            <a:pPr>
              <a:buFontTx/>
              <a:buAutoNum type="arabicPlain" startAt="10"/>
            </a:pPr>
            <a:r>
              <a:rPr lang="en-US" altLang="en-US" sz="1400" dirty="0">
                <a:latin typeface="Calibri" panose="020F0502020204030204" pitchFamily="-107" charset="0"/>
                <a:cs typeface="Calibri" panose="020F0502020204030204" pitchFamily="-107" charset="0"/>
              </a:rPr>
              <a:t> 	34,459,425</a:t>
            </a:r>
          </a:p>
          <a:p>
            <a:endParaRPr lang="en-US" altLang="en-US" sz="1400" dirty="0">
              <a:latin typeface="Calibri" panose="020F0502020204030204" pitchFamily="-107" charset="0"/>
              <a:cs typeface="Calibri" panose="020F0502020204030204" pitchFamily="-107" charset="0"/>
            </a:endParaRPr>
          </a:p>
        </p:txBody>
      </p:sp>
      <p:sp>
        <p:nvSpPr>
          <p:cNvPr id="22533" name="Text Box 1049"/>
          <p:cNvSpPr txBox="1">
            <a:spLocks noChangeArrowheads="1"/>
          </p:cNvSpPr>
          <p:nvPr/>
        </p:nvSpPr>
        <p:spPr bwMode="auto">
          <a:xfrm>
            <a:off x="4422775" y="1289050"/>
            <a:ext cx="4241800" cy="532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2000">
                <a:latin typeface="Calibri" panose="020F0502020204030204" pitchFamily="-107" charset="0"/>
                <a:cs typeface="Calibri" panose="020F0502020204030204" pitchFamily="-107" charset="0"/>
              </a:rPr>
              <a:t>Since we cannot test all possible trees we will have to heuristic search of all possible trees. We could do this..</a:t>
            </a:r>
          </a:p>
          <a:p>
            <a:endParaRPr lang="en-US" altLang="en-US" sz="2000">
              <a:latin typeface="Calibri" panose="020F0502020204030204" pitchFamily="-107" charset="0"/>
              <a:cs typeface="Calibri" panose="020F0502020204030204" pitchFamily="-107" charset="0"/>
            </a:endParaRPr>
          </a:p>
          <a:p>
            <a:r>
              <a:rPr lang="en-US" altLang="en-US" sz="2000" b="1">
                <a:latin typeface="Calibri" panose="020F0502020204030204" pitchFamily="-107" charset="0"/>
                <a:cs typeface="Calibri" panose="020F0502020204030204" pitchFamily="-107" charset="0"/>
              </a:rPr>
              <a:t>Bottom-Up (</a:t>
            </a:r>
            <a:r>
              <a:rPr lang="en-US" altLang="zh-CN" sz="2000" b="1">
                <a:latin typeface="Calibri" panose="020F0502020204030204" pitchFamily="-107" charset="0"/>
                <a:ea typeface="宋体" panose="02010600030101010101" pitchFamily="2" charset="-122"/>
                <a:cs typeface="Calibri" panose="020F0502020204030204" pitchFamily="-107" charset="0"/>
              </a:rPr>
              <a:t>agglomerative</a:t>
            </a:r>
            <a:r>
              <a:rPr lang="en-US" altLang="en-US" sz="2000" b="1">
                <a:latin typeface="Calibri" panose="020F0502020204030204" pitchFamily="-107" charset="0"/>
                <a:cs typeface="Calibri" panose="020F0502020204030204" pitchFamily="-107" charset="0"/>
              </a:rPr>
              <a:t>):</a:t>
            </a:r>
            <a:r>
              <a:rPr lang="en-US" altLang="en-US" sz="2000">
                <a:latin typeface="Calibri" panose="020F0502020204030204" pitchFamily="-107" charset="0"/>
                <a:cs typeface="Calibri" panose="020F0502020204030204" pitchFamily="-107" charset="0"/>
              </a:rPr>
              <a:t> Starting with each item in its own cluster, find the best pair to merge into a new cluster. Repeat until all clusters are fused together. </a:t>
            </a:r>
          </a:p>
          <a:p>
            <a:endParaRPr lang="en-US" altLang="en-US" sz="2000" b="1">
              <a:latin typeface="Calibri" panose="020F0502020204030204" pitchFamily="-107" charset="0"/>
              <a:cs typeface="Calibri" panose="020F0502020204030204" pitchFamily="-107" charset="0"/>
            </a:endParaRPr>
          </a:p>
          <a:p>
            <a:r>
              <a:rPr lang="en-US" altLang="en-US" sz="2000" b="1">
                <a:latin typeface="Calibri" panose="020F0502020204030204" pitchFamily="-107" charset="0"/>
                <a:cs typeface="Calibri" panose="020F0502020204030204" pitchFamily="-107" charset="0"/>
              </a:rPr>
              <a:t>Top-Down (</a:t>
            </a:r>
            <a:r>
              <a:rPr lang="en-US" altLang="zh-CN" sz="2000" b="1">
                <a:latin typeface="Calibri" panose="020F0502020204030204" pitchFamily="-107" charset="0"/>
                <a:ea typeface="宋体" panose="02010600030101010101" pitchFamily="2" charset="-122"/>
                <a:cs typeface="Calibri" panose="020F0502020204030204" pitchFamily="-107" charset="0"/>
              </a:rPr>
              <a:t>divisive</a:t>
            </a:r>
            <a:r>
              <a:rPr lang="en-US" altLang="en-US" sz="2000" b="1">
                <a:latin typeface="Calibri" panose="020F0502020204030204" pitchFamily="-107" charset="0"/>
                <a:cs typeface="Calibri" panose="020F0502020204030204" pitchFamily="-107" charset="0"/>
              </a:rPr>
              <a:t>):</a:t>
            </a:r>
            <a:r>
              <a:rPr lang="en-US" altLang="en-US" sz="2000">
                <a:latin typeface="Calibri" panose="020F0502020204030204" pitchFamily="-107" charset="0"/>
                <a:cs typeface="Calibri" panose="020F0502020204030204" pitchFamily="-107" charset="0"/>
              </a:rPr>
              <a:t> Starting with all the data in a single cluster, consider every possible way to divide the cluster into two. Choose the best division and recursively operate on both sides.</a:t>
            </a:r>
          </a:p>
          <a:p>
            <a:endParaRPr lang="en-US" altLang="en-US" sz="2000">
              <a:latin typeface="Calibri" panose="020F0502020204030204" pitchFamily="-107" charset="0"/>
              <a:cs typeface="Calibri" panose="020F0502020204030204" pitchFamily="-107" charset="0"/>
            </a:endParaRPr>
          </a:p>
          <a:p>
            <a:endParaRPr lang="en-US" altLang="en-US" sz="2000">
              <a:latin typeface="Calibri" panose="020F0502020204030204" pitchFamily="-107" charset="0"/>
              <a:cs typeface="Calibri" panose="020F0502020204030204" pitchFamily="-107" charset="0"/>
            </a:endParaRP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0" y="-8255"/>
            <a:ext cx="8991600" cy="1417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Hierarchical Clustering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Computer vision application: Image segmentation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 descr="微信截图_202205152248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5" y="1417955"/>
            <a:ext cx="8629015" cy="48196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Hierarchical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3554" name="Picture 10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791200"/>
            <a:ext cx="4095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10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791200"/>
            <a:ext cx="4667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6" name="Group 1028"/>
          <p:cNvGrpSpPr/>
          <p:nvPr/>
        </p:nvGrpSpPr>
        <p:grpSpPr bwMode="auto">
          <a:xfrm>
            <a:off x="4343400" y="1979613"/>
            <a:ext cx="4343400" cy="4754562"/>
            <a:chOff x="2736" y="1247"/>
            <a:chExt cx="2736" cy="2995"/>
          </a:xfrm>
        </p:grpSpPr>
        <p:grpSp>
          <p:nvGrpSpPr>
            <p:cNvPr id="23562" name="Group 1029"/>
            <p:cNvGrpSpPr/>
            <p:nvPr/>
          </p:nvGrpSpPr>
          <p:grpSpPr bwMode="auto">
            <a:xfrm>
              <a:off x="3312" y="2016"/>
              <a:ext cx="2160" cy="2160"/>
              <a:chOff x="1632" y="1248"/>
              <a:chExt cx="2160" cy="2160"/>
            </a:xfrm>
          </p:grpSpPr>
          <p:grpSp>
            <p:nvGrpSpPr>
              <p:cNvPr id="23573" name="Group 1030"/>
              <p:cNvGrpSpPr/>
              <p:nvPr/>
            </p:nvGrpSpPr>
            <p:grpSpPr bwMode="auto">
              <a:xfrm>
                <a:off x="1632" y="1248"/>
                <a:ext cx="432" cy="432"/>
                <a:chOff x="1776" y="1920"/>
                <a:chExt cx="432" cy="432"/>
              </a:xfrm>
            </p:grpSpPr>
            <p:sp>
              <p:nvSpPr>
                <p:cNvPr id="23646" name="Rectangle 1031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47" name="Text Box 1032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23574" name="Group 1033"/>
              <p:cNvGrpSpPr/>
              <p:nvPr/>
            </p:nvGrpSpPr>
            <p:grpSpPr bwMode="auto">
              <a:xfrm>
                <a:off x="2064" y="1248"/>
                <a:ext cx="432" cy="432"/>
                <a:chOff x="1776" y="1920"/>
                <a:chExt cx="432" cy="432"/>
              </a:xfrm>
            </p:grpSpPr>
            <p:sp>
              <p:nvSpPr>
                <p:cNvPr id="23644" name="Rectangle 1034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45" name="Text Box 1035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8</a:t>
                  </a:r>
                </a:p>
              </p:txBody>
            </p:sp>
          </p:grpSp>
          <p:grpSp>
            <p:nvGrpSpPr>
              <p:cNvPr id="23575" name="Group 1036"/>
              <p:cNvGrpSpPr/>
              <p:nvPr/>
            </p:nvGrpSpPr>
            <p:grpSpPr bwMode="auto">
              <a:xfrm>
                <a:off x="2496" y="1248"/>
                <a:ext cx="432" cy="432"/>
                <a:chOff x="1776" y="1920"/>
                <a:chExt cx="432" cy="432"/>
              </a:xfrm>
            </p:grpSpPr>
            <p:sp>
              <p:nvSpPr>
                <p:cNvPr id="23642" name="Rectangle 1037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43" name="Text Box 1038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8</a:t>
                  </a:r>
                </a:p>
              </p:txBody>
            </p:sp>
          </p:grpSp>
          <p:grpSp>
            <p:nvGrpSpPr>
              <p:cNvPr id="23576" name="Group 1039"/>
              <p:cNvGrpSpPr/>
              <p:nvPr/>
            </p:nvGrpSpPr>
            <p:grpSpPr bwMode="auto">
              <a:xfrm>
                <a:off x="2928" y="1248"/>
                <a:ext cx="432" cy="432"/>
                <a:chOff x="1776" y="1920"/>
                <a:chExt cx="432" cy="432"/>
              </a:xfrm>
            </p:grpSpPr>
            <p:sp>
              <p:nvSpPr>
                <p:cNvPr id="23640" name="Rectangle 1040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41" name="Text Box 1041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7</a:t>
                  </a:r>
                </a:p>
              </p:txBody>
            </p:sp>
          </p:grpSp>
          <p:grpSp>
            <p:nvGrpSpPr>
              <p:cNvPr id="23577" name="Group 1042"/>
              <p:cNvGrpSpPr/>
              <p:nvPr/>
            </p:nvGrpSpPr>
            <p:grpSpPr bwMode="auto">
              <a:xfrm>
                <a:off x="3360" y="1248"/>
                <a:ext cx="432" cy="432"/>
                <a:chOff x="1776" y="1920"/>
                <a:chExt cx="432" cy="432"/>
              </a:xfrm>
            </p:grpSpPr>
            <p:sp>
              <p:nvSpPr>
                <p:cNvPr id="23638" name="Rectangle 1043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39" name="Text Box 1044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7</a:t>
                  </a:r>
                </a:p>
              </p:txBody>
            </p:sp>
          </p:grpSp>
          <p:grpSp>
            <p:nvGrpSpPr>
              <p:cNvPr id="23578" name="Group 1045"/>
              <p:cNvGrpSpPr/>
              <p:nvPr/>
            </p:nvGrpSpPr>
            <p:grpSpPr bwMode="auto">
              <a:xfrm>
                <a:off x="1632" y="1680"/>
                <a:ext cx="432" cy="432"/>
                <a:chOff x="1776" y="1920"/>
                <a:chExt cx="432" cy="432"/>
              </a:xfrm>
            </p:grpSpPr>
            <p:sp>
              <p:nvSpPr>
                <p:cNvPr id="23636" name="Rectangle 1046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37" name="Text Box 1047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23579" name="Group 1048"/>
              <p:cNvGrpSpPr/>
              <p:nvPr/>
            </p:nvGrpSpPr>
            <p:grpSpPr bwMode="auto">
              <a:xfrm>
                <a:off x="2064" y="1680"/>
                <a:ext cx="432" cy="432"/>
                <a:chOff x="1776" y="1920"/>
                <a:chExt cx="432" cy="432"/>
              </a:xfrm>
            </p:grpSpPr>
            <p:sp>
              <p:nvSpPr>
                <p:cNvPr id="23634" name="Rectangle 1049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35" name="Text Box 1050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23580" name="Group 1051"/>
              <p:cNvGrpSpPr/>
              <p:nvPr/>
            </p:nvGrpSpPr>
            <p:grpSpPr bwMode="auto">
              <a:xfrm>
                <a:off x="2496" y="1680"/>
                <a:ext cx="432" cy="432"/>
                <a:chOff x="1776" y="1920"/>
                <a:chExt cx="432" cy="432"/>
              </a:xfrm>
            </p:grpSpPr>
            <p:sp>
              <p:nvSpPr>
                <p:cNvPr id="23632" name="Rectangle 1052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33" name="Text Box 1053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2</a:t>
                  </a:r>
                </a:p>
              </p:txBody>
            </p:sp>
          </p:grpSp>
          <p:grpSp>
            <p:nvGrpSpPr>
              <p:cNvPr id="23581" name="Group 1054"/>
              <p:cNvGrpSpPr/>
              <p:nvPr/>
            </p:nvGrpSpPr>
            <p:grpSpPr bwMode="auto">
              <a:xfrm>
                <a:off x="2928" y="1680"/>
                <a:ext cx="432" cy="432"/>
                <a:chOff x="1776" y="1920"/>
                <a:chExt cx="432" cy="432"/>
              </a:xfrm>
            </p:grpSpPr>
            <p:sp>
              <p:nvSpPr>
                <p:cNvPr id="23630" name="Rectangle 1055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31" name="Text Box 1056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4</a:t>
                  </a:r>
                </a:p>
              </p:txBody>
            </p:sp>
          </p:grpSp>
          <p:grpSp>
            <p:nvGrpSpPr>
              <p:cNvPr id="23582" name="Group 1057"/>
              <p:cNvGrpSpPr/>
              <p:nvPr/>
            </p:nvGrpSpPr>
            <p:grpSpPr bwMode="auto">
              <a:xfrm>
                <a:off x="3360" y="1680"/>
                <a:ext cx="432" cy="432"/>
                <a:chOff x="1776" y="1920"/>
                <a:chExt cx="432" cy="432"/>
              </a:xfrm>
            </p:grpSpPr>
            <p:sp>
              <p:nvSpPr>
                <p:cNvPr id="23628" name="Rectangle 1058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29" name="Text Box 1059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4</a:t>
                  </a:r>
                </a:p>
              </p:txBody>
            </p:sp>
          </p:grpSp>
          <p:grpSp>
            <p:nvGrpSpPr>
              <p:cNvPr id="23583" name="Group 1060"/>
              <p:cNvGrpSpPr/>
              <p:nvPr/>
            </p:nvGrpSpPr>
            <p:grpSpPr bwMode="auto">
              <a:xfrm>
                <a:off x="1632" y="2112"/>
                <a:ext cx="432" cy="432"/>
                <a:chOff x="1776" y="1920"/>
                <a:chExt cx="432" cy="432"/>
              </a:xfrm>
            </p:grpSpPr>
            <p:sp>
              <p:nvSpPr>
                <p:cNvPr id="23626" name="Rectangle 1061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27" name="Text Box 1062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23584" name="Group 1063"/>
              <p:cNvGrpSpPr/>
              <p:nvPr/>
            </p:nvGrpSpPr>
            <p:grpSpPr bwMode="auto">
              <a:xfrm>
                <a:off x="2064" y="2112"/>
                <a:ext cx="432" cy="432"/>
                <a:chOff x="1776" y="1920"/>
                <a:chExt cx="432" cy="432"/>
              </a:xfrm>
            </p:grpSpPr>
            <p:sp>
              <p:nvSpPr>
                <p:cNvPr id="23624" name="Rectangle 1064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25" name="Text Box 1065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23585" name="Group 1066"/>
              <p:cNvGrpSpPr/>
              <p:nvPr/>
            </p:nvGrpSpPr>
            <p:grpSpPr bwMode="auto">
              <a:xfrm>
                <a:off x="2496" y="2112"/>
                <a:ext cx="432" cy="432"/>
                <a:chOff x="1776" y="1920"/>
                <a:chExt cx="432" cy="432"/>
              </a:xfrm>
            </p:grpSpPr>
            <p:sp>
              <p:nvSpPr>
                <p:cNvPr id="23622" name="Rectangle 1067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23" name="Text Box 1068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23586" name="Group 1069"/>
              <p:cNvGrpSpPr/>
              <p:nvPr/>
            </p:nvGrpSpPr>
            <p:grpSpPr bwMode="auto">
              <a:xfrm>
                <a:off x="2928" y="2112"/>
                <a:ext cx="432" cy="432"/>
                <a:chOff x="1776" y="1920"/>
                <a:chExt cx="432" cy="432"/>
              </a:xfrm>
            </p:grpSpPr>
            <p:sp>
              <p:nvSpPr>
                <p:cNvPr id="23620" name="Rectangle 1070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21" name="Text Box 1071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</p:grpSp>
          <p:grpSp>
            <p:nvGrpSpPr>
              <p:cNvPr id="23587" name="Group 1072"/>
              <p:cNvGrpSpPr/>
              <p:nvPr/>
            </p:nvGrpSpPr>
            <p:grpSpPr bwMode="auto">
              <a:xfrm>
                <a:off x="3360" y="2112"/>
                <a:ext cx="432" cy="432"/>
                <a:chOff x="1776" y="1920"/>
                <a:chExt cx="432" cy="432"/>
              </a:xfrm>
            </p:grpSpPr>
            <p:sp>
              <p:nvSpPr>
                <p:cNvPr id="23618" name="Rectangle 1073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19" name="Text Box 1074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3</a:t>
                  </a:r>
                </a:p>
              </p:txBody>
            </p:sp>
          </p:grpSp>
          <p:grpSp>
            <p:nvGrpSpPr>
              <p:cNvPr id="23588" name="Group 1075"/>
              <p:cNvGrpSpPr/>
              <p:nvPr/>
            </p:nvGrpSpPr>
            <p:grpSpPr bwMode="auto">
              <a:xfrm>
                <a:off x="1632" y="2544"/>
                <a:ext cx="432" cy="432"/>
                <a:chOff x="1776" y="1920"/>
                <a:chExt cx="432" cy="432"/>
              </a:xfrm>
            </p:grpSpPr>
            <p:sp>
              <p:nvSpPr>
                <p:cNvPr id="23616" name="Rectangle 1076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17" name="Text Box 1077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23589" name="Group 1078"/>
              <p:cNvGrpSpPr/>
              <p:nvPr/>
            </p:nvGrpSpPr>
            <p:grpSpPr bwMode="auto">
              <a:xfrm>
                <a:off x="2064" y="2544"/>
                <a:ext cx="432" cy="432"/>
                <a:chOff x="1776" y="1920"/>
                <a:chExt cx="432" cy="432"/>
              </a:xfrm>
            </p:grpSpPr>
            <p:sp>
              <p:nvSpPr>
                <p:cNvPr id="23614" name="Rectangle 1079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15" name="Text Box 1080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23590" name="Group 1081"/>
              <p:cNvGrpSpPr/>
              <p:nvPr/>
            </p:nvGrpSpPr>
            <p:grpSpPr bwMode="auto">
              <a:xfrm>
                <a:off x="2496" y="2544"/>
                <a:ext cx="432" cy="432"/>
                <a:chOff x="1776" y="1920"/>
                <a:chExt cx="432" cy="432"/>
              </a:xfrm>
            </p:grpSpPr>
            <p:sp>
              <p:nvSpPr>
                <p:cNvPr id="23612" name="Rectangle 1082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13" name="Text Box 1083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23591" name="Group 1084"/>
              <p:cNvGrpSpPr/>
              <p:nvPr/>
            </p:nvGrpSpPr>
            <p:grpSpPr bwMode="auto">
              <a:xfrm>
                <a:off x="2928" y="2544"/>
                <a:ext cx="432" cy="432"/>
                <a:chOff x="1776" y="1920"/>
                <a:chExt cx="432" cy="432"/>
              </a:xfrm>
            </p:grpSpPr>
            <p:sp>
              <p:nvSpPr>
                <p:cNvPr id="23610" name="Rectangle 1085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11" name="Text Box 1086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  <p:grpSp>
            <p:nvGrpSpPr>
              <p:cNvPr id="23592" name="Group 1087"/>
              <p:cNvGrpSpPr/>
              <p:nvPr/>
            </p:nvGrpSpPr>
            <p:grpSpPr bwMode="auto">
              <a:xfrm>
                <a:off x="3360" y="2544"/>
                <a:ext cx="432" cy="432"/>
                <a:chOff x="1776" y="1920"/>
                <a:chExt cx="432" cy="432"/>
              </a:xfrm>
            </p:grpSpPr>
            <p:sp>
              <p:nvSpPr>
                <p:cNvPr id="23608" name="Rectangle 1088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09" name="Text Box 1089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1</a:t>
                  </a:r>
                </a:p>
              </p:txBody>
            </p:sp>
          </p:grpSp>
          <p:grpSp>
            <p:nvGrpSpPr>
              <p:cNvPr id="23593" name="Group 1090"/>
              <p:cNvGrpSpPr/>
              <p:nvPr/>
            </p:nvGrpSpPr>
            <p:grpSpPr bwMode="auto">
              <a:xfrm>
                <a:off x="1632" y="2976"/>
                <a:ext cx="432" cy="432"/>
                <a:chOff x="1776" y="1920"/>
                <a:chExt cx="432" cy="432"/>
              </a:xfrm>
            </p:grpSpPr>
            <p:sp>
              <p:nvSpPr>
                <p:cNvPr id="23606" name="Rectangle 1091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07" name="Text Box 1092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23594" name="Group 1093"/>
              <p:cNvGrpSpPr/>
              <p:nvPr/>
            </p:nvGrpSpPr>
            <p:grpSpPr bwMode="auto">
              <a:xfrm>
                <a:off x="2064" y="2976"/>
                <a:ext cx="432" cy="432"/>
                <a:chOff x="1776" y="1920"/>
                <a:chExt cx="432" cy="432"/>
              </a:xfrm>
            </p:grpSpPr>
            <p:sp>
              <p:nvSpPr>
                <p:cNvPr id="23604" name="Rectangle 1094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05" name="Text Box 1095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23595" name="Group 1096"/>
              <p:cNvGrpSpPr/>
              <p:nvPr/>
            </p:nvGrpSpPr>
            <p:grpSpPr bwMode="auto">
              <a:xfrm>
                <a:off x="2496" y="2976"/>
                <a:ext cx="432" cy="432"/>
                <a:chOff x="1776" y="1920"/>
                <a:chExt cx="432" cy="432"/>
              </a:xfrm>
            </p:grpSpPr>
            <p:sp>
              <p:nvSpPr>
                <p:cNvPr id="23602" name="Rectangle 1097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03" name="Text Box 1098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23596" name="Group 1099"/>
              <p:cNvGrpSpPr/>
              <p:nvPr/>
            </p:nvGrpSpPr>
            <p:grpSpPr bwMode="auto">
              <a:xfrm>
                <a:off x="2928" y="2976"/>
                <a:ext cx="432" cy="432"/>
                <a:chOff x="1776" y="1920"/>
                <a:chExt cx="432" cy="432"/>
              </a:xfrm>
            </p:grpSpPr>
            <p:sp>
              <p:nvSpPr>
                <p:cNvPr id="23600" name="Rectangle 1100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601" name="Text Box 1101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en-US"/>
                </a:p>
              </p:txBody>
            </p:sp>
          </p:grpSp>
          <p:grpSp>
            <p:nvGrpSpPr>
              <p:cNvPr id="23597" name="Group 1102"/>
              <p:cNvGrpSpPr/>
              <p:nvPr/>
            </p:nvGrpSpPr>
            <p:grpSpPr bwMode="auto">
              <a:xfrm>
                <a:off x="3360" y="2976"/>
                <a:ext cx="432" cy="432"/>
                <a:chOff x="1776" y="1920"/>
                <a:chExt cx="432" cy="432"/>
              </a:xfrm>
            </p:grpSpPr>
            <p:sp>
              <p:nvSpPr>
                <p:cNvPr id="23598" name="Rectangle 1103"/>
                <p:cNvSpPr>
                  <a:spLocks noChangeArrowheads="1"/>
                </p:cNvSpPr>
                <p:nvPr/>
              </p:nvSpPr>
              <p:spPr bwMode="auto">
                <a:xfrm>
                  <a:off x="1776" y="1920"/>
                  <a:ext cx="432" cy="43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3599" name="Text Box 1104"/>
                <p:cNvSpPr txBox="1">
                  <a:spLocks noChangeArrowheads="1"/>
                </p:cNvSpPr>
                <p:nvPr/>
              </p:nvSpPr>
              <p:spPr bwMode="auto">
                <a:xfrm>
                  <a:off x="1776" y="1968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en-US"/>
                    <a:t>0</a:t>
                  </a:r>
                </a:p>
              </p:txBody>
            </p:sp>
          </p:grpSp>
        </p:grpSp>
        <p:pic>
          <p:nvPicPr>
            <p:cNvPr id="23563" name="Picture 1105" descr="Edna Krabappe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1360"/>
              <a:ext cx="280" cy="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4" name="Picture 110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1592"/>
              <a:ext cx="171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5" name="Picture 1107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247"/>
              <a:ext cx="236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6" name="Picture 110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" y="1425"/>
              <a:ext cx="320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7" name="Picture 110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0" y="1440"/>
              <a:ext cx="411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8" name="Picture 1110" descr="Edna Krabappe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968"/>
              <a:ext cx="280" cy="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9" name="Picture 11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2496"/>
              <a:ext cx="171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0" name="Picture 1112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2736"/>
              <a:ext cx="236" cy="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1" name="Picture 11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3696"/>
              <a:ext cx="294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2" name="Picture 11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3264"/>
              <a:ext cx="258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57" name="Text Box 1115"/>
          <p:cNvSpPr txBox="1">
            <a:spLocks noChangeArrowheads="1"/>
          </p:cNvSpPr>
          <p:nvPr/>
        </p:nvSpPr>
        <p:spPr bwMode="auto">
          <a:xfrm>
            <a:off x="304800" y="4648200"/>
            <a:ext cx="30670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5400"/>
              <a:t>D(  ,  ) = 8</a:t>
            </a:r>
          </a:p>
          <a:p>
            <a:pPr>
              <a:spcBef>
                <a:spcPct val="25000"/>
              </a:spcBef>
            </a:pPr>
            <a:r>
              <a:rPr lang="en-US" altLang="en-US" sz="5400"/>
              <a:t>D(  ,  ) = 1</a:t>
            </a:r>
          </a:p>
        </p:txBody>
      </p:sp>
      <p:pic>
        <p:nvPicPr>
          <p:cNvPr id="23558" name="Picture 1116" descr="Edna Krabapp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48200"/>
            <a:ext cx="4445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11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876800"/>
            <a:ext cx="271463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0" name="Text Box 1118"/>
          <p:cNvSpPr txBox="1">
            <a:spLocks noChangeArrowheads="1"/>
          </p:cNvSpPr>
          <p:nvPr/>
        </p:nvSpPr>
        <p:spPr bwMode="auto">
          <a:xfrm>
            <a:off x="304800" y="1419225"/>
            <a:ext cx="39782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dirty="0">
                <a:latin typeface="Calibri" panose="020F0502020204030204" pitchFamily="-107" charset="0"/>
                <a:cs typeface="Calibri" panose="020F0502020204030204" pitchFamily="-107" charset="0"/>
              </a:rPr>
              <a:t>We begin with a distance matrix which contains the distances between every pair of objects in our database.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Hierarchical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5042" name="Text Box 1026"/>
          <p:cNvSpPr txBox="1">
            <a:spLocks noChangeArrowheads="1"/>
          </p:cNvSpPr>
          <p:nvPr/>
        </p:nvSpPr>
        <p:spPr bwMode="auto">
          <a:xfrm>
            <a:off x="615315" y="1551305"/>
            <a:ext cx="8054975" cy="11988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sz="2400" b="1" dirty="0">
                <a:solidFill>
                  <a:schemeClr val="tx2"/>
                </a:solidFill>
                <a:effectLst/>
                <a:latin typeface="Calibri" panose="020F0502020204030204" pitchFamily="-107" charset="0"/>
                <a:ea typeface="MS PGothic" panose="020B0600070205080204" pitchFamily="-107" charset="-128"/>
                <a:cs typeface="Calibri" panose="020F0502020204030204" pitchFamily="-107" charset="0"/>
              </a:rPr>
              <a:t>Bottom-Up (</a:t>
            </a:r>
            <a:r>
              <a:rPr kumimoji="1" lang="en-US" altLang="zh-CN" sz="2400" b="1" dirty="0">
                <a:solidFill>
                  <a:schemeClr val="tx2"/>
                </a:solidFill>
                <a:effectLst/>
                <a:latin typeface="Calibri" panose="020F0502020204030204" pitchFamily="-107" charset="0"/>
                <a:ea typeface="宋体" panose="02010600030101010101" pitchFamily="2" charset="-122"/>
                <a:cs typeface="Calibri" panose="020F0502020204030204" pitchFamily="-107" charset="0"/>
              </a:rPr>
              <a:t>agglomerative</a:t>
            </a:r>
            <a:r>
              <a:rPr kumimoji="1" lang="en-US" sz="2400" b="1" dirty="0">
                <a:solidFill>
                  <a:schemeClr val="tx2"/>
                </a:solidFill>
                <a:effectLst/>
                <a:latin typeface="Calibri" panose="020F0502020204030204" pitchFamily="-107" charset="0"/>
                <a:ea typeface="MS PGothic" panose="020B0600070205080204" pitchFamily="-107" charset="-128"/>
                <a:cs typeface="Calibri" panose="020F0502020204030204" pitchFamily="-107" charset="0"/>
              </a:rPr>
              <a:t>):</a:t>
            </a:r>
            <a:r>
              <a:rPr lang="en-US" sz="2400" dirty="0">
                <a:latin typeface="Calibri" panose="020F0502020204030204" pitchFamily="-107" charset="0"/>
                <a:ea typeface="MS PGothic" panose="020B0600070205080204" pitchFamily="-107" charset="-128"/>
                <a:cs typeface="Calibri" panose="020F0502020204030204" pitchFamily="-107" charset="0"/>
              </a:rPr>
              <a:t> Starting with each item in its own cluster, find the best pair to merge into a new cluster. Repeat until all clusters are fused together. </a:t>
            </a:r>
          </a:p>
        </p:txBody>
      </p:sp>
      <p:grpSp>
        <p:nvGrpSpPr>
          <p:cNvPr id="24579" name="Group 1027"/>
          <p:cNvGrpSpPr/>
          <p:nvPr/>
        </p:nvGrpSpPr>
        <p:grpSpPr bwMode="auto">
          <a:xfrm>
            <a:off x="8116888" y="5689600"/>
            <a:ext cx="1027112" cy="973138"/>
            <a:chOff x="1267" y="3584"/>
            <a:chExt cx="647" cy="613"/>
          </a:xfrm>
        </p:grpSpPr>
        <p:grpSp>
          <p:nvGrpSpPr>
            <p:cNvPr id="24614" name="Group 1028"/>
            <p:cNvGrpSpPr/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24618" name="Picture 102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19" name="Picture 103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4615" name="Line 1031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Line 1032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17" name="Line 1033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580" name="Group 1034"/>
          <p:cNvGrpSpPr/>
          <p:nvPr/>
        </p:nvGrpSpPr>
        <p:grpSpPr bwMode="auto">
          <a:xfrm>
            <a:off x="2182813" y="5770563"/>
            <a:ext cx="1027112" cy="973137"/>
            <a:chOff x="1165" y="3566"/>
            <a:chExt cx="647" cy="613"/>
          </a:xfrm>
        </p:grpSpPr>
        <p:grpSp>
          <p:nvGrpSpPr>
            <p:cNvPr id="24607" name="Group 1035"/>
            <p:cNvGrpSpPr/>
            <p:nvPr/>
          </p:nvGrpSpPr>
          <p:grpSpPr bwMode="auto">
            <a:xfrm>
              <a:off x="1165" y="3717"/>
              <a:ext cx="647" cy="462"/>
              <a:chOff x="252" y="2364"/>
              <a:chExt cx="2258" cy="1608"/>
            </a:xfrm>
          </p:grpSpPr>
          <p:pic>
            <p:nvPicPr>
              <p:cNvPr id="24612" name="Picture 1036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13" name="Picture 1037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4608" name="Group 1038"/>
            <p:cNvGrpSpPr/>
            <p:nvPr/>
          </p:nvGrpSpPr>
          <p:grpSpPr bwMode="auto">
            <a:xfrm>
              <a:off x="1324" y="3566"/>
              <a:ext cx="314" cy="83"/>
              <a:chOff x="1324" y="3566"/>
              <a:chExt cx="314" cy="83"/>
            </a:xfrm>
          </p:grpSpPr>
          <p:sp>
            <p:nvSpPr>
              <p:cNvPr id="24609" name="Line 1039"/>
              <p:cNvSpPr>
                <a:spLocks noChangeShapeType="1"/>
              </p:cNvSpPr>
              <p:nvPr/>
            </p:nvSpPr>
            <p:spPr bwMode="auto">
              <a:xfrm flipH="1" flipV="1">
                <a:off x="1636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0" name="Line 1040"/>
              <p:cNvSpPr>
                <a:spLocks noChangeShapeType="1"/>
              </p:cNvSpPr>
              <p:nvPr/>
            </p:nvSpPr>
            <p:spPr bwMode="auto">
              <a:xfrm flipH="1" flipV="1">
                <a:off x="1327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1" name="Line 1041"/>
              <p:cNvSpPr>
                <a:spLocks noChangeShapeType="1"/>
              </p:cNvSpPr>
              <p:nvPr/>
            </p:nvSpPr>
            <p:spPr bwMode="auto">
              <a:xfrm flipH="1">
                <a:off x="1324" y="3566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581" name="Group 1042"/>
          <p:cNvGrpSpPr/>
          <p:nvPr/>
        </p:nvGrpSpPr>
        <p:grpSpPr bwMode="auto">
          <a:xfrm>
            <a:off x="3294063" y="5527675"/>
            <a:ext cx="760412" cy="1216025"/>
            <a:chOff x="2072" y="3380"/>
            <a:chExt cx="479" cy="802"/>
          </a:xfrm>
        </p:grpSpPr>
        <p:pic>
          <p:nvPicPr>
            <p:cNvPr id="24601" name="Picture 1043" descr="Edna Krabappel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02" name="Picture 1044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603" name="Group 1045"/>
            <p:cNvGrpSpPr/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24604" name="Line 1046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5" name="Line 1047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6" name="Line 1048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582" name="Group 1049"/>
          <p:cNvGrpSpPr/>
          <p:nvPr/>
        </p:nvGrpSpPr>
        <p:grpSpPr bwMode="auto">
          <a:xfrm>
            <a:off x="1293813" y="5491163"/>
            <a:ext cx="776287" cy="1252537"/>
            <a:chOff x="2663" y="3356"/>
            <a:chExt cx="489" cy="789"/>
          </a:xfrm>
        </p:grpSpPr>
        <p:pic>
          <p:nvPicPr>
            <p:cNvPr id="24595" name="Picture 105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" y="3800"/>
              <a:ext cx="13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6" name="Picture 105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" y="3707"/>
              <a:ext cx="331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597" name="Group 1052"/>
            <p:cNvGrpSpPr/>
            <p:nvPr/>
          </p:nvGrpSpPr>
          <p:grpSpPr bwMode="auto">
            <a:xfrm>
              <a:off x="2758" y="3356"/>
              <a:ext cx="314" cy="209"/>
              <a:chOff x="2170" y="3380"/>
              <a:chExt cx="314" cy="185"/>
            </a:xfrm>
          </p:grpSpPr>
          <p:sp>
            <p:nvSpPr>
              <p:cNvPr id="24598" name="Line 1053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1054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0" name="Line 1055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583" name="Group 1056"/>
          <p:cNvGrpSpPr/>
          <p:nvPr/>
        </p:nvGrpSpPr>
        <p:grpSpPr bwMode="auto">
          <a:xfrm>
            <a:off x="4586288" y="5518150"/>
            <a:ext cx="815975" cy="1206500"/>
            <a:chOff x="2889" y="3476"/>
            <a:chExt cx="514" cy="760"/>
          </a:xfrm>
        </p:grpSpPr>
        <p:pic>
          <p:nvPicPr>
            <p:cNvPr id="24589" name="Picture 1057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" y="3691"/>
              <a:ext cx="190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0" name="Picture 105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" y="3751"/>
              <a:ext cx="25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591" name="Group 1059"/>
            <p:cNvGrpSpPr/>
            <p:nvPr/>
          </p:nvGrpSpPr>
          <p:grpSpPr bwMode="auto">
            <a:xfrm>
              <a:off x="3010" y="3476"/>
              <a:ext cx="314" cy="195"/>
              <a:chOff x="2170" y="3380"/>
              <a:chExt cx="314" cy="185"/>
            </a:xfrm>
          </p:grpSpPr>
          <p:sp>
            <p:nvSpPr>
              <p:cNvPr id="24592" name="Line 1060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3" name="Line 1061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Line 1062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4584" name="Text Box 1063"/>
          <p:cNvSpPr txBox="1">
            <a:spLocks noChangeArrowheads="1"/>
          </p:cNvSpPr>
          <p:nvPr/>
        </p:nvSpPr>
        <p:spPr bwMode="auto">
          <a:xfrm>
            <a:off x="4117975" y="59467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b="1"/>
              <a:t>…</a:t>
            </a:r>
          </a:p>
        </p:txBody>
      </p:sp>
      <p:sp>
        <p:nvSpPr>
          <p:cNvPr id="24585" name="Text Box 1064"/>
          <p:cNvSpPr txBox="1">
            <a:spLocks noChangeArrowheads="1"/>
          </p:cNvSpPr>
          <p:nvPr/>
        </p:nvSpPr>
        <p:spPr bwMode="auto">
          <a:xfrm>
            <a:off x="0" y="5661025"/>
            <a:ext cx="14906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1800"/>
              <a:t>Consider all possible merges…</a:t>
            </a:r>
          </a:p>
        </p:txBody>
      </p:sp>
      <p:sp>
        <p:nvSpPr>
          <p:cNvPr id="24586" name="Text Box 1065"/>
          <p:cNvSpPr txBox="1">
            <a:spLocks noChangeArrowheads="1"/>
          </p:cNvSpPr>
          <p:nvPr/>
        </p:nvSpPr>
        <p:spPr bwMode="auto">
          <a:xfrm>
            <a:off x="5686425" y="5699125"/>
            <a:ext cx="1109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1800"/>
              <a:t>Choose the best</a:t>
            </a:r>
          </a:p>
        </p:txBody>
      </p:sp>
      <p:sp>
        <p:nvSpPr>
          <p:cNvPr id="24587" name="Rectangle 1066"/>
          <p:cNvSpPr>
            <a:spLocks noChangeArrowheads="1"/>
          </p:cNvSpPr>
          <p:nvPr/>
        </p:nvSpPr>
        <p:spPr bwMode="auto">
          <a:xfrm>
            <a:off x="0" y="5257800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Hierarchical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6066" name="Text Box 1026"/>
          <p:cNvSpPr txBox="1">
            <a:spLocks noChangeArrowheads="1"/>
          </p:cNvSpPr>
          <p:nvPr/>
        </p:nvSpPr>
        <p:spPr bwMode="auto">
          <a:xfrm>
            <a:off x="249555" y="1191895"/>
            <a:ext cx="873442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sz="2000" b="1">
                <a:solidFill>
                  <a:schemeClr val="tx2"/>
                </a:solidFill>
                <a:effectLst/>
                <a:latin typeface="Calibri" panose="020F0502020204030204" pitchFamily="-107" charset="0"/>
                <a:ea typeface="MS PGothic" panose="020B0600070205080204" pitchFamily="-107" charset="-128"/>
                <a:cs typeface="Calibri" panose="020F0502020204030204" pitchFamily="-107" charset="0"/>
              </a:rPr>
              <a:t>Bottom-Up (</a:t>
            </a:r>
            <a:r>
              <a:rPr kumimoji="1" lang="en-US" altLang="zh-CN" sz="2000" b="1">
                <a:solidFill>
                  <a:schemeClr val="tx2"/>
                </a:solidFill>
                <a:effectLst/>
                <a:latin typeface="Calibri" panose="020F0502020204030204" pitchFamily="-107" charset="0"/>
                <a:ea typeface="宋体" panose="02010600030101010101" pitchFamily="2" charset="-122"/>
                <a:cs typeface="Calibri" panose="020F0502020204030204" pitchFamily="-107" charset="0"/>
              </a:rPr>
              <a:t>agglomerative</a:t>
            </a:r>
            <a:r>
              <a:rPr kumimoji="1" lang="en-US" sz="2000" b="1">
                <a:solidFill>
                  <a:schemeClr val="tx2"/>
                </a:solidFill>
                <a:effectLst/>
                <a:latin typeface="Calibri" panose="020F0502020204030204" pitchFamily="-107" charset="0"/>
                <a:ea typeface="MS PGothic" panose="020B0600070205080204" pitchFamily="-107" charset="-128"/>
                <a:cs typeface="Calibri" panose="020F0502020204030204" pitchFamily="-107" charset="0"/>
              </a:rPr>
              <a:t>):</a:t>
            </a:r>
            <a:r>
              <a:rPr lang="en-US" sz="2000">
                <a:latin typeface="Calibri" panose="020F0502020204030204" pitchFamily="-107" charset="0"/>
                <a:ea typeface="MS PGothic" panose="020B0600070205080204" pitchFamily="-107" charset="-128"/>
                <a:cs typeface="Calibri" panose="020F0502020204030204" pitchFamily="-107" charset="0"/>
              </a:rPr>
              <a:t> Starting with each item in its own cluster, find the best pair to merge into a new cluster. Repeat until all clusters are fused together. </a:t>
            </a:r>
          </a:p>
        </p:txBody>
      </p:sp>
      <p:grpSp>
        <p:nvGrpSpPr>
          <p:cNvPr id="25603" name="Group 1027"/>
          <p:cNvGrpSpPr/>
          <p:nvPr/>
        </p:nvGrpSpPr>
        <p:grpSpPr bwMode="auto">
          <a:xfrm>
            <a:off x="8116888" y="5689600"/>
            <a:ext cx="1027112" cy="973138"/>
            <a:chOff x="1267" y="3584"/>
            <a:chExt cx="647" cy="613"/>
          </a:xfrm>
        </p:grpSpPr>
        <p:grpSp>
          <p:nvGrpSpPr>
            <p:cNvPr id="25678" name="Group 1028"/>
            <p:cNvGrpSpPr/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25682" name="Picture 102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683" name="Picture 103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5679" name="Line 1031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0" name="Line 1032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1" name="Line 1033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4" name="Group 1034"/>
          <p:cNvGrpSpPr/>
          <p:nvPr/>
        </p:nvGrpSpPr>
        <p:grpSpPr bwMode="auto">
          <a:xfrm>
            <a:off x="8078788" y="4465638"/>
            <a:ext cx="1027112" cy="733425"/>
            <a:chOff x="252" y="2364"/>
            <a:chExt cx="2258" cy="1608"/>
          </a:xfrm>
        </p:grpSpPr>
        <p:pic>
          <p:nvPicPr>
            <p:cNvPr id="25676" name="Picture 103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" y="2364"/>
              <a:ext cx="900" cy="1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7" name="Picture 103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2412"/>
              <a:ext cx="1154" cy="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5" name="Line 1037"/>
          <p:cNvSpPr>
            <a:spLocks noChangeShapeType="1"/>
          </p:cNvSpPr>
          <p:nvPr/>
        </p:nvSpPr>
        <p:spPr bwMode="auto">
          <a:xfrm flipH="1" flipV="1">
            <a:off x="8826500" y="4225925"/>
            <a:ext cx="0" cy="1317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1038"/>
          <p:cNvSpPr>
            <a:spLocks noChangeShapeType="1"/>
          </p:cNvSpPr>
          <p:nvPr/>
        </p:nvSpPr>
        <p:spPr bwMode="auto">
          <a:xfrm flipH="1" flipV="1">
            <a:off x="8335963" y="4225925"/>
            <a:ext cx="0" cy="1317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1039"/>
          <p:cNvSpPr>
            <a:spLocks noChangeShapeType="1"/>
          </p:cNvSpPr>
          <p:nvPr/>
        </p:nvSpPr>
        <p:spPr bwMode="auto">
          <a:xfrm flipH="1">
            <a:off x="8331200" y="4225925"/>
            <a:ext cx="4984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08" name="Group 1040"/>
          <p:cNvGrpSpPr/>
          <p:nvPr/>
        </p:nvGrpSpPr>
        <p:grpSpPr bwMode="auto">
          <a:xfrm>
            <a:off x="7299325" y="4084638"/>
            <a:ext cx="608013" cy="1147762"/>
            <a:chOff x="4598" y="2573"/>
            <a:chExt cx="383" cy="723"/>
          </a:xfrm>
        </p:grpSpPr>
        <p:pic>
          <p:nvPicPr>
            <p:cNvPr id="25670" name="Picture 104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8" y="2956"/>
              <a:ext cx="13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71" name="Picture 1042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712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72" name="Group 1043"/>
            <p:cNvGrpSpPr/>
            <p:nvPr/>
          </p:nvGrpSpPr>
          <p:grpSpPr bwMode="auto">
            <a:xfrm>
              <a:off x="4638" y="2573"/>
              <a:ext cx="315" cy="169"/>
              <a:chOff x="2112" y="2976"/>
              <a:chExt cx="703" cy="377"/>
            </a:xfrm>
          </p:grpSpPr>
          <p:sp>
            <p:nvSpPr>
              <p:cNvPr id="25673" name="Line 1044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4" name="Line 1045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75" name="Line 1046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609" name="Group 1047"/>
          <p:cNvGrpSpPr/>
          <p:nvPr/>
        </p:nvGrpSpPr>
        <p:grpSpPr bwMode="auto">
          <a:xfrm>
            <a:off x="2182813" y="5770563"/>
            <a:ext cx="1027112" cy="973137"/>
            <a:chOff x="1165" y="3566"/>
            <a:chExt cx="647" cy="613"/>
          </a:xfrm>
        </p:grpSpPr>
        <p:grpSp>
          <p:nvGrpSpPr>
            <p:cNvPr id="25663" name="Group 1048"/>
            <p:cNvGrpSpPr/>
            <p:nvPr/>
          </p:nvGrpSpPr>
          <p:grpSpPr bwMode="auto">
            <a:xfrm>
              <a:off x="1165" y="3717"/>
              <a:ext cx="647" cy="462"/>
              <a:chOff x="252" y="2364"/>
              <a:chExt cx="2258" cy="1608"/>
            </a:xfrm>
          </p:grpSpPr>
          <p:pic>
            <p:nvPicPr>
              <p:cNvPr id="25668" name="Picture 104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669" name="Picture 105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5664" name="Group 1051"/>
            <p:cNvGrpSpPr/>
            <p:nvPr/>
          </p:nvGrpSpPr>
          <p:grpSpPr bwMode="auto">
            <a:xfrm>
              <a:off x="1324" y="3566"/>
              <a:ext cx="314" cy="83"/>
              <a:chOff x="1324" y="3566"/>
              <a:chExt cx="314" cy="83"/>
            </a:xfrm>
          </p:grpSpPr>
          <p:sp>
            <p:nvSpPr>
              <p:cNvPr id="25665" name="Line 1052"/>
              <p:cNvSpPr>
                <a:spLocks noChangeShapeType="1"/>
              </p:cNvSpPr>
              <p:nvPr/>
            </p:nvSpPr>
            <p:spPr bwMode="auto">
              <a:xfrm flipH="1" flipV="1">
                <a:off x="1636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6" name="Line 1053"/>
              <p:cNvSpPr>
                <a:spLocks noChangeShapeType="1"/>
              </p:cNvSpPr>
              <p:nvPr/>
            </p:nvSpPr>
            <p:spPr bwMode="auto">
              <a:xfrm flipH="1" flipV="1">
                <a:off x="1327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7" name="Line 1054"/>
              <p:cNvSpPr>
                <a:spLocks noChangeShapeType="1"/>
              </p:cNvSpPr>
              <p:nvPr/>
            </p:nvSpPr>
            <p:spPr bwMode="auto">
              <a:xfrm flipH="1">
                <a:off x="1324" y="3566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5610" name="Picture 105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4603750"/>
            <a:ext cx="2190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1" name="Line 1056"/>
          <p:cNvSpPr>
            <a:spLocks noChangeShapeType="1"/>
          </p:cNvSpPr>
          <p:nvPr/>
        </p:nvSpPr>
        <p:spPr bwMode="auto">
          <a:xfrm flipH="1" flipV="1">
            <a:off x="1847850" y="4108450"/>
            <a:ext cx="0" cy="279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1057"/>
          <p:cNvSpPr>
            <a:spLocks noChangeShapeType="1"/>
          </p:cNvSpPr>
          <p:nvPr/>
        </p:nvSpPr>
        <p:spPr bwMode="auto">
          <a:xfrm flipH="1">
            <a:off x="1836738" y="4100513"/>
            <a:ext cx="7524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058"/>
          <p:cNvSpPr>
            <a:spLocks noChangeShapeType="1"/>
          </p:cNvSpPr>
          <p:nvPr/>
        </p:nvSpPr>
        <p:spPr bwMode="auto">
          <a:xfrm rot="5400000" flipH="1">
            <a:off x="2541587" y="4132263"/>
            <a:ext cx="984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614" name="Group 1059"/>
          <p:cNvGrpSpPr/>
          <p:nvPr/>
        </p:nvGrpSpPr>
        <p:grpSpPr bwMode="auto">
          <a:xfrm>
            <a:off x="3294063" y="5527675"/>
            <a:ext cx="760412" cy="1216025"/>
            <a:chOff x="2072" y="3380"/>
            <a:chExt cx="479" cy="802"/>
          </a:xfrm>
        </p:grpSpPr>
        <p:pic>
          <p:nvPicPr>
            <p:cNvPr id="25657" name="Picture 1060" descr="Edna Krabappel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58" name="Picture 1061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59" name="Group 1062"/>
            <p:cNvGrpSpPr/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25660" name="Line 1063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1" name="Line 1064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62" name="Line 1065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615" name="Group 1066"/>
          <p:cNvGrpSpPr/>
          <p:nvPr/>
        </p:nvGrpSpPr>
        <p:grpSpPr bwMode="auto">
          <a:xfrm>
            <a:off x="1293813" y="5491163"/>
            <a:ext cx="776287" cy="1252537"/>
            <a:chOff x="2663" y="3356"/>
            <a:chExt cx="489" cy="789"/>
          </a:xfrm>
        </p:grpSpPr>
        <p:pic>
          <p:nvPicPr>
            <p:cNvPr id="25651" name="Picture 106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" y="3800"/>
              <a:ext cx="13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52" name="Picture 106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" y="3707"/>
              <a:ext cx="331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53" name="Group 1069"/>
            <p:cNvGrpSpPr/>
            <p:nvPr/>
          </p:nvGrpSpPr>
          <p:grpSpPr bwMode="auto">
            <a:xfrm>
              <a:off x="2758" y="3356"/>
              <a:ext cx="314" cy="209"/>
              <a:chOff x="2170" y="3380"/>
              <a:chExt cx="314" cy="185"/>
            </a:xfrm>
          </p:grpSpPr>
          <p:sp>
            <p:nvSpPr>
              <p:cNvPr id="25654" name="Line 1070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5" name="Line 1071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6" name="Line 1072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616" name="Group 1073"/>
          <p:cNvGrpSpPr/>
          <p:nvPr/>
        </p:nvGrpSpPr>
        <p:grpSpPr bwMode="auto">
          <a:xfrm>
            <a:off x="4586288" y="5518150"/>
            <a:ext cx="815975" cy="1206500"/>
            <a:chOff x="2889" y="3476"/>
            <a:chExt cx="514" cy="760"/>
          </a:xfrm>
        </p:grpSpPr>
        <p:pic>
          <p:nvPicPr>
            <p:cNvPr id="25645" name="Picture 1074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" y="3691"/>
              <a:ext cx="190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46" name="Picture 107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" y="3751"/>
              <a:ext cx="25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47" name="Group 1076"/>
            <p:cNvGrpSpPr/>
            <p:nvPr/>
          </p:nvGrpSpPr>
          <p:grpSpPr bwMode="auto">
            <a:xfrm>
              <a:off x="3010" y="3476"/>
              <a:ext cx="314" cy="195"/>
              <a:chOff x="2170" y="3380"/>
              <a:chExt cx="314" cy="185"/>
            </a:xfrm>
          </p:grpSpPr>
          <p:sp>
            <p:nvSpPr>
              <p:cNvPr id="25648" name="Line 1077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9" name="Line 1078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0" name="Line 1079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617" name="Text Box 1080"/>
          <p:cNvSpPr txBox="1">
            <a:spLocks noChangeArrowheads="1"/>
          </p:cNvSpPr>
          <p:nvPr/>
        </p:nvSpPr>
        <p:spPr bwMode="auto">
          <a:xfrm>
            <a:off x="4117975" y="59467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b="1"/>
              <a:t>…</a:t>
            </a:r>
          </a:p>
        </p:txBody>
      </p:sp>
      <p:sp>
        <p:nvSpPr>
          <p:cNvPr id="25618" name="Text Box 1081"/>
          <p:cNvSpPr txBox="1">
            <a:spLocks noChangeArrowheads="1"/>
          </p:cNvSpPr>
          <p:nvPr/>
        </p:nvSpPr>
        <p:spPr bwMode="auto">
          <a:xfrm>
            <a:off x="0" y="5661025"/>
            <a:ext cx="14906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1800"/>
              <a:t>Consider all possible merges…</a:t>
            </a:r>
          </a:p>
        </p:txBody>
      </p:sp>
      <p:sp>
        <p:nvSpPr>
          <p:cNvPr id="25619" name="Text Box 1082"/>
          <p:cNvSpPr txBox="1">
            <a:spLocks noChangeArrowheads="1"/>
          </p:cNvSpPr>
          <p:nvPr/>
        </p:nvSpPr>
        <p:spPr bwMode="auto">
          <a:xfrm>
            <a:off x="5686425" y="5699125"/>
            <a:ext cx="1109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1800"/>
              <a:t>Choose the best</a:t>
            </a:r>
          </a:p>
        </p:txBody>
      </p:sp>
      <p:sp>
        <p:nvSpPr>
          <p:cNvPr id="25620" name="Rectangle 1083"/>
          <p:cNvSpPr>
            <a:spLocks noChangeArrowheads="1"/>
          </p:cNvSpPr>
          <p:nvPr/>
        </p:nvSpPr>
        <p:spPr bwMode="auto">
          <a:xfrm>
            <a:off x="0" y="5257800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endParaRPr lang="en-US" altLang="en-US"/>
          </a:p>
        </p:txBody>
      </p:sp>
      <p:sp>
        <p:nvSpPr>
          <p:cNvPr id="25621" name="Rectangle 1084"/>
          <p:cNvSpPr>
            <a:spLocks noChangeArrowheads="1"/>
          </p:cNvSpPr>
          <p:nvPr/>
        </p:nvSpPr>
        <p:spPr bwMode="auto">
          <a:xfrm>
            <a:off x="0" y="3790950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endParaRPr lang="en-US" altLang="en-US"/>
          </a:p>
        </p:txBody>
      </p:sp>
      <p:sp>
        <p:nvSpPr>
          <p:cNvPr id="25622" name="Text Box 1085"/>
          <p:cNvSpPr txBox="1">
            <a:spLocks noChangeArrowheads="1"/>
          </p:cNvSpPr>
          <p:nvPr/>
        </p:nvSpPr>
        <p:spPr bwMode="auto">
          <a:xfrm>
            <a:off x="0" y="4089400"/>
            <a:ext cx="14906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1800"/>
              <a:t>Consider all possible merges…</a:t>
            </a:r>
          </a:p>
        </p:txBody>
      </p:sp>
      <p:grpSp>
        <p:nvGrpSpPr>
          <p:cNvPr id="25623" name="Group 1086"/>
          <p:cNvGrpSpPr/>
          <p:nvPr/>
        </p:nvGrpSpPr>
        <p:grpSpPr bwMode="auto">
          <a:xfrm>
            <a:off x="2116138" y="4184650"/>
            <a:ext cx="1027112" cy="973138"/>
            <a:chOff x="1267" y="3584"/>
            <a:chExt cx="647" cy="613"/>
          </a:xfrm>
        </p:grpSpPr>
        <p:grpSp>
          <p:nvGrpSpPr>
            <p:cNvPr id="25639" name="Group 1087"/>
            <p:cNvGrpSpPr/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25643" name="Picture 108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644" name="Picture 1089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5640" name="Line 1090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Line 1091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2" name="Line 1092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5624" name="Picture 109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4606925"/>
            <a:ext cx="2190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25" name="Picture 1094" descr="C:\Documents and Settings\eamonn\Desktop\bios_family_marge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8" y="4219575"/>
            <a:ext cx="30162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26" name="Group 1095"/>
          <p:cNvGrpSpPr/>
          <p:nvPr/>
        </p:nvGrpSpPr>
        <p:grpSpPr bwMode="auto">
          <a:xfrm>
            <a:off x="3390900" y="3998913"/>
            <a:ext cx="500063" cy="268287"/>
            <a:chOff x="2112" y="2976"/>
            <a:chExt cx="703" cy="377"/>
          </a:xfrm>
        </p:grpSpPr>
        <p:sp>
          <p:nvSpPr>
            <p:cNvPr id="25636" name="Line 1096"/>
            <p:cNvSpPr>
              <a:spLocks noChangeShapeType="1"/>
            </p:cNvSpPr>
            <p:nvPr/>
          </p:nvSpPr>
          <p:spPr bwMode="auto">
            <a:xfrm flipH="1" flipV="1">
              <a:off x="2810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Line 1097"/>
            <p:cNvSpPr>
              <a:spLocks noChangeShapeType="1"/>
            </p:cNvSpPr>
            <p:nvPr/>
          </p:nvSpPr>
          <p:spPr bwMode="auto">
            <a:xfrm flipH="1" flipV="1">
              <a:off x="2118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8" name="Line 1098"/>
            <p:cNvSpPr>
              <a:spLocks noChangeShapeType="1"/>
            </p:cNvSpPr>
            <p:nvPr/>
          </p:nvSpPr>
          <p:spPr bwMode="auto">
            <a:xfrm flipH="1">
              <a:off x="2112" y="2976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27" name="Group 1099"/>
          <p:cNvGrpSpPr/>
          <p:nvPr/>
        </p:nvGrpSpPr>
        <p:grpSpPr bwMode="auto">
          <a:xfrm>
            <a:off x="4608513" y="3994150"/>
            <a:ext cx="760412" cy="1216025"/>
            <a:chOff x="2072" y="3380"/>
            <a:chExt cx="479" cy="802"/>
          </a:xfrm>
        </p:grpSpPr>
        <p:pic>
          <p:nvPicPr>
            <p:cNvPr id="25630" name="Picture 1100" descr="Edna Krabappel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31" name="Picture 1101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32" name="Group 1102"/>
            <p:cNvGrpSpPr/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25633" name="Line 1103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4" name="Line 1104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5" name="Line 1105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5628" name="Text Box 1106"/>
          <p:cNvSpPr txBox="1">
            <a:spLocks noChangeArrowheads="1"/>
          </p:cNvSpPr>
          <p:nvPr/>
        </p:nvSpPr>
        <p:spPr bwMode="auto">
          <a:xfrm>
            <a:off x="4051300" y="4518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b="1"/>
              <a:t>…</a:t>
            </a:r>
          </a:p>
        </p:txBody>
      </p:sp>
      <p:sp>
        <p:nvSpPr>
          <p:cNvPr id="25629" name="Text Box 1107"/>
          <p:cNvSpPr txBox="1">
            <a:spLocks noChangeArrowheads="1"/>
          </p:cNvSpPr>
          <p:nvPr/>
        </p:nvSpPr>
        <p:spPr bwMode="auto">
          <a:xfrm>
            <a:off x="5686425" y="4213225"/>
            <a:ext cx="1109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1800"/>
              <a:t>Choose the best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255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Hierarchical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7090" name="Text Box 1026"/>
          <p:cNvSpPr txBox="1">
            <a:spLocks noChangeArrowheads="1"/>
          </p:cNvSpPr>
          <p:nvPr/>
        </p:nvSpPr>
        <p:spPr bwMode="auto">
          <a:xfrm>
            <a:off x="133350" y="1231265"/>
            <a:ext cx="896302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b="1">
                <a:solidFill>
                  <a:schemeClr val="tx2"/>
                </a:solidFill>
                <a:effectLst/>
                <a:latin typeface="Calibri" panose="020F0502020204030204" pitchFamily="-107" charset="0"/>
                <a:ea typeface="MS PGothic" panose="020B0600070205080204" pitchFamily="-107" charset="-128"/>
                <a:cs typeface="Calibri" panose="020F0502020204030204" pitchFamily="-107" charset="0"/>
              </a:rPr>
              <a:t>Bottom-Up (</a:t>
            </a:r>
            <a:r>
              <a:rPr kumimoji="1" lang="en-US" altLang="zh-CN" b="1">
                <a:solidFill>
                  <a:schemeClr val="tx2"/>
                </a:solidFill>
                <a:effectLst/>
                <a:latin typeface="Calibri" panose="020F0502020204030204" pitchFamily="-107" charset="0"/>
                <a:ea typeface="宋体" panose="02010600030101010101" pitchFamily="2" charset="-122"/>
                <a:cs typeface="Calibri" panose="020F0502020204030204" pitchFamily="-107" charset="0"/>
              </a:rPr>
              <a:t>agglomerative</a:t>
            </a:r>
            <a:r>
              <a:rPr kumimoji="1" lang="en-US" b="1">
                <a:solidFill>
                  <a:schemeClr val="tx2"/>
                </a:solidFill>
                <a:effectLst/>
                <a:latin typeface="Calibri" panose="020F0502020204030204" pitchFamily="-107" charset="0"/>
                <a:ea typeface="MS PGothic" panose="020B0600070205080204" pitchFamily="-107" charset="-128"/>
                <a:cs typeface="Calibri" panose="020F0502020204030204" pitchFamily="-107" charset="0"/>
              </a:rPr>
              <a:t>):</a:t>
            </a:r>
            <a:r>
              <a:rPr lang="en-US" sz="2000">
                <a:latin typeface="Calibri" panose="020F0502020204030204" pitchFamily="-107" charset="0"/>
                <a:ea typeface="MS PGothic" panose="020B0600070205080204" pitchFamily="-107" charset="-128"/>
                <a:cs typeface="Calibri" panose="020F0502020204030204" pitchFamily="-107" charset="0"/>
              </a:rPr>
              <a:t> Starting with each item in its own cluster, find the best pair to merge into a new cluster. Repeat until all clusters are fused together. </a:t>
            </a:r>
          </a:p>
        </p:txBody>
      </p:sp>
      <p:grpSp>
        <p:nvGrpSpPr>
          <p:cNvPr id="26627" name="Group 1027"/>
          <p:cNvGrpSpPr/>
          <p:nvPr/>
        </p:nvGrpSpPr>
        <p:grpSpPr bwMode="auto">
          <a:xfrm>
            <a:off x="8116888" y="5689600"/>
            <a:ext cx="1027112" cy="973138"/>
            <a:chOff x="1267" y="3584"/>
            <a:chExt cx="647" cy="613"/>
          </a:xfrm>
        </p:grpSpPr>
        <p:grpSp>
          <p:nvGrpSpPr>
            <p:cNvPr id="26750" name="Group 1028"/>
            <p:cNvGrpSpPr/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26754" name="Picture 102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755" name="Picture 103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751" name="Line 1031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2" name="Line 1032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3" name="Line 1033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28" name="Group 1034"/>
          <p:cNvGrpSpPr/>
          <p:nvPr/>
        </p:nvGrpSpPr>
        <p:grpSpPr bwMode="auto">
          <a:xfrm>
            <a:off x="8078788" y="4465638"/>
            <a:ext cx="1027112" cy="733425"/>
            <a:chOff x="252" y="2364"/>
            <a:chExt cx="2258" cy="1608"/>
          </a:xfrm>
        </p:grpSpPr>
        <p:pic>
          <p:nvPicPr>
            <p:cNvPr id="26748" name="Picture 103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" y="2364"/>
              <a:ext cx="900" cy="1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49" name="Picture 103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2412"/>
              <a:ext cx="1154" cy="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29" name="Line 1037"/>
          <p:cNvSpPr>
            <a:spLocks noChangeShapeType="1"/>
          </p:cNvSpPr>
          <p:nvPr/>
        </p:nvSpPr>
        <p:spPr bwMode="auto">
          <a:xfrm flipH="1" flipV="1">
            <a:off x="8826500" y="4225925"/>
            <a:ext cx="0" cy="1317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1038"/>
          <p:cNvSpPr>
            <a:spLocks noChangeShapeType="1"/>
          </p:cNvSpPr>
          <p:nvPr/>
        </p:nvSpPr>
        <p:spPr bwMode="auto">
          <a:xfrm flipH="1" flipV="1">
            <a:off x="8335963" y="4225925"/>
            <a:ext cx="0" cy="1317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1039"/>
          <p:cNvSpPr>
            <a:spLocks noChangeShapeType="1"/>
          </p:cNvSpPr>
          <p:nvPr/>
        </p:nvSpPr>
        <p:spPr bwMode="auto">
          <a:xfrm flipH="1">
            <a:off x="8331200" y="4225925"/>
            <a:ext cx="4984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32" name="Group 1040"/>
          <p:cNvGrpSpPr/>
          <p:nvPr/>
        </p:nvGrpSpPr>
        <p:grpSpPr bwMode="auto">
          <a:xfrm>
            <a:off x="7299325" y="4084638"/>
            <a:ext cx="608013" cy="1147762"/>
            <a:chOff x="4598" y="2573"/>
            <a:chExt cx="383" cy="723"/>
          </a:xfrm>
        </p:grpSpPr>
        <p:pic>
          <p:nvPicPr>
            <p:cNvPr id="26742" name="Picture 104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8" y="2956"/>
              <a:ext cx="13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43" name="Picture 1042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712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744" name="Group 1043"/>
            <p:cNvGrpSpPr/>
            <p:nvPr/>
          </p:nvGrpSpPr>
          <p:grpSpPr bwMode="auto">
            <a:xfrm>
              <a:off x="4638" y="2573"/>
              <a:ext cx="315" cy="169"/>
              <a:chOff x="2112" y="2976"/>
              <a:chExt cx="703" cy="377"/>
            </a:xfrm>
          </p:grpSpPr>
          <p:sp>
            <p:nvSpPr>
              <p:cNvPr id="26745" name="Line 1044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6" name="Line 1045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7" name="Line 1046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633" name="Group 1047"/>
          <p:cNvGrpSpPr/>
          <p:nvPr/>
        </p:nvGrpSpPr>
        <p:grpSpPr bwMode="auto">
          <a:xfrm>
            <a:off x="7289800" y="2295525"/>
            <a:ext cx="1806575" cy="1331913"/>
            <a:chOff x="746" y="1753"/>
            <a:chExt cx="1138" cy="839"/>
          </a:xfrm>
        </p:grpSpPr>
        <p:pic>
          <p:nvPicPr>
            <p:cNvPr id="26727" name="Picture 104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" y="2252"/>
              <a:ext cx="13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28" name="Picture 1049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" y="2008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729" name="Group 1050"/>
            <p:cNvGrpSpPr/>
            <p:nvPr/>
          </p:nvGrpSpPr>
          <p:grpSpPr bwMode="auto">
            <a:xfrm>
              <a:off x="1237" y="2109"/>
              <a:ext cx="647" cy="462"/>
              <a:chOff x="252" y="2364"/>
              <a:chExt cx="2258" cy="1608"/>
            </a:xfrm>
          </p:grpSpPr>
          <p:pic>
            <p:nvPicPr>
              <p:cNvPr id="26740" name="Picture 105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741" name="Picture 105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730" name="Line 1053"/>
            <p:cNvSpPr>
              <a:spLocks noChangeShapeType="1"/>
            </p:cNvSpPr>
            <p:nvPr/>
          </p:nvSpPr>
          <p:spPr bwMode="auto">
            <a:xfrm flipH="1" flipV="1">
              <a:off x="1708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1" name="Line 1054"/>
            <p:cNvSpPr>
              <a:spLocks noChangeShapeType="1"/>
            </p:cNvSpPr>
            <p:nvPr/>
          </p:nvSpPr>
          <p:spPr bwMode="auto">
            <a:xfrm flipH="1" flipV="1">
              <a:off x="1399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2" name="Line 1055"/>
            <p:cNvSpPr>
              <a:spLocks noChangeShapeType="1"/>
            </p:cNvSpPr>
            <p:nvPr/>
          </p:nvSpPr>
          <p:spPr bwMode="auto">
            <a:xfrm flipH="1">
              <a:off x="1396" y="1958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3" name="Line 1056"/>
            <p:cNvSpPr>
              <a:spLocks noChangeShapeType="1"/>
            </p:cNvSpPr>
            <p:nvPr/>
          </p:nvSpPr>
          <p:spPr bwMode="auto">
            <a:xfrm flipH="1">
              <a:off x="936" y="1753"/>
              <a:ext cx="61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4" name="Line 1057"/>
            <p:cNvSpPr>
              <a:spLocks noChangeShapeType="1"/>
            </p:cNvSpPr>
            <p:nvPr/>
          </p:nvSpPr>
          <p:spPr bwMode="auto">
            <a:xfrm rot="5400000" flipH="1">
              <a:off x="1450" y="1858"/>
              <a:ext cx="20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735" name="Group 1058"/>
            <p:cNvGrpSpPr/>
            <p:nvPr/>
          </p:nvGrpSpPr>
          <p:grpSpPr bwMode="auto">
            <a:xfrm>
              <a:off x="786" y="1869"/>
              <a:ext cx="315" cy="169"/>
              <a:chOff x="2112" y="2976"/>
              <a:chExt cx="703" cy="377"/>
            </a:xfrm>
          </p:grpSpPr>
          <p:sp>
            <p:nvSpPr>
              <p:cNvPr id="26737" name="Line 1059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8" name="Line 1060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9" name="Line 1061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36" name="Line 1062"/>
            <p:cNvSpPr>
              <a:spLocks noChangeShapeType="1"/>
            </p:cNvSpPr>
            <p:nvPr/>
          </p:nvSpPr>
          <p:spPr bwMode="auto">
            <a:xfrm rot="5400000" flipH="1">
              <a:off x="878" y="1814"/>
              <a:ext cx="11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4" name="Group 1063"/>
          <p:cNvGrpSpPr/>
          <p:nvPr/>
        </p:nvGrpSpPr>
        <p:grpSpPr bwMode="auto">
          <a:xfrm>
            <a:off x="2182813" y="5770563"/>
            <a:ext cx="1027112" cy="973137"/>
            <a:chOff x="1165" y="3566"/>
            <a:chExt cx="647" cy="613"/>
          </a:xfrm>
        </p:grpSpPr>
        <p:grpSp>
          <p:nvGrpSpPr>
            <p:cNvPr id="26720" name="Group 1064"/>
            <p:cNvGrpSpPr/>
            <p:nvPr/>
          </p:nvGrpSpPr>
          <p:grpSpPr bwMode="auto">
            <a:xfrm>
              <a:off x="1165" y="3717"/>
              <a:ext cx="647" cy="462"/>
              <a:chOff x="252" y="2364"/>
              <a:chExt cx="2258" cy="1608"/>
            </a:xfrm>
          </p:grpSpPr>
          <p:pic>
            <p:nvPicPr>
              <p:cNvPr id="26725" name="Picture 106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726" name="Picture 106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6721" name="Group 1067"/>
            <p:cNvGrpSpPr/>
            <p:nvPr/>
          </p:nvGrpSpPr>
          <p:grpSpPr bwMode="auto">
            <a:xfrm>
              <a:off x="1324" y="3566"/>
              <a:ext cx="314" cy="83"/>
              <a:chOff x="1324" y="3566"/>
              <a:chExt cx="314" cy="83"/>
            </a:xfrm>
          </p:grpSpPr>
          <p:sp>
            <p:nvSpPr>
              <p:cNvPr id="26722" name="Line 1068"/>
              <p:cNvSpPr>
                <a:spLocks noChangeShapeType="1"/>
              </p:cNvSpPr>
              <p:nvPr/>
            </p:nvSpPr>
            <p:spPr bwMode="auto">
              <a:xfrm flipH="1" flipV="1">
                <a:off x="1636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3" name="Line 1069"/>
              <p:cNvSpPr>
                <a:spLocks noChangeShapeType="1"/>
              </p:cNvSpPr>
              <p:nvPr/>
            </p:nvSpPr>
            <p:spPr bwMode="auto">
              <a:xfrm flipH="1" flipV="1">
                <a:off x="1327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4" name="Line 1070"/>
              <p:cNvSpPr>
                <a:spLocks noChangeShapeType="1"/>
              </p:cNvSpPr>
              <p:nvPr/>
            </p:nvSpPr>
            <p:spPr bwMode="auto">
              <a:xfrm flipH="1">
                <a:off x="1324" y="3566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6635" name="Picture 107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4603750"/>
            <a:ext cx="2190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6" name="Line 1072"/>
          <p:cNvSpPr>
            <a:spLocks noChangeShapeType="1"/>
          </p:cNvSpPr>
          <p:nvPr/>
        </p:nvSpPr>
        <p:spPr bwMode="auto">
          <a:xfrm flipH="1" flipV="1">
            <a:off x="1847850" y="4108450"/>
            <a:ext cx="0" cy="279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073"/>
          <p:cNvSpPr>
            <a:spLocks noChangeShapeType="1"/>
          </p:cNvSpPr>
          <p:nvPr/>
        </p:nvSpPr>
        <p:spPr bwMode="auto">
          <a:xfrm flipH="1">
            <a:off x="1836738" y="4100513"/>
            <a:ext cx="7524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074"/>
          <p:cNvSpPr>
            <a:spLocks noChangeShapeType="1"/>
          </p:cNvSpPr>
          <p:nvPr/>
        </p:nvSpPr>
        <p:spPr bwMode="auto">
          <a:xfrm rot="5400000" flipH="1">
            <a:off x="2541587" y="4132263"/>
            <a:ext cx="984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39" name="Group 1075"/>
          <p:cNvGrpSpPr/>
          <p:nvPr/>
        </p:nvGrpSpPr>
        <p:grpSpPr bwMode="auto">
          <a:xfrm>
            <a:off x="3294063" y="5527675"/>
            <a:ext cx="760412" cy="1216025"/>
            <a:chOff x="2072" y="3380"/>
            <a:chExt cx="479" cy="802"/>
          </a:xfrm>
        </p:grpSpPr>
        <p:pic>
          <p:nvPicPr>
            <p:cNvPr id="26714" name="Picture 1076" descr="Edna Krabappel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15" name="Picture 1077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716" name="Group 1078"/>
            <p:cNvGrpSpPr/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26717" name="Line 1079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8" name="Line 1080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9" name="Line 1081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640" name="Group 1082"/>
          <p:cNvGrpSpPr/>
          <p:nvPr/>
        </p:nvGrpSpPr>
        <p:grpSpPr bwMode="auto">
          <a:xfrm>
            <a:off x="1293813" y="5491163"/>
            <a:ext cx="776287" cy="1252537"/>
            <a:chOff x="2663" y="3356"/>
            <a:chExt cx="489" cy="789"/>
          </a:xfrm>
        </p:grpSpPr>
        <p:pic>
          <p:nvPicPr>
            <p:cNvPr id="26708" name="Picture 108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" y="3800"/>
              <a:ext cx="13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09" name="Picture 108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" y="3707"/>
              <a:ext cx="331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710" name="Group 1085"/>
            <p:cNvGrpSpPr/>
            <p:nvPr/>
          </p:nvGrpSpPr>
          <p:grpSpPr bwMode="auto">
            <a:xfrm>
              <a:off x="2758" y="3356"/>
              <a:ext cx="314" cy="209"/>
              <a:chOff x="2170" y="3380"/>
              <a:chExt cx="314" cy="185"/>
            </a:xfrm>
          </p:grpSpPr>
          <p:sp>
            <p:nvSpPr>
              <p:cNvPr id="26711" name="Line 1086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2" name="Line 1087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3" name="Line 1088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641" name="Group 1089"/>
          <p:cNvGrpSpPr/>
          <p:nvPr/>
        </p:nvGrpSpPr>
        <p:grpSpPr bwMode="auto">
          <a:xfrm>
            <a:off x="4586288" y="5518150"/>
            <a:ext cx="815975" cy="1206500"/>
            <a:chOff x="2889" y="3476"/>
            <a:chExt cx="514" cy="760"/>
          </a:xfrm>
        </p:grpSpPr>
        <p:pic>
          <p:nvPicPr>
            <p:cNvPr id="26702" name="Picture 1090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" y="3691"/>
              <a:ext cx="190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03" name="Picture 109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" y="3751"/>
              <a:ext cx="25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704" name="Group 1092"/>
            <p:cNvGrpSpPr/>
            <p:nvPr/>
          </p:nvGrpSpPr>
          <p:grpSpPr bwMode="auto">
            <a:xfrm>
              <a:off x="3010" y="3476"/>
              <a:ext cx="314" cy="195"/>
              <a:chOff x="2170" y="3380"/>
              <a:chExt cx="314" cy="185"/>
            </a:xfrm>
          </p:grpSpPr>
          <p:sp>
            <p:nvSpPr>
              <p:cNvPr id="26705" name="Line 1093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6" name="Line 1094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7" name="Line 1095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642" name="Text Box 1096"/>
          <p:cNvSpPr txBox="1">
            <a:spLocks noChangeArrowheads="1"/>
          </p:cNvSpPr>
          <p:nvPr/>
        </p:nvSpPr>
        <p:spPr bwMode="auto">
          <a:xfrm>
            <a:off x="4117975" y="59467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b="1"/>
              <a:t>…</a:t>
            </a:r>
          </a:p>
        </p:txBody>
      </p:sp>
      <p:sp>
        <p:nvSpPr>
          <p:cNvPr id="26643" name="Text Box 1097"/>
          <p:cNvSpPr txBox="1">
            <a:spLocks noChangeArrowheads="1"/>
          </p:cNvSpPr>
          <p:nvPr/>
        </p:nvSpPr>
        <p:spPr bwMode="auto">
          <a:xfrm>
            <a:off x="0" y="5661025"/>
            <a:ext cx="14906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1800"/>
              <a:t>Consider all possible merges…</a:t>
            </a:r>
          </a:p>
        </p:txBody>
      </p:sp>
      <p:sp>
        <p:nvSpPr>
          <p:cNvPr id="26644" name="Text Box 1098"/>
          <p:cNvSpPr txBox="1">
            <a:spLocks noChangeArrowheads="1"/>
          </p:cNvSpPr>
          <p:nvPr/>
        </p:nvSpPr>
        <p:spPr bwMode="auto">
          <a:xfrm>
            <a:off x="5686425" y="5699125"/>
            <a:ext cx="1109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1800"/>
              <a:t>Choose the best</a:t>
            </a:r>
          </a:p>
        </p:txBody>
      </p:sp>
      <p:sp>
        <p:nvSpPr>
          <p:cNvPr id="26645" name="Rectangle 1099"/>
          <p:cNvSpPr>
            <a:spLocks noChangeArrowheads="1"/>
          </p:cNvSpPr>
          <p:nvPr/>
        </p:nvSpPr>
        <p:spPr bwMode="auto">
          <a:xfrm>
            <a:off x="0" y="5257800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endParaRPr lang="en-US" altLang="en-US"/>
          </a:p>
        </p:txBody>
      </p:sp>
      <p:sp>
        <p:nvSpPr>
          <p:cNvPr id="26646" name="Rectangle 1100"/>
          <p:cNvSpPr>
            <a:spLocks noChangeArrowheads="1"/>
          </p:cNvSpPr>
          <p:nvPr/>
        </p:nvSpPr>
        <p:spPr bwMode="auto">
          <a:xfrm>
            <a:off x="0" y="3790950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endParaRPr lang="en-US" altLang="en-US"/>
          </a:p>
        </p:txBody>
      </p:sp>
      <p:sp>
        <p:nvSpPr>
          <p:cNvPr id="26647" name="Rectangle 1101"/>
          <p:cNvSpPr>
            <a:spLocks noChangeArrowheads="1"/>
          </p:cNvSpPr>
          <p:nvPr/>
        </p:nvSpPr>
        <p:spPr bwMode="auto">
          <a:xfrm>
            <a:off x="0" y="2000250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endParaRPr lang="en-US" altLang="en-US"/>
          </a:p>
        </p:txBody>
      </p:sp>
      <p:sp>
        <p:nvSpPr>
          <p:cNvPr id="26648" name="Text Box 1102"/>
          <p:cNvSpPr txBox="1">
            <a:spLocks noChangeArrowheads="1"/>
          </p:cNvSpPr>
          <p:nvPr/>
        </p:nvSpPr>
        <p:spPr bwMode="auto">
          <a:xfrm>
            <a:off x="0" y="4089400"/>
            <a:ext cx="14906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1800"/>
              <a:t>Consider all possible merges…</a:t>
            </a:r>
          </a:p>
        </p:txBody>
      </p:sp>
      <p:grpSp>
        <p:nvGrpSpPr>
          <p:cNvPr id="26649" name="Group 1103"/>
          <p:cNvGrpSpPr/>
          <p:nvPr/>
        </p:nvGrpSpPr>
        <p:grpSpPr bwMode="auto">
          <a:xfrm>
            <a:off x="2116138" y="4184650"/>
            <a:ext cx="1027112" cy="973138"/>
            <a:chOff x="1267" y="3584"/>
            <a:chExt cx="647" cy="613"/>
          </a:xfrm>
        </p:grpSpPr>
        <p:grpSp>
          <p:nvGrpSpPr>
            <p:cNvPr id="26696" name="Group 1104"/>
            <p:cNvGrpSpPr/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26700" name="Picture 110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701" name="Picture 110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697" name="Line 1107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8" name="Line 1108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Line 1109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6650" name="Picture 11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4606925"/>
            <a:ext cx="2190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1" name="Picture 1111" descr="C:\Documents and Settings\eamonn\Desktop\bios_family_marge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8" y="4219575"/>
            <a:ext cx="30162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52" name="Group 1112"/>
          <p:cNvGrpSpPr/>
          <p:nvPr/>
        </p:nvGrpSpPr>
        <p:grpSpPr bwMode="auto">
          <a:xfrm>
            <a:off x="3390900" y="3998913"/>
            <a:ext cx="500063" cy="268287"/>
            <a:chOff x="2112" y="2976"/>
            <a:chExt cx="703" cy="377"/>
          </a:xfrm>
        </p:grpSpPr>
        <p:sp>
          <p:nvSpPr>
            <p:cNvPr id="26693" name="Line 1113"/>
            <p:cNvSpPr>
              <a:spLocks noChangeShapeType="1"/>
            </p:cNvSpPr>
            <p:nvPr/>
          </p:nvSpPr>
          <p:spPr bwMode="auto">
            <a:xfrm flipH="1" flipV="1">
              <a:off x="2810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4" name="Line 1114"/>
            <p:cNvSpPr>
              <a:spLocks noChangeShapeType="1"/>
            </p:cNvSpPr>
            <p:nvPr/>
          </p:nvSpPr>
          <p:spPr bwMode="auto">
            <a:xfrm flipH="1" flipV="1">
              <a:off x="2118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Line 1115"/>
            <p:cNvSpPr>
              <a:spLocks noChangeShapeType="1"/>
            </p:cNvSpPr>
            <p:nvPr/>
          </p:nvSpPr>
          <p:spPr bwMode="auto">
            <a:xfrm flipH="1">
              <a:off x="2112" y="2976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53" name="Group 1116"/>
          <p:cNvGrpSpPr/>
          <p:nvPr/>
        </p:nvGrpSpPr>
        <p:grpSpPr bwMode="auto">
          <a:xfrm>
            <a:off x="4608513" y="3994150"/>
            <a:ext cx="760412" cy="1216025"/>
            <a:chOff x="2072" y="3380"/>
            <a:chExt cx="479" cy="802"/>
          </a:xfrm>
        </p:grpSpPr>
        <p:pic>
          <p:nvPicPr>
            <p:cNvPr id="26687" name="Picture 1117" descr="Edna Krabappel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88" name="Picture 1118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689" name="Group 1119"/>
            <p:cNvGrpSpPr/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26690" name="Line 1120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1" name="Line 1121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2" name="Line 1122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654" name="Text Box 1123"/>
          <p:cNvSpPr txBox="1">
            <a:spLocks noChangeArrowheads="1"/>
          </p:cNvSpPr>
          <p:nvPr/>
        </p:nvSpPr>
        <p:spPr bwMode="auto">
          <a:xfrm>
            <a:off x="4051300" y="4518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b="1"/>
              <a:t>…</a:t>
            </a:r>
          </a:p>
        </p:txBody>
      </p:sp>
      <p:sp>
        <p:nvSpPr>
          <p:cNvPr id="26655" name="Text Box 1124"/>
          <p:cNvSpPr txBox="1">
            <a:spLocks noChangeArrowheads="1"/>
          </p:cNvSpPr>
          <p:nvPr/>
        </p:nvSpPr>
        <p:spPr bwMode="auto">
          <a:xfrm>
            <a:off x="5686425" y="4213225"/>
            <a:ext cx="1109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1800"/>
              <a:t>Choose the best</a:t>
            </a:r>
          </a:p>
        </p:txBody>
      </p:sp>
      <p:sp>
        <p:nvSpPr>
          <p:cNvPr id="26656" name="Text Box 1125"/>
          <p:cNvSpPr txBox="1">
            <a:spLocks noChangeArrowheads="1"/>
          </p:cNvSpPr>
          <p:nvPr/>
        </p:nvSpPr>
        <p:spPr bwMode="auto">
          <a:xfrm>
            <a:off x="0" y="2546350"/>
            <a:ext cx="14906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1800"/>
              <a:t>Consider all possible merges…</a:t>
            </a:r>
          </a:p>
        </p:txBody>
      </p:sp>
      <p:grpSp>
        <p:nvGrpSpPr>
          <p:cNvPr id="26657" name="Group 1126"/>
          <p:cNvGrpSpPr/>
          <p:nvPr/>
        </p:nvGrpSpPr>
        <p:grpSpPr bwMode="auto">
          <a:xfrm>
            <a:off x="1765300" y="2400300"/>
            <a:ext cx="1806575" cy="1331913"/>
            <a:chOff x="746" y="1753"/>
            <a:chExt cx="1138" cy="839"/>
          </a:xfrm>
        </p:grpSpPr>
        <p:pic>
          <p:nvPicPr>
            <p:cNvPr id="26672" name="Picture 112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" y="2252"/>
              <a:ext cx="13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73" name="Picture 1128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" y="2008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674" name="Group 1129"/>
            <p:cNvGrpSpPr/>
            <p:nvPr/>
          </p:nvGrpSpPr>
          <p:grpSpPr bwMode="auto">
            <a:xfrm>
              <a:off x="1237" y="2109"/>
              <a:ext cx="647" cy="462"/>
              <a:chOff x="252" y="2364"/>
              <a:chExt cx="2258" cy="1608"/>
            </a:xfrm>
          </p:grpSpPr>
          <p:pic>
            <p:nvPicPr>
              <p:cNvPr id="26685" name="Picture 113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686" name="Picture 113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675" name="Line 1132"/>
            <p:cNvSpPr>
              <a:spLocks noChangeShapeType="1"/>
            </p:cNvSpPr>
            <p:nvPr/>
          </p:nvSpPr>
          <p:spPr bwMode="auto">
            <a:xfrm flipH="1" flipV="1">
              <a:off x="1708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Line 1133"/>
            <p:cNvSpPr>
              <a:spLocks noChangeShapeType="1"/>
            </p:cNvSpPr>
            <p:nvPr/>
          </p:nvSpPr>
          <p:spPr bwMode="auto">
            <a:xfrm flipH="1" flipV="1">
              <a:off x="1399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7" name="Line 1134"/>
            <p:cNvSpPr>
              <a:spLocks noChangeShapeType="1"/>
            </p:cNvSpPr>
            <p:nvPr/>
          </p:nvSpPr>
          <p:spPr bwMode="auto">
            <a:xfrm flipH="1">
              <a:off x="1396" y="1958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Line 1135"/>
            <p:cNvSpPr>
              <a:spLocks noChangeShapeType="1"/>
            </p:cNvSpPr>
            <p:nvPr/>
          </p:nvSpPr>
          <p:spPr bwMode="auto">
            <a:xfrm flipH="1">
              <a:off x="936" y="1753"/>
              <a:ext cx="61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9" name="Line 1136"/>
            <p:cNvSpPr>
              <a:spLocks noChangeShapeType="1"/>
            </p:cNvSpPr>
            <p:nvPr/>
          </p:nvSpPr>
          <p:spPr bwMode="auto">
            <a:xfrm rot="5400000" flipH="1">
              <a:off x="1450" y="1858"/>
              <a:ext cx="20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80" name="Group 1137"/>
            <p:cNvGrpSpPr/>
            <p:nvPr/>
          </p:nvGrpSpPr>
          <p:grpSpPr bwMode="auto">
            <a:xfrm>
              <a:off x="786" y="1869"/>
              <a:ext cx="315" cy="169"/>
              <a:chOff x="2112" y="2976"/>
              <a:chExt cx="703" cy="377"/>
            </a:xfrm>
          </p:grpSpPr>
          <p:sp>
            <p:nvSpPr>
              <p:cNvPr id="26682" name="Line 1138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3" name="Line 1139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4" name="Line 1140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81" name="Line 1141"/>
            <p:cNvSpPr>
              <a:spLocks noChangeShapeType="1"/>
            </p:cNvSpPr>
            <p:nvPr/>
          </p:nvSpPr>
          <p:spPr bwMode="auto">
            <a:xfrm rot="5400000" flipH="1">
              <a:off x="878" y="1814"/>
              <a:ext cx="11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58" name="Group 1142"/>
          <p:cNvGrpSpPr/>
          <p:nvPr/>
        </p:nvGrpSpPr>
        <p:grpSpPr bwMode="auto">
          <a:xfrm>
            <a:off x="4184650" y="2511425"/>
            <a:ext cx="1416050" cy="1127125"/>
            <a:chOff x="2342" y="1528"/>
            <a:chExt cx="892" cy="710"/>
          </a:xfrm>
        </p:grpSpPr>
        <p:sp>
          <p:nvSpPr>
            <p:cNvPr id="26661" name="Line 1143"/>
            <p:cNvSpPr>
              <a:spLocks noChangeShapeType="1"/>
            </p:cNvSpPr>
            <p:nvPr/>
          </p:nvSpPr>
          <p:spPr bwMode="auto">
            <a:xfrm flipH="1" flipV="1">
              <a:off x="2418" y="1544"/>
              <a:ext cx="0" cy="1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1144"/>
            <p:cNvSpPr>
              <a:spLocks noChangeShapeType="1"/>
            </p:cNvSpPr>
            <p:nvPr/>
          </p:nvSpPr>
          <p:spPr bwMode="auto">
            <a:xfrm flipH="1">
              <a:off x="2411" y="1539"/>
              <a:ext cx="47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1145"/>
            <p:cNvSpPr>
              <a:spLocks noChangeShapeType="1"/>
            </p:cNvSpPr>
            <p:nvPr/>
          </p:nvSpPr>
          <p:spPr bwMode="auto">
            <a:xfrm rot="5400000" flipH="1">
              <a:off x="2855" y="1559"/>
              <a:ext cx="6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4" name="Group 1146"/>
            <p:cNvGrpSpPr/>
            <p:nvPr/>
          </p:nvGrpSpPr>
          <p:grpSpPr bwMode="auto">
            <a:xfrm>
              <a:off x="2587" y="1592"/>
              <a:ext cx="647" cy="613"/>
              <a:chOff x="1267" y="3584"/>
              <a:chExt cx="647" cy="613"/>
            </a:xfrm>
          </p:grpSpPr>
          <p:grpSp>
            <p:nvGrpSpPr>
              <p:cNvPr id="26666" name="Group 1147"/>
              <p:cNvGrpSpPr/>
              <p:nvPr/>
            </p:nvGrpSpPr>
            <p:grpSpPr bwMode="auto">
              <a:xfrm>
                <a:off x="1267" y="3735"/>
                <a:ext cx="647" cy="462"/>
                <a:chOff x="252" y="2364"/>
                <a:chExt cx="2258" cy="1608"/>
              </a:xfrm>
            </p:grpSpPr>
            <p:pic>
              <p:nvPicPr>
                <p:cNvPr id="26670" name="Picture 1148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2" y="2364"/>
                  <a:ext cx="900" cy="16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671" name="Picture 1149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56" y="2412"/>
                  <a:ext cx="1154" cy="15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6667" name="Line 1150"/>
              <p:cNvSpPr>
                <a:spLocks noChangeShapeType="1"/>
              </p:cNvSpPr>
              <p:nvPr/>
            </p:nvSpPr>
            <p:spPr bwMode="auto">
              <a:xfrm flipH="1" flipV="1">
                <a:off x="1738" y="3584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8" name="Line 1151"/>
              <p:cNvSpPr>
                <a:spLocks noChangeShapeType="1"/>
              </p:cNvSpPr>
              <p:nvPr/>
            </p:nvSpPr>
            <p:spPr bwMode="auto">
              <a:xfrm flipH="1" flipV="1">
                <a:off x="1429" y="3584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9" name="Line 1152"/>
              <p:cNvSpPr>
                <a:spLocks noChangeShapeType="1"/>
              </p:cNvSpPr>
              <p:nvPr/>
            </p:nvSpPr>
            <p:spPr bwMode="auto">
              <a:xfrm flipH="1">
                <a:off x="1426" y="3584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665" name="Picture 1153" descr="Edna Krabappel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2" y="1750"/>
              <a:ext cx="22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59" name="Text Box 1154"/>
          <p:cNvSpPr txBox="1">
            <a:spLocks noChangeArrowheads="1"/>
          </p:cNvSpPr>
          <p:nvPr/>
        </p:nvSpPr>
        <p:spPr bwMode="auto">
          <a:xfrm>
            <a:off x="5686425" y="2689225"/>
            <a:ext cx="1109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1800"/>
              <a:t>Choose the best</a:t>
            </a:r>
          </a:p>
        </p:txBody>
      </p:sp>
      <p:sp>
        <p:nvSpPr>
          <p:cNvPr id="26660" name="Text Box 1155"/>
          <p:cNvSpPr txBox="1">
            <a:spLocks noChangeArrowheads="1"/>
          </p:cNvSpPr>
          <p:nvPr/>
        </p:nvSpPr>
        <p:spPr bwMode="auto">
          <a:xfrm>
            <a:off x="3632200" y="29559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b="1"/>
              <a:t>…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255"/>
            <a:ext cx="6906260" cy="897255"/>
          </a:xfrm>
        </p:spPr>
        <p:txBody>
          <a:bodyPr>
            <a:noAutofit/>
          </a:bodyPr>
          <a:lstStyle/>
          <a:p>
            <a:r>
              <a:rPr lang="en-US" sz="4000" b="1" dirty="0"/>
              <a:t>Hierarchical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7090" name="Text Box 1026"/>
          <p:cNvSpPr txBox="1">
            <a:spLocks noChangeArrowheads="1"/>
          </p:cNvSpPr>
          <p:nvPr/>
        </p:nvSpPr>
        <p:spPr bwMode="auto">
          <a:xfrm>
            <a:off x="133350" y="967105"/>
            <a:ext cx="6663055" cy="10147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b="1">
                <a:solidFill>
                  <a:schemeClr val="tx2"/>
                </a:solidFill>
                <a:effectLst/>
                <a:latin typeface="Calibri" panose="020F0502020204030204" pitchFamily="-107" charset="0"/>
                <a:ea typeface="MS PGothic" panose="020B0600070205080204" pitchFamily="-107" charset="-128"/>
                <a:cs typeface="Calibri" panose="020F0502020204030204" pitchFamily="-107" charset="0"/>
              </a:rPr>
              <a:t>Bottom-Up (</a:t>
            </a:r>
            <a:r>
              <a:rPr kumimoji="1" lang="en-US" altLang="zh-CN" b="1">
                <a:solidFill>
                  <a:schemeClr val="tx2"/>
                </a:solidFill>
                <a:effectLst/>
                <a:latin typeface="Calibri" panose="020F0502020204030204" pitchFamily="-107" charset="0"/>
                <a:ea typeface="宋体" panose="02010600030101010101" pitchFamily="2" charset="-122"/>
                <a:cs typeface="Calibri" panose="020F0502020204030204" pitchFamily="-107" charset="0"/>
              </a:rPr>
              <a:t>agglomerative</a:t>
            </a:r>
            <a:r>
              <a:rPr kumimoji="1" lang="en-US" b="1">
                <a:solidFill>
                  <a:schemeClr val="tx2"/>
                </a:solidFill>
                <a:effectLst/>
                <a:latin typeface="Calibri" panose="020F0502020204030204" pitchFamily="-107" charset="0"/>
                <a:ea typeface="MS PGothic" panose="020B0600070205080204" pitchFamily="-107" charset="-128"/>
                <a:cs typeface="Calibri" panose="020F0502020204030204" pitchFamily="-107" charset="0"/>
              </a:rPr>
              <a:t>):</a:t>
            </a:r>
            <a:r>
              <a:rPr lang="en-US" sz="2000">
                <a:latin typeface="Calibri" panose="020F0502020204030204" pitchFamily="-107" charset="0"/>
                <a:ea typeface="MS PGothic" panose="020B0600070205080204" pitchFamily="-107" charset="-128"/>
                <a:cs typeface="Calibri" panose="020F0502020204030204" pitchFamily="-107" charset="0"/>
              </a:rPr>
              <a:t> Starting with each item in its own cluster, find the best pair to merge into a new cluster. Repeat until all clusters are fused together. </a:t>
            </a:r>
          </a:p>
        </p:txBody>
      </p:sp>
      <p:grpSp>
        <p:nvGrpSpPr>
          <p:cNvPr id="26627" name="Group 1027"/>
          <p:cNvGrpSpPr/>
          <p:nvPr/>
        </p:nvGrpSpPr>
        <p:grpSpPr bwMode="auto">
          <a:xfrm>
            <a:off x="8116888" y="5689600"/>
            <a:ext cx="1027112" cy="973138"/>
            <a:chOff x="1267" y="3584"/>
            <a:chExt cx="647" cy="613"/>
          </a:xfrm>
        </p:grpSpPr>
        <p:grpSp>
          <p:nvGrpSpPr>
            <p:cNvPr id="26750" name="Group 1028"/>
            <p:cNvGrpSpPr/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26754" name="Picture 102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755" name="Picture 103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751" name="Line 1031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2" name="Line 1032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53" name="Line 1033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28" name="Group 1034"/>
          <p:cNvGrpSpPr/>
          <p:nvPr/>
        </p:nvGrpSpPr>
        <p:grpSpPr bwMode="auto">
          <a:xfrm>
            <a:off x="8078788" y="4465638"/>
            <a:ext cx="1027112" cy="733425"/>
            <a:chOff x="252" y="2364"/>
            <a:chExt cx="2258" cy="1608"/>
          </a:xfrm>
        </p:grpSpPr>
        <p:pic>
          <p:nvPicPr>
            <p:cNvPr id="26748" name="Picture 103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" y="2364"/>
              <a:ext cx="900" cy="1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49" name="Picture 103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6" y="2412"/>
              <a:ext cx="1154" cy="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29" name="Line 1037"/>
          <p:cNvSpPr>
            <a:spLocks noChangeShapeType="1"/>
          </p:cNvSpPr>
          <p:nvPr/>
        </p:nvSpPr>
        <p:spPr bwMode="auto">
          <a:xfrm flipH="1" flipV="1">
            <a:off x="8826500" y="4225925"/>
            <a:ext cx="0" cy="1317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1038"/>
          <p:cNvSpPr>
            <a:spLocks noChangeShapeType="1"/>
          </p:cNvSpPr>
          <p:nvPr/>
        </p:nvSpPr>
        <p:spPr bwMode="auto">
          <a:xfrm flipH="1" flipV="1">
            <a:off x="8335963" y="4225925"/>
            <a:ext cx="0" cy="131763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1039"/>
          <p:cNvSpPr>
            <a:spLocks noChangeShapeType="1"/>
          </p:cNvSpPr>
          <p:nvPr/>
        </p:nvSpPr>
        <p:spPr bwMode="auto">
          <a:xfrm flipH="1">
            <a:off x="8331200" y="4225925"/>
            <a:ext cx="4984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32" name="Group 1040"/>
          <p:cNvGrpSpPr/>
          <p:nvPr/>
        </p:nvGrpSpPr>
        <p:grpSpPr bwMode="auto">
          <a:xfrm>
            <a:off x="7299325" y="4084638"/>
            <a:ext cx="608013" cy="1147762"/>
            <a:chOff x="4598" y="2573"/>
            <a:chExt cx="383" cy="723"/>
          </a:xfrm>
        </p:grpSpPr>
        <p:pic>
          <p:nvPicPr>
            <p:cNvPr id="26742" name="Picture 104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8" y="2956"/>
              <a:ext cx="13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43" name="Picture 1042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" y="2712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744" name="Group 1043"/>
            <p:cNvGrpSpPr/>
            <p:nvPr/>
          </p:nvGrpSpPr>
          <p:grpSpPr bwMode="auto">
            <a:xfrm>
              <a:off x="4638" y="2573"/>
              <a:ext cx="315" cy="169"/>
              <a:chOff x="2112" y="2976"/>
              <a:chExt cx="703" cy="377"/>
            </a:xfrm>
          </p:grpSpPr>
          <p:sp>
            <p:nvSpPr>
              <p:cNvPr id="26745" name="Line 1044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6" name="Line 1045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47" name="Line 1046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633" name="Group 1047"/>
          <p:cNvGrpSpPr/>
          <p:nvPr/>
        </p:nvGrpSpPr>
        <p:grpSpPr bwMode="auto">
          <a:xfrm>
            <a:off x="7289800" y="2295525"/>
            <a:ext cx="1806575" cy="1331913"/>
            <a:chOff x="746" y="1753"/>
            <a:chExt cx="1138" cy="839"/>
          </a:xfrm>
        </p:grpSpPr>
        <p:pic>
          <p:nvPicPr>
            <p:cNvPr id="26727" name="Picture 104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" y="2252"/>
              <a:ext cx="13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28" name="Picture 1049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" y="2008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729" name="Group 1050"/>
            <p:cNvGrpSpPr/>
            <p:nvPr/>
          </p:nvGrpSpPr>
          <p:grpSpPr bwMode="auto">
            <a:xfrm>
              <a:off x="1237" y="2109"/>
              <a:ext cx="647" cy="462"/>
              <a:chOff x="252" y="2364"/>
              <a:chExt cx="2258" cy="1608"/>
            </a:xfrm>
          </p:grpSpPr>
          <p:pic>
            <p:nvPicPr>
              <p:cNvPr id="26740" name="Picture 105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741" name="Picture 105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730" name="Line 1053"/>
            <p:cNvSpPr>
              <a:spLocks noChangeShapeType="1"/>
            </p:cNvSpPr>
            <p:nvPr/>
          </p:nvSpPr>
          <p:spPr bwMode="auto">
            <a:xfrm flipH="1" flipV="1">
              <a:off x="1708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1" name="Line 1054"/>
            <p:cNvSpPr>
              <a:spLocks noChangeShapeType="1"/>
            </p:cNvSpPr>
            <p:nvPr/>
          </p:nvSpPr>
          <p:spPr bwMode="auto">
            <a:xfrm flipH="1" flipV="1">
              <a:off x="1399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2" name="Line 1055"/>
            <p:cNvSpPr>
              <a:spLocks noChangeShapeType="1"/>
            </p:cNvSpPr>
            <p:nvPr/>
          </p:nvSpPr>
          <p:spPr bwMode="auto">
            <a:xfrm flipH="1">
              <a:off x="1396" y="1958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3" name="Line 1056"/>
            <p:cNvSpPr>
              <a:spLocks noChangeShapeType="1"/>
            </p:cNvSpPr>
            <p:nvPr/>
          </p:nvSpPr>
          <p:spPr bwMode="auto">
            <a:xfrm flipH="1">
              <a:off x="936" y="1753"/>
              <a:ext cx="61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4" name="Line 1057"/>
            <p:cNvSpPr>
              <a:spLocks noChangeShapeType="1"/>
            </p:cNvSpPr>
            <p:nvPr/>
          </p:nvSpPr>
          <p:spPr bwMode="auto">
            <a:xfrm rot="5400000" flipH="1">
              <a:off x="1450" y="1858"/>
              <a:ext cx="20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735" name="Group 1058"/>
            <p:cNvGrpSpPr/>
            <p:nvPr/>
          </p:nvGrpSpPr>
          <p:grpSpPr bwMode="auto">
            <a:xfrm>
              <a:off x="786" y="1869"/>
              <a:ext cx="315" cy="169"/>
              <a:chOff x="2112" y="2976"/>
              <a:chExt cx="703" cy="377"/>
            </a:xfrm>
          </p:grpSpPr>
          <p:sp>
            <p:nvSpPr>
              <p:cNvPr id="26737" name="Line 1059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8" name="Line 1060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39" name="Line 1061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736" name="Line 1062"/>
            <p:cNvSpPr>
              <a:spLocks noChangeShapeType="1"/>
            </p:cNvSpPr>
            <p:nvPr/>
          </p:nvSpPr>
          <p:spPr bwMode="auto">
            <a:xfrm rot="5400000" flipH="1">
              <a:off x="878" y="1814"/>
              <a:ext cx="11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4" name="Group 1063"/>
          <p:cNvGrpSpPr/>
          <p:nvPr/>
        </p:nvGrpSpPr>
        <p:grpSpPr bwMode="auto">
          <a:xfrm>
            <a:off x="2182813" y="5770563"/>
            <a:ext cx="1027112" cy="973137"/>
            <a:chOff x="1165" y="3566"/>
            <a:chExt cx="647" cy="613"/>
          </a:xfrm>
        </p:grpSpPr>
        <p:grpSp>
          <p:nvGrpSpPr>
            <p:cNvPr id="26720" name="Group 1064"/>
            <p:cNvGrpSpPr/>
            <p:nvPr/>
          </p:nvGrpSpPr>
          <p:grpSpPr bwMode="auto">
            <a:xfrm>
              <a:off x="1165" y="3717"/>
              <a:ext cx="647" cy="462"/>
              <a:chOff x="252" y="2364"/>
              <a:chExt cx="2258" cy="1608"/>
            </a:xfrm>
          </p:grpSpPr>
          <p:pic>
            <p:nvPicPr>
              <p:cNvPr id="26725" name="Picture 106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726" name="Picture 106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6721" name="Group 1067"/>
            <p:cNvGrpSpPr/>
            <p:nvPr/>
          </p:nvGrpSpPr>
          <p:grpSpPr bwMode="auto">
            <a:xfrm>
              <a:off x="1324" y="3566"/>
              <a:ext cx="314" cy="83"/>
              <a:chOff x="1324" y="3566"/>
              <a:chExt cx="314" cy="83"/>
            </a:xfrm>
          </p:grpSpPr>
          <p:sp>
            <p:nvSpPr>
              <p:cNvPr id="26722" name="Line 1068"/>
              <p:cNvSpPr>
                <a:spLocks noChangeShapeType="1"/>
              </p:cNvSpPr>
              <p:nvPr/>
            </p:nvSpPr>
            <p:spPr bwMode="auto">
              <a:xfrm flipH="1" flipV="1">
                <a:off x="1636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3" name="Line 1069"/>
              <p:cNvSpPr>
                <a:spLocks noChangeShapeType="1"/>
              </p:cNvSpPr>
              <p:nvPr/>
            </p:nvSpPr>
            <p:spPr bwMode="auto">
              <a:xfrm flipH="1" flipV="1">
                <a:off x="1327" y="3566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4" name="Line 1070"/>
              <p:cNvSpPr>
                <a:spLocks noChangeShapeType="1"/>
              </p:cNvSpPr>
              <p:nvPr/>
            </p:nvSpPr>
            <p:spPr bwMode="auto">
              <a:xfrm flipH="1">
                <a:off x="1324" y="3566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26635" name="Picture 107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725" y="4603750"/>
            <a:ext cx="2190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6" name="Line 1072"/>
          <p:cNvSpPr>
            <a:spLocks noChangeShapeType="1"/>
          </p:cNvSpPr>
          <p:nvPr/>
        </p:nvSpPr>
        <p:spPr bwMode="auto">
          <a:xfrm flipH="1" flipV="1">
            <a:off x="1847850" y="4108450"/>
            <a:ext cx="0" cy="279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Line 1073"/>
          <p:cNvSpPr>
            <a:spLocks noChangeShapeType="1"/>
          </p:cNvSpPr>
          <p:nvPr/>
        </p:nvSpPr>
        <p:spPr bwMode="auto">
          <a:xfrm flipH="1">
            <a:off x="1836738" y="4100513"/>
            <a:ext cx="75247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8" name="Line 1074"/>
          <p:cNvSpPr>
            <a:spLocks noChangeShapeType="1"/>
          </p:cNvSpPr>
          <p:nvPr/>
        </p:nvSpPr>
        <p:spPr bwMode="auto">
          <a:xfrm rot="5400000" flipH="1">
            <a:off x="2541587" y="4132263"/>
            <a:ext cx="984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39" name="Group 1075"/>
          <p:cNvGrpSpPr/>
          <p:nvPr/>
        </p:nvGrpSpPr>
        <p:grpSpPr bwMode="auto">
          <a:xfrm>
            <a:off x="3294063" y="5527675"/>
            <a:ext cx="760412" cy="1216025"/>
            <a:chOff x="2072" y="3380"/>
            <a:chExt cx="479" cy="802"/>
          </a:xfrm>
        </p:grpSpPr>
        <p:pic>
          <p:nvPicPr>
            <p:cNvPr id="26714" name="Picture 1076" descr="Edna Krabappel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15" name="Picture 1077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716" name="Group 1078"/>
            <p:cNvGrpSpPr/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26717" name="Line 1079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8" name="Line 1080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9" name="Line 1081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640" name="Group 1082"/>
          <p:cNvGrpSpPr/>
          <p:nvPr/>
        </p:nvGrpSpPr>
        <p:grpSpPr bwMode="auto">
          <a:xfrm>
            <a:off x="1293813" y="5491163"/>
            <a:ext cx="776287" cy="1252537"/>
            <a:chOff x="2663" y="3356"/>
            <a:chExt cx="489" cy="789"/>
          </a:xfrm>
        </p:grpSpPr>
        <p:pic>
          <p:nvPicPr>
            <p:cNvPr id="26708" name="Picture 108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" y="3800"/>
              <a:ext cx="13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09" name="Picture 108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" y="3707"/>
              <a:ext cx="331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710" name="Group 1085"/>
            <p:cNvGrpSpPr/>
            <p:nvPr/>
          </p:nvGrpSpPr>
          <p:grpSpPr bwMode="auto">
            <a:xfrm>
              <a:off x="2758" y="3356"/>
              <a:ext cx="314" cy="209"/>
              <a:chOff x="2170" y="3380"/>
              <a:chExt cx="314" cy="185"/>
            </a:xfrm>
          </p:grpSpPr>
          <p:sp>
            <p:nvSpPr>
              <p:cNvPr id="26711" name="Line 1086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2" name="Line 1087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3" name="Line 1088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641" name="Group 1089"/>
          <p:cNvGrpSpPr/>
          <p:nvPr/>
        </p:nvGrpSpPr>
        <p:grpSpPr bwMode="auto">
          <a:xfrm>
            <a:off x="4586288" y="5518150"/>
            <a:ext cx="815975" cy="1206500"/>
            <a:chOff x="2889" y="3476"/>
            <a:chExt cx="514" cy="760"/>
          </a:xfrm>
        </p:grpSpPr>
        <p:pic>
          <p:nvPicPr>
            <p:cNvPr id="26702" name="Picture 1090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" y="3691"/>
              <a:ext cx="190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703" name="Picture 109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5" y="3751"/>
              <a:ext cx="25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704" name="Group 1092"/>
            <p:cNvGrpSpPr/>
            <p:nvPr/>
          </p:nvGrpSpPr>
          <p:grpSpPr bwMode="auto">
            <a:xfrm>
              <a:off x="3010" y="3476"/>
              <a:ext cx="314" cy="195"/>
              <a:chOff x="2170" y="3380"/>
              <a:chExt cx="314" cy="185"/>
            </a:xfrm>
          </p:grpSpPr>
          <p:sp>
            <p:nvSpPr>
              <p:cNvPr id="26705" name="Line 1093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6" name="Line 1094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7" name="Line 1095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642" name="Text Box 1096"/>
          <p:cNvSpPr txBox="1">
            <a:spLocks noChangeArrowheads="1"/>
          </p:cNvSpPr>
          <p:nvPr/>
        </p:nvSpPr>
        <p:spPr bwMode="auto">
          <a:xfrm>
            <a:off x="4117975" y="59467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b="1"/>
              <a:t>…</a:t>
            </a:r>
          </a:p>
        </p:txBody>
      </p:sp>
      <p:sp>
        <p:nvSpPr>
          <p:cNvPr id="26643" name="Text Box 1097"/>
          <p:cNvSpPr txBox="1">
            <a:spLocks noChangeArrowheads="1"/>
          </p:cNvSpPr>
          <p:nvPr/>
        </p:nvSpPr>
        <p:spPr bwMode="auto">
          <a:xfrm>
            <a:off x="0" y="5661025"/>
            <a:ext cx="14906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1800"/>
              <a:t>Consider all possible merges…</a:t>
            </a:r>
          </a:p>
        </p:txBody>
      </p:sp>
      <p:sp>
        <p:nvSpPr>
          <p:cNvPr id="26644" name="Text Box 1098"/>
          <p:cNvSpPr txBox="1">
            <a:spLocks noChangeArrowheads="1"/>
          </p:cNvSpPr>
          <p:nvPr/>
        </p:nvSpPr>
        <p:spPr bwMode="auto">
          <a:xfrm>
            <a:off x="5686425" y="5699125"/>
            <a:ext cx="1109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1800"/>
              <a:t>Choose the best</a:t>
            </a:r>
          </a:p>
        </p:txBody>
      </p:sp>
      <p:sp>
        <p:nvSpPr>
          <p:cNvPr id="26645" name="Rectangle 1099"/>
          <p:cNvSpPr>
            <a:spLocks noChangeArrowheads="1"/>
          </p:cNvSpPr>
          <p:nvPr/>
        </p:nvSpPr>
        <p:spPr bwMode="auto">
          <a:xfrm>
            <a:off x="0" y="5257800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endParaRPr lang="en-US" altLang="en-US"/>
          </a:p>
        </p:txBody>
      </p:sp>
      <p:sp>
        <p:nvSpPr>
          <p:cNvPr id="26646" name="Rectangle 1100"/>
          <p:cNvSpPr>
            <a:spLocks noChangeArrowheads="1"/>
          </p:cNvSpPr>
          <p:nvPr/>
        </p:nvSpPr>
        <p:spPr bwMode="auto">
          <a:xfrm>
            <a:off x="0" y="3790950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endParaRPr lang="en-US" altLang="en-US"/>
          </a:p>
        </p:txBody>
      </p:sp>
      <p:sp>
        <p:nvSpPr>
          <p:cNvPr id="26647" name="Rectangle 1101"/>
          <p:cNvSpPr>
            <a:spLocks noChangeArrowheads="1"/>
          </p:cNvSpPr>
          <p:nvPr/>
        </p:nvSpPr>
        <p:spPr bwMode="auto">
          <a:xfrm>
            <a:off x="0" y="2000250"/>
            <a:ext cx="9144000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endParaRPr lang="en-US" altLang="en-US"/>
          </a:p>
        </p:txBody>
      </p:sp>
      <p:sp>
        <p:nvSpPr>
          <p:cNvPr id="26648" name="Text Box 1102"/>
          <p:cNvSpPr txBox="1">
            <a:spLocks noChangeArrowheads="1"/>
          </p:cNvSpPr>
          <p:nvPr/>
        </p:nvSpPr>
        <p:spPr bwMode="auto">
          <a:xfrm>
            <a:off x="0" y="4089400"/>
            <a:ext cx="14906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1800"/>
              <a:t>Consider all possible merges…</a:t>
            </a:r>
          </a:p>
        </p:txBody>
      </p:sp>
      <p:grpSp>
        <p:nvGrpSpPr>
          <p:cNvPr id="26649" name="Group 1103"/>
          <p:cNvGrpSpPr/>
          <p:nvPr/>
        </p:nvGrpSpPr>
        <p:grpSpPr bwMode="auto">
          <a:xfrm>
            <a:off x="2116138" y="4184650"/>
            <a:ext cx="1027112" cy="973138"/>
            <a:chOff x="1267" y="3584"/>
            <a:chExt cx="647" cy="613"/>
          </a:xfrm>
        </p:grpSpPr>
        <p:grpSp>
          <p:nvGrpSpPr>
            <p:cNvPr id="26696" name="Group 1104"/>
            <p:cNvGrpSpPr/>
            <p:nvPr/>
          </p:nvGrpSpPr>
          <p:grpSpPr bwMode="auto">
            <a:xfrm>
              <a:off x="1267" y="3735"/>
              <a:ext cx="647" cy="462"/>
              <a:chOff x="252" y="2364"/>
              <a:chExt cx="2258" cy="1608"/>
            </a:xfrm>
          </p:grpSpPr>
          <p:pic>
            <p:nvPicPr>
              <p:cNvPr id="26700" name="Picture 110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701" name="Picture 110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697" name="Line 1107"/>
            <p:cNvSpPr>
              <a:spLocks noChangeShapeType="1"/>
            </p:cNvSpPr>
            <p:nvPr/>
          </p:nvSpPr>
          <p:spPr bwMode="auto">
            <a:xfrm flipH="1" flipV="1">
              <a:off x="1738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8" name="Line 1108"/>
            <p:cNvSpPr>
              <a:spLocks noChangeShapeType="1"/>
            </p:cNvSpPr>
            <p:nvPr/>
          </p:nvSpPr>
          <p:spPr bwMode="auto">
            <a:xfrm flipH="1" flipV="1">
              <a:off x="1429" y="3584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Line 1109"/>
            <p:cNvSpPr>
              <a:spLocks noChangeShapeType="1"/>
            </p:cNvSpPr>
            <p:nvPr/>
          </p:nvSpPr>
          <p:spPr bwMode="auto">
            <a:xfrm flipH="1">
              <a:off x="1426" y="3584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6650" name="Picture 11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4606925"/>
            <a:ext cx="21907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51" name="Picture 1111" descr="C:\Documents and Settings\eamonn\Desktop\bios_family_marge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8" y="4219575"/>
            <a:ext cx="301625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52" name="Group 1112"/>
          <p:cNvGrpSpPr/>
          <p:nvPr/>
        </p:nvGrpSpPr>
        <p:grpSpPr bwMode="auto">
          <a:xfrm>
            <a:off x="3390900" y="3998913"/>
            <a:ext cx="500063" cy="268287"/>
            <a:chOff x="2112" y="2976"/>
            <a:chExt cx="703" cy="377"/>
          </a:xfrm>
        </p:grpSpPr>
        <p:sp>
          <p:nvSpPr>
            <p:cNvPr id="26693" name="Line 1113"/>
            <p:cNvSpPr>
              <a:spLocks noChangeShapeType="1"/>
            </p:cNvSpPr>
            <p:nvPr/>
          </p:nvSpPr>
          <p:spPr bwMode="auto">
            <a:xfrm flipH="1" flipV="1">
              <a:off x="2810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4" name="Line 1114"/>
            <p:cNvSpPr>
              <a:spLocks noChangeShapeType="1"/>
            </p:cNvSpPr>
            <p:nvPr/>
          </p:nvSpPr>
          <p:spPr bwMode="auto">
            <a:xfrm flipH="1" flipV="1">
              <a:off x="2118" y="2976"/>
              <a:ext cx="0" cy="37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Line 1115"/>
            <p:cNvSpPr>
              <a:spLocks noChangeShapeType="1"/>
            </p:cNvSpPr>
            <p:nvPr/>
          </p:nvSpPr>
          <p:spPr bwMode="auto">
            <a:xfrm flipH="1">
              <a:off x="2112" y="2976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53" name="Group 1116"/>
          <p:cNvGrpSpPr/>
          <p:nvPr/>
        </p:nvGrpSpPr>
        <p:grpSpPr bwMode="auto">
          <a:xfrm>
            <a:off x="4608513" y="3994150"/>
            <a:ext cx="760412" cy="1216025"/>
            <a:chOff x="2072" y="3380"/>
            <a:chExt cx="479" cy="802"/>
          </a:xfrm>
        </p:grpSpPr>
        <p:pic>
          <p:nvPicPr>
            <p:cNvPr id="26687" name="Picture 1117" descr="Edna Krabappel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2" y="3670"/>
              <a:ext cx="22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88" name="Picture 1118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" y="3598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689" name="Group 1119"/>
            <p:cNvGrpSpPr/>
            <p:nvPr/>
          </p:nvGrpSpPr>
          <p:grpSpPr bwMode="auto">
            <a:xfrm>
              <a:off x="2170" y="3380"/>
              <a:ext cx="314" cy="185"/>
              <a:chOff x="2170" y="3380"/>
              <a:chExt cx="314" cy="185"/>
            </a:xfrm>
          </p:grpSpPr>
          <p:sp>
            <p:nvSpPr>
              <p:cNvPr id="26690" name="Line 1120"/>
              <p:cNvSpPr>
                <a:spLocks noChangeShapeType="1"/>
              </p:cNvSpPr>
              <p:nvPr/>
            </p:nvSpPr>
            <p:spPr bwMode="auto">
              <a:xfrm flipH="1" flipV="1">
                <a:off x="2482" y="3386"/>
                <a:ext cx="0" cy="179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1" name="Line 1121"/>
              <p:cNvSpPr>
                <a:spLocks noChangeShapeType="1"/>
              </p:cNvSpPr>
              <p:nvPr/>
            </p:nvSpPr>
            <p:spPr bwMode="auto">
              <a:xfrm flipH="1" flipV="1">
                <a:off x="2173" y="3380"/>
                <a:ext cx="0" cy="185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92" name="Line 1122"/>
              <p:cNvSpPr>
                <a:spLocks noChangeShapeType="1"/>
              </p:cNvSpPr>
              <p:nvPr/>
            </p:nvSpPr>
            <p:spPr bwMode="auto">
              <a:xfrm flipH="1">
                <a:off x="2170" y="3380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654" name="Text Box 1123"/>
          <p:cNvSpPr txBox="1">
            <a:spLocks noChangeArrowheads="1"/>
          </p:cNvSpPr>
          <p:nvPr/>
        </p:nvSpPr>
        <p:spPr bwMode="auto">
          <a:xfrm>
            <a:off x="4051300" y="4518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b="1"/>
              <a:t>…</a:t>
            </a:r>
          </a:p>
        </p:txBody>
      </p:sp>
      <p:sp>
        <p:nvSpPr>
          <p:cNvPr id="26655" name="Text Box 1124"/>
          <p:cNvSpPr txBox="1">
            <a:spLocks noChangeArrowheads="1"/>
          </p:cNvSpPr>
          <p:nvPr/>
        </p:nvSpPr>
        <p:spPr bwMode="auto">
          <a:xfrm>
            <a:off x="5686425" y="4213225"/>
            <a:ext cx="1109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1800"/>
              <a:t>Choose the best</a:t>
            </a:r>
          </a:p>
        </p:txBody>
      </p:sp>
      <p:sp>
        <p:nvSpPr>
          <p:cNvPr id="26656" name="Text Box 1125"/>
          <p:cNvSpPr txBox="1">
            <a:spLocks noChangeArrowheads="1"/>
          </p:cNvSpPr>
          <p:nvPr/>
        </p:nvSpPr>
        <p:spPr bwMode="auto">
          <a:xfrm>
            <a:off x="0" y="2546350"/>
            <a:ext cx="149066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1800"/>
              <a:t>Consider all possible merges…</a:t>
            </a:r>
          </a:p>
        </p:txBody>
      </p:sp>
      <p:grpSp>
        <p:nvGrpSpPr>
          <p:cNvPr id="26657" name="Group 1126"/>
          <p:cNvGrpSpPr/>
          <p:nvPr/>
        </p:nvGrpSpPr>
        <p:grpSpPr bwMode="auto">
          <a:xfrm>
            <a:off x="1765300" y="2400300"/>
            <a:ext cx="1806575" cy="1331913"/>
            <a:chOff x="746" y="1753"/>
            <a:chExt cx="1138" cy="839"/>
          </a:xfrm>
        </p:grpSpPr>
        <p:pic>
          <p:nvPicPr>
            <p:cNvPr id="26672" name="Picture 112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" y="2252"/>
              <a:ext cx="138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73" name="Picture 1128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" y="2008"/>
              <a:ext cx="190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6674" name="Group 1129"/>
            <p:cNvGrpSpPr/>
            <p:nvPr/>
          </p:nvGrpSpPr>
          <p:grpSpPr bwMode="auto">
            <a:xfrm>
              <a:off x="1237" y="2109"/>
              <a:ext cx="647" cy="462"/>
              <a:chOff x="252" y="2364"/>
              <a:chExt cx="2258" cy="1608"/>
            </a:xfrm>
          </p:grpSpPr>
          <p:pic>
            <p:nvPicPr>
              <p:cNvPr id="26685" name="Picture 1130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686" name="Picture 1131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675" name="Line 1132"/>
            <p:cNvSpPr>
              <a:spLocks noChangeShapeType="1"/>
            </p:cNvSpPr>
            <p:nvPr/>
          </p:nvSpPr>
          <p:spPr bwMode="auto">
            <a:xfrm flipH="1" flipV="1">
              <a:off x="1708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Line 1133"/>
            <p:cNvSpPr>
              <a:spLocks noChangeShapeType="1"/>
            </p:cNvSpPr>
            <p:nvPr/>
          </p:nvSpPr>
          <p:spPr bwMode="auto">
            <a:xfrm flipH="1" flipV="1">
              <a:off x="1399" y="1958"/>
              <a:ext cx="0" cy="8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7" name="Line 1134"/>
            <p:cNvSpPr>
              <a:spLocks noChangeShapeType="1"/>
            </p:cNvSpPr>
            <p:nvPr/>
          </p:nvSpPr>
          <p:spPr bwMode="auto">
            <a:xfrm flipH="1">
              <a:off x="1396" y="1958"/>
              <a:ext cx="31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Line 1135"/>
            <p:cNvSpPr>
              <a:spLocks noChangeShapeType="1"/>
            </p:cNvSpPr>
            <p:nvPr/>
          </p:nvSpPr>
          <p:spPr bwMode="auto">
            <a:xfrm flipH="1">
              <a:off x="936" y="1753"/>
              <a:ext cx="61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9" name="Line 1136"/>
            <p:cNvSpPr>
              <a:spLocks noChangeShapeType="1"/>
            </p:cNvSpPr>
            <p:nvPr/>
          </p:nvSpPr>
          <p:spPr bwMode="auto">
            <a:xfrm rot="5400000" flipH="1">
              <a:off x="1450" y="1858"/>
              <a:ext cx="20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80" name="Group 1137"/>
            <p:cNvGrpSpPr/>
            <p:nvPr/>
          </p:nvGrpSpPr>
          <p:grpSpPr bwMode="auto">
            <a:xfrm>
              <a:off x="786" y="1869"/>
              <a:ext cx="315" cy="169"/>
              <a:chOff x="2112" y="2976"/>
              <a:chExt cx="703" cy="377"/>
            </a:xfrm>
          </p:grpSpPr>
          <p:sp>
            <p:nvSpPr>
              <p:cNvPr id="26682" name="Line 1138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3" name="Line 1139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4" name="Line 1140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81" name="Line 1141"/>
            <p:cNvSpPr>
              <a:spLocks noChangeShapeType="1"/>
            </p:cNvSpPr>
            <p:nvPr/>
          </p:nvSpPr>
          <p:spPr bwMode="auto">
            <a:xfrm rot="5400000" flipH="1">
              <a:off x="878" y="1814"/>
              <a:ext cx="11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58" name="Group 1142"/>
          <p:cNvGrpSpPr/>
          <p:nvPr/>
        </p:nvGrpSpPr>
        <p:grpSpPr bwMode="auto">
          <a:xfrm>
            <a:off x="4184650" y="2511425"/>
            <a:ext cx="1416050" cy="1127125"/>
            <a:chOff x="2342" y="1528"/>
            <a:chExt cx="892" cy="710"/>
          </a:xfrm>
        </p:grpSpPr>
        <p:sp>
          <p:nvSpPr>
            <p:cNvPr id="26661" name="Line 1143"/>
            <p:cNvSpPr>
              <a:spLocks noChangeShapeType="1"/>
            </p:cNvSpPr>
            <p:nvPr/>
          </p:nvSpPr>
          <p:spPr bwMode="auto">
            <a:xfrm flipH="1" flipV="1">
              <a:off x="2418" y="1544"/>
              <a:ext cx="0" cy="17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1144"/>
            <p:cNvSpPr>
              <a:spLocks noChangeShapeType="1"/>
            </p:cNvSpPr>
            <p:nvPr/>
          </p:nvSpPr>
          <p:spPr bwMode="auto">
            <a:xfrm flipH="1">
              <a:off x="2411" y="1539"/>
              <a:ext cx="47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1145"/>
            <p:cNvSpPr>
              <a:spLocks noChangeShapeType="1"/>
            </p:cNvSpPr>
            <p:nvPr/>
          </p:nvSpPr>
          <p:spPr bwMode="auto">
            <a:xfrm rot="5400000" flipH="1">
              <a:off x="2855" y="1559"/>
              <a:ext cx="6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4" name="Group 1146"/>
            <p:cNvGrpSpPr/>
            <p:nvPr/>
          </p:nvGrpSpPr>
          <p:grpSpPr bwMode="auto">
            <a:xfrm>
              <a:off x="2587" y="1592"/>
              <a:ext cx="647" cy="613"/>
              <a:chOff x="1267" y="3584"/>
              <a:chExt cx="647" cy="613"/>
            </a:xfrm>
          </p:grpSpPr>
          <p:grpSp>
            <p:nvGrpSpPr>
              <p:cNvPr id="26666" name="Group 1147"/>
              <p:cNvGrpSpPr/>
              <p:nvPr/>
            </p:nvGrpSpPr>
            <p:grpSpPr bwMode="auto">
              <a:xfrm>
                <a:off x="1267" y="3735"/>
                <a:ext cx="647" cy="462"/>
                <a:chOff x="252" y="2364"/>
                <a:chExt cx="2258" cy="1608"/>
              </a:xfrm>
            </p:grpSpPr>
            <p:pic>
              <p:nvPicPr>
                <p:cNvPr id="26670" name="Picture 1148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2" y="2364"/>
                  <a:ext cx="900" cy="16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671" name="Picture 1149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56" y="2412"/>
                  <a:ext cx="1154" cy="15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6667" name="Line 1150"/>
              <p:cNvSpPr>
                <a:spLocks noChangeShapeType="1"/>
              </p:cNvSpPr>
              <p:nvPr/>
            </p:nvSpPr>
            <p:spPr bwMode="auto">
              <a:xfrm flipH="1" flipV="1">
                <a:off x="1738" y="3584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8" name="Line 1151"/>
              <p:cNvSpPr>
                <a:spLocks noChangeShapeType="1"/>
              </p:cNvSpPr>
              <p:nvPr/>
            </p:nvSpPr>
            <p:spPr bwMode="auto">
              <a:xfrm flipH="1" flipV="1">
                <a:off x="1429" y="3584"/>
                <a:ext cx="0" cy="83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9" name="Line 1152"/>
              <p:cNvSpPr>
                <a:spLocks noChangeShapeType="1"/>
              </p:cNvSpPr>
              <p:nvPr/>
            </p:nvSpPr>
            <p:spPr bwMode="auto">
              <a:xfrm flipH="1">
                <a:off x="1426" y="3584"/>
                <a:ext cx="31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665" name="Picture 1153" descr="Edna Krabappel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2" y="1750"/>
              <a:ext cx="225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59" name="Text Box 1154"/>
          <p:cNvSpPr txBox="1">
            <a:spLocks noChangeArrowheads="1"/>
          </p:cNvSpPr>
          <p:nvPr/>
        </p:nvSpPr>
        <p:spPr bwMode="auto">
          <a:xfrm>
            <a:off x="5686425" y="2689225"/>
            <a:ext cx="1109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1800"/>
              <a:t>Choose the best</a:t>
            </a:r>
          </a:p>
        </p:txBody>
      </p:sp>
      <p:sp>
        <p:nvSpPr>
          <p:cNvPr id="26660" name="Text Box 1155"/>
          <p:cNvSpPr txBox="1">
            <a:spLocks noChangeArrowheads="1"/>
          </p:cNvSpPr>
          <p:nvPr/>
        </p:nvSpPr>
        <p:spPr bwMode="auto">
          <a:xfrm>
            <a:off x="3632200" y="29559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b="1"/>
              <a:t>…</a:t>
            </a:r>
          </a:p>
        </p:txBody>
      </p:sp>
      <p:grpSp>
        <p:nvGrpSpPr>
          <p:cNvPr id="27650" name="Group 2"/>
          <p:cNvGrpSpPr/>
          <p:nvPr/>
        </p:nvGrpSpPr>
        <p:grpSpPr bwMode="auto">
          <a:xfrm>
            <a:off x="6794500" y="215900"/>
            <a:ext cx="2282825" cy="1622425"/>
            <a:chOff x="98" y="300"/>
            <a:chExt cx="3214" cy="2284"/>
          </a:xfrm>
        </p:grpSpPr>
        <p:pic>
          <p:nvPicPr>
            <p:cNvPr id="27781" name="Picture 3" descr="Edna Krabappel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" y="1440"/>
              <a:ext cx="504" cy="1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82" name="Picture 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1824"/>
              <a:ext cx="308" cy="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783" name="Picture 5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78"/>
              <a:ext cx="424" cy="1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7784" name="Group 6"/>
            <p:cNvGrpSpPr/>
            <p:nvPr/>
          </p:nvGrpSpPr>
          <p:grpSpPr bwMode="auto">
            <a:xfrm>
              <a:off x="1865" y="1505"/>
              <a:ext cx="1447" cy="1031"/>
              <a:chOff x="252" y="2364"/>
              <a:chExt cx="2258" cy="1608"/>
            </a:xfrm>
          </p:grpSpPr>
          <p:pic>
            <p:nvPicPr>
              <p:cNvPr id="27799" name="Picture 7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" y="2364"/>
                <a:ext cx="900" cy="1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800" name="Picture 8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56" y="2412"/>
                <a:ext cx="1154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785" name="Line 9"/>
            <p:cNvSpPr>
              <a:spLocks noChangeShapeType="1"/>
            </p:cNvSpPr>
            <p:nvPr/>
          </p:nvSpPr>
          <p:spPr bwMode="auto">
            <a:xfrm flipH="1" flipV="1">
              <a:off x="255" y="444"/>
              <a:ext cx="0" cy="90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6" name="Line 10"/>
            <p:cNvSpPr>
              <a:spLocks noChangeShapeType="1"/>
            </p:cNvSpPr>
            <p:nvPr/>
          </p:nvSpPr>
          <p:spPr bwMode="auto">
            <a:xfrm flipH="1" flipV="1">
              <a:off x="2919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7" name="Line 11"/>
            <p:cNvSpPr>
              <a:spLocks noChangeShapeType="1"/>
            </p:cNvSpPr>
            <p:nvPr/>
          </p:nvSpPr>
          <p:spPr bwMode="auto">
            <a:xfrm flipH="1" flipV="1">
              <a:off x="2227" y="1167"/>
              <a:ext cx="0" cy="18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8" name="Line 12"/>
            <p:cNvSpPr>
              <a:spLocks noChangeShapeType="1"/>
            </p:cNvSpPr>
            <p:nvPr/>
          </p:nvSpPr>
          <p:spPr bwMode="auto">
            <a:xfrm flipH="1">
              <a:off x="2221" y="1167"/>
              <a:ext cx="703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89" name="Line 13"/>
            <p:cNvSpPr>
              <a:spLocks noChangeShapeType="1"/>
            </p:cNvSpPr>
            <p:nvPr/>
          </p:nvSpPr>
          <p:spPr bwMode="auto">
            <a:xfrm flipH="1">
              <a:off x="1193" y="710"/>
              <a:ext cx="1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0" name="Line 14"/>
            <p:cNvSpPr>
              <a:spLocks noChangeShapeType="1"/>
            </p:cNvSpPr>
            <p:nvPr/>
          </p:nvSpPr>
          <p:spPr bwMode="auto">
            <a:xfrm rot="5400000" flipH="1">
              <a:off x="2343" y="943"/>
              <a:ext cx="457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1" name="Line 15"/>
            <p:cNvSpPr>
              <a:spLocks noChangeShapeType="1"/>
            </p:cNvSpPr>
            <p:nvPr/>
          </p:nvSpPr>
          <p:spPr bwMode="auto">
            <a:xfrm rot="5400000" flipH="1">
              <a:off x="1712" y="574"/>
              <a:ext cx="26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792" name="Group 16"/>
            <p:cNvGrpSpPr/>
            <p:nvPr/>
          </p:nvGrpSpPr>
          <p:grpSpPr bwMode="auto">
            <a:xfrm>
              <a:off x="859" y="969"/>
              <a:ext cx="703" cy="377"/>
              <a:chOff x="2112" y="2976"/>
              <a:chExt cx="703" cy="377"/>
            </a:xfrm>
          </p:grpSpPr>
          <p:sp>
            <p:nvSpPr>
              <p:cNvPr id="27796" name="Line 17"/>
              <p:cNvSpPr>
                <a:spLocks noChangeShapeType="1"/>
              </p:cNvSpPr>
              <p:nvPr/>
            </p:nvSpPr>
            <p:spPr bwMode="auto">
              <a:xfrm flipH="1" flipV="1">
                <a:off x="2810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97" name="Line 18"/>
              <p:cNvSpPr>
                <a:spLocks noChangeShapeType="1"/>
              </p:cNvSpPr>
              <p:nvPr/>
            </p:nvSpPr>
            <p:spPr bwMode="auto">
              <a:xfrm flipH="1" flipV="1">
                <a:off x="2118" y="2976"/>
                <a:ext cx="0" cy="377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98" name="Line 19"/>
              <p:cNvSpPr>
                <a:spLocks noChangeShapeType="1"/>
              </p:cNvSpPr>
              <p:nvPr/>
            </p:nvSpPr>
            <p:spPr bwMode="auto">
              <a:xfrm flipH="1">
                <a:off x="2112" y="2976"/>
                <a:ext cx="703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793" name="Line 20"/>
            <p:cNvSpPr>
              <a:spLocks noChangeShapeType="1"/>
            </p:cNvSpPr>
            <p:nvPr/>
          </p:nvSpPr>
          <p:spPr bwMode="auto">
            <a:xfrm rot="5400000" flipH="1">
              <a:off x="1065" y="844"/>
              <a:ext cx="25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4" name="Line 21"/>
            <p:cNvSpPr>
              <a:spLocks noChangeShapeType="1"/>
            </p:cNvSpPr>
            <p:nvPr/>
          </p:nvSpPr>
          <p:spPr bwMode="auto">
            <a:xfrm flipH="1">
              <a:off x="253" y="446"/>
              <a:ext cx="158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95" name="Line 22"/>
            <p:cNvSpPr>
              <a:spLocks noChangeShapeType="1"/>
            </p:cNvSpPr>
            <p:nvPr/>
          </p:nvSpPr>
          <p:spPr bwMode="auto">
            <a:xfrm rot="5400000" flipH="1">
              <a:off x="989" y="370"/>
              <a:ext cx="139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Hierarchical 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419100" y="1141095"/>
            <a:ext cx="7940675" cy="18148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effectLst/>
                <a:latin typeface="Calibri" panose="020F0502020204030204" pitchFamily="-107" charset="0"/>
                <a:ea typeface="MS PGothic" panose="020B0600070205080204" pitchFamily="-107" charset="-128"/>
                <a:cs typeface="Calibri" panose="020F0502020204030204" pitchFamily="-107" charset="0"/>
              </a:rPr>
              <a:t>We know how to measure the distance between two objects, but defining the distance between an object and a cluster, or defining the distance between two clusters is non obvious.  </a:t>
            </a: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228600" y="3131185"/>
            <a:ext cx="8321675" cy="31700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pPr>
              <a:buFontTx/>
              <a:buChar char="•"/>
              <a:defRPr/>
            </a:pPr>
            <a:r>
              <a:rPr lang="en-US" altLang="en-US" b="1" dirty="0">
                <a:latin typeface="Calibri" panose="020F0502020204030204" pitchFamily="-107" charset="0"/>
                <a:cs typeface="Calibri" panose="020F0502020204030204" pitchFamily="-107" charset="0"/>
              </a:rPr>
              <a:t> </a:t>
            </a:r>
            <a:r>
              <a:rPr kumimoji="1" lang="en-US" altLang="en-US" b="1" dirty="0">
                <a:solidFill>
                  <a:schemeClr val="tx2"/>
                </a:solidFill>
                <a:effectLst/>
                <a:latin typeface="Calibri" panose="020F0502020204030204" pitchFamily="-107" charset="0"/>
                <a:cs typeface="Calibri" panose="020F0502020204030204" pitchFamily="-107" charset="0"/>
              </a:rPr>
              <a:t>Single linkage (nearest neighbor):</a:t>
            </a:r>
            <a:r>
              <a:rPr lang="en-US" altLang="en-US" dirty="0">
                <a:latin typeface="Calibri" panose="020F0502020204030204" pitchFamily="-107" charset="0"/>
                <a:cs typeface="Calibri" panose="020F0502020204030204" pitchFamily="-107" charset="0"/>
              </a:rPr>
              <a:t> </a:t>
            </a:r>
            <a:r>
              <a:rPr lang="en-US" altLang="en-US" sz="2000" dirty="0">
                <a:latin typeface="Calibri" panose="020F0502020204030204" pitchFamily="-107" charset="0"/>
                <a:cs typeface="Calibri" panose="020F0502020204030204" pitchFamily="-107" charset="0"/>
              </a:rPr>
              <a:t>In this method the distance between two clusters is determined by the distance of the two closest objects (nearest neighbors) in the different clusters.</a:t>
            </a:r>
          </a:p>
          <a:p>
            <a:pPr>
              <a:buFontTx/>
              <a:buChar char="•"/>
              <a:defRPr/>
            </a:pPr>
            <a:r>
              <a:rPr lang="en-US" altLang="en-US" dirty="0">
                <a:latin typeface="Calibri" panose="020F0502020204030204" pitchFamily="-107" charset="0"/>
                <a:cs typeface="Calibri" panose="020F0502020204030204" pitchFamily="-107" charset="0"/>
              </a:rPr>
              <a:t> </a:t>
            </a:r>
            <a:r>
              <a:rPr kumimoji="1" lang="en-US" altLang="en-US" b="1" dirty="0">
                <a:solidFill>
                  <a:schemeClr val="tx2"/>
                </a:solidFill>
                <a:effectLst/>
                <a:latin typeface="Calibri" panose="020F0502020204030204" pitchFamily="-107" charset="0"/>
                <a:cs typeface="Calibri" panose="020F0502020204030204" pitchFamily="-107" charset="0"/>
              </a:rPr>
              <a:t>Complete linkage (furthest neighbor):</a:t>
            </a:r>
            <a:r>
              <a:rPr lang="en-US" altLang="en-US" b="1" dirty="0">
                <a:latin typeface="Calibri" panose="020F0502020204030204" pitchFamily="-107" charset="0"/>
                <a:cs typeface="Calibri" panose="020F0502020204030204" pitchFamily="-107" charset="0"/>
              </a:rPr>
              <a:t> </a:t>
            </a:r>
            <a:r>
              <a:rPr lang="en-US" altLang="en-US" sz="2000" dirty="0">
                <a:latin typeface="Calibri" panose="020F0502020204030204" pitchFamily="-107" charset="0"/>
                <a:cs typeface="Calibri" panose="020F0502020204030204" pitchFamily="-107" charset="0"/>
              </a:rPr>
              <a:t>In this method, the distances between clusters are determined by the greatest distance between any two objects in the different clusters (i.e., by the "furthest neighbors").</a:t>
            </a:r>
            <a:r>
              <a:rPr lang="en-US" altLang="en-US" dirty="0">
                <a:latin typeface="Calibri" panose="020F0502020204030204" pitchFamily="-107" charset="0"/>
                <a:cs typeface="Calibri" panose="020F0502020204030204" pitchFamily="-107" charset="0"/>
              </a:rPr>
              <a:t> </a:t>
            </a:r>
          </a:p>
          <a:p>
            <a:pPr>
              <a:buFontTx/>
              <a:buChar char="•"/>
              <a:defRPr/>
            </a:pPr>
            <a:r>
              <a:rPr lang="en-US" altLang="en-US" b="1" dirty="0">
                <a:latin typeface="Calibri" panose="020F0502020204030204" pitchFamily="-107" charset="0"/>
                <a:cs typeface="Calibri" panose="020F0502020204030204" pitchFamily="-107" charset="0"/>
              </a:rPr>
              <a:t> </a:t>
            </a:r>
            <a:r>
              <a:rPr kumimoji="1" lang="en-US" altLang="en-US" b="1" dirty="0">
                <a:solidFill>
                  <a:schemeClr val="tx2"/>
                </a:solidFill>
                <a:effectLst/>
                <a:latin typeface="Calibri" panose="020F0502020204030204" pitchFamily="-107" charset="0"/>
                <a:cs typeface="Calibri" panose="020F0502020204030204" pitchFamily="-107" charset="0"/>
              </a:rPr>
              <a:t>Group average linkage</a:t>
            </a:r>
            <a:r>
              <a:rPr lang="en-US" altLang="en-US" b="1" dirty="0">
                <a:latin typeface="Calibri" panose="020F0502020204030204" pitchFamily="-107" charset="0"/>
                <a:cs typeface="Calibri" panose="020F0502020204030204" pitchFamily="-107" charset="0"/>
              </a:rPr>
              <a:t>:</a:t>
            </a:r>
            <a:r>
              <a:rPr lang="en-US" altLang="en-US" dirty="0">
                <a:latin typeface="Calibri" panose="020F0502020204030204" pitchFamily="-107" charset="0"/>
                <a:cs typeface="Calibri" panose="020F0502020204030204" pitchFamily="-107" charset="0"/>
              </a:rPr>
              <a:t> </a:t>
            </a:r>
            <a:r>
              <a:rPr lang="en-US" altLang="en-US" sz="2000" dirty="0">
                <a:latin typeface="Calibri" panose="020F0502020204030204" pitchFamily="-107" charset="0"/>
                <a:cs typeface="Calibri" panose="020F0502020204030204" pitchFamily="-107" charset="0"/>
              </a:rPr>
              <a:t>In this method, the distance between two clusters is calculated as the average distance between all pairs of objects in the two different clusters</a:t>
            </a:r>
            <a:r>
              <a:rPr lang="en-US" altLang="en-US" dirty="0">
                <a:latin typeface="Calibri" panose="020F0502020204030204" pitchFamily="-107" charset="0"/>
                <a:cs typeface="Calibri" panose="020F0502020204030204" pitchFamily="-107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Computing distance between clusters: Single Link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图片 3" descr="微信截图_20220515233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" y="1473200"/>
            <a:ext cx="8790940" cy="45700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微信截图_202205152332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" y="1412240"/>
            <a:ext cx="8253095" cy="5309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Example: Single Link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Example: Single Link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图片 3" descr="微信截图_202205152332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" y="1241425"/>
            <a:ext cx="8256270" cy="48806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Example: Single Link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图片 3" descr="微信截图_202205152333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13485"/>
            <a:ext cx="8412480" cy="51428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Biomedical application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图片 3" descr="微信截图_202205152304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40" y="1224915"/>
            <a:ext cx="6725920" cy="53771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4510" y="1468755"/>
            <a:ext cx="5099685" cy="33534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Calibri" panose="020F0502020204030204" pitchFamily="-107" charset="0"/>
                <a:cs typeface="Calibri" panose="020F0502020204030204" pitchFamily="-107" charset="0"/>
              </a:rPr>
              <a:t>Clustering gene expression data</a:t>
            </a:r>
          </a:p>
          <a:p>
            <a:endParaRPr lang="en-US" altLang="zh-CN" sz="2800" dirty="0">
              <a:solidFill>
                <a:schemeClr val="tx1"/>
              </a:solidFill>
              <a:latin typeface="Calibri" panose="020F0502020204030204" pitchFamily="-107" charset="0"/>
              <a:cs typeface="Calibri" panose="020F0502020204030204" pitchFamily="-107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-107" charset="0"/>
                <a:cs typeface="Calibri" panose="020F0502020204030204" pitchFamily="-107" charset="0"/>
              </a:rPr>
              <a:t>Microarrays measure the activities of all genes in different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Calibri" panose="020F0502020204030204" pitchFamily="-107" charset="0"/>
              <a:cs typeface="Calibri" panose="020F0502020204030204" pitchFamily="-107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-107" charset="0"/>
                <a:cs typeface="Calibri" panose="020F0502020204030204" pitchFamily="-107" charset="0"/>
              </a:rPr>
              <a:t>Clustering genes can help determine new functions for unknown genes</a:t>
            </a:r>
            <a:endParaRPr lang="en-US" altLang="zh-CN" sz="2800" dirty="0">
              <a:solidFill>
                <a:schemeClr val="tx1"/>
              </a:solidFill>
              <a:latin typeface="Calibri" panose="020F0502020204030204" pitchFamily="-107" charset="0"/>
              <a:cs typeface="Calibri" panose="020F0502020204030204" pitchFamily="-107" charset="0"/>
            </a:endParaRPr>
          </a:p>
          <a:p>
            <a:endParaRPr lang="en-US" altLang="zh-CN" dirty="0">
              <a:solidFill>
                <a:schemeClr val="tx1"/>
              </a:solidFill>
              <a:latin typeface="Calibri" panose="020F0502020204030204" pitchFamily="-107" charset="0"/>
              <a:cs typeface="Calibri" panose="020F0502020204030204" pitchFamily="-107" charset="0"/>
            </a:endParaRPr>
          </a:p>
          <a:p>
            <a:endParaRPr lang="en-US" altLang="zh-CN" dirty="0">
              <a:solidFill>
                <a:schemeClr val="tx1"/>
              </a:solidFill>
              <a:latin typeface="Calibri" panose="020F0502020204030204" pitchFamily="-107" charset="0"/>
              <a:cs typeface="Calibri" panose="020F0502020204030204" pitchFamily="-107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Example: Single Link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图片 3" descr="微信截图_202205152333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1219200"/>
            <a:ext cx="8597900" cy="47491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Computing distance between clusters: Complete Link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 descr="微信截图_202205221641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1748155"/>
            <a:ext cx="8363585" cy="41954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Computing distance between clusters: Average Link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图片 3" descr="微信截图_202205221710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957070"/>
            <a:ext cx="8343900" cy="3937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>
                <a:sym typeface="+mn-ea"/>
              </a:rPr>
              <a:t>Hierarchical Clustering</a:t>
            </a:r>
            <a:endParaRPr lang="en-US" sz="4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 descr="微信截图_202205221715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5" y="2840355"/>
            <a:ext cx="8718550" cy="33997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37005" y="2211070"/>
            <a:ext cx="17018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Calibri" panose="020F0502020204030204" pitchFamily="-107" charset="0"/>
                <a:cs typeface="Calibri" panose="020F0502020204030204" pitchFamily="-107" charset="0"/>
              </a:rPr>
              <a:t>Single Link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40400" y="2211070"/>
            <a:ext cx="22396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Calibri" panose="020F0502020204030204" pitchFamily="-107" charset="0"/>
                <a:cs typeface="Calibri" panose="020F0502020204030204" pitchFamily="-107" charset="0"/>
              </a:rPr>
              <a:t>Complete Link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微信截图_202205221731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15" y="1131570"/>
            <a:ext cx="7506970" cy="55899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>
                <a:sym typeface="+mn-ea"/>
              </a:rPr>
              <a:t>Hierarchical Clustering</a:t>
            </a:r>
            <a:endParaRPr lang="en-US" sz="4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2315" y="5441315"/>
            <a:ext cx="3345815" cy="1198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Calibri" panose="020F0502020204030204" pitchFamily="-107" charset="0"/>
                <a:cs typeface="Calibri" panose="020F0502020204030204" pitchFamily="-107" charset="0"/>
              </a:rPr>
              <a:t>Height represents distance between objects/clusters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>
                <a:latin typeface="Calibri" panose="020F0502020204030204" pitchFamily="-107" charset="0"/>
              </a:rPr>
              <a:t>45</a:t>
            </a:fld>
            <a:endParaRPr lang="en-US" dirty="0">
              <a:latin typeface="Calibri" panose="020F0502020204030204" pitchFamily="-107" charset="0"/>
            </a:endParaRPr>
          </a:p>
        </p:txBody>
      </p:sp>
      <p:sp>
        <p:nvSpPr>
          <p:cNvPr id="177154" name="Text Box 1026"/>
          <p:cNvSpPr txBox="1">
            <a:spLocks noChangeArrowheads="1"/>
          </p:cNvSpPr>
          <p:nvPr/>
        </p:nvSpPr>
        <p:spPr bwMode="auto">
          <a:xfrm>
            <a:off x="152400" y="1295400"/>
            <a:ext cx="8839200" cy="41541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marL="742950" indent="-7429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pPr>
              <a:defRPr/>
            </a:pPr>
            <a:endParaRPr lang="en-US" altLang="en-US" sz="4000" dirty="0">
              <a:solidFill>
                <a:schemeClr val="tx2"/>
              </a:solidFill>
              <a:effectLst/>
              <a:latin typeface="Calibri" panose="020F0502020204030204" pitchFamily="-107" charset="0"/>
              <a:cs typeface="Calibri" panose="020F0502020204030204" pitchFamily="-107" charset="0"/>
            </a:endParaRP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latin typeface="Calibri" panose="020F0502020204030204" pitchFamily="-107" charset="0"/>
                <a:cs typeface="Calibri" panose="020F0502020204030204" pitchFamily="-107" charset="0"/>
              </a:rPr>
              <a:t>No need to specify the number of clusters in advance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latin typeface="Calibri" panose="020F0502020204030204" pitchFamily="-107" charset="0"/>
                <a:cs typeface="Calibri" panose="020F0502020204030204" pitchFamily="-107" charset="0"/>
              </a:rPr>
              <a:t>Hierarchal nature maps nicely onto human intuition for some domains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sz="2800">
                <a:latin typeface="Calibri" panose="020F0502020204030204" pitchFamily="-107" charset="0"/>
                <a:cs typeface="Calibri" panose="020F0502020204030204" pitchFamily="-107" charset="0"/>
              </a:rPr>
              <a:t>They do not scale well: time complexity of at least O(</a:t>
            </a:r>
            <a:r>
              <a:rPr lang="en-US" altLang="zh-CN" sz="2800" i="1">
                <a:latin typeface="Calibri" panose="020F0502020204030204" pitchFamily="-107" charset="0"/>
                <a:cs typeface="Calibri" panose="020F0502020204030204" pitchFamily="-107" charset="0"/>
              </a:rPr>
              <a:t>N</a:t>
            </a:r>
            <a:r>
              <a:rPr lang="en-US" altLang="en-US" sz="2800" baseline="30000">
                <a:latin typeface="Calibri" panose="020F0502020204030204" pitchFamily="-107" charset="0"/>
                <a:cs typeface="Calibri" panose="020F0502020204030204" pitchFamily="-107" charset="0"/>
              </a:rPr>
              <a:t>2</a:t>
            </a:r>
            <a:r>
              <a:rPr lang="en-US" altLang="en-US" sz="2800">
                <a:latin typeface="Calibri" panose="020F0502020204030204" pitchFamily="-107" charset="0"/>
                <a:cs typeface="Calibri" panose="020F0502020204030204" pitchFamily="-107" charset="0"/>
              </a:rPr>
              <a:t>), where </a:t>
            </a:r>
            <a:r>
              <a:rPr lang="en-US" altLang="zh-CN" sz="2800" i="1">
                <a:latin typeface="Calibri" panose="020F0502020204030204" pitchFamily="-107" charset="0"/>
                <a:cs typeface="Calibri" panose="020F0502020204030204" pitchFamily="-107" charset="0"/>
              </a:rPr>
              <a:t>N</a:t>
            </a:r>
            <a:r>
              <a:rPr lang="en-US" altLang="en-US" sz="2800">
                <a:latin typeface="Calibri" panose="020F0502020204030204" pitchFamily="-107" charset="0"/>
                <a:cs typeface="Calibri" panose="020F0502020204030204" pitchFamily="-107" charset="0"/>
              </a:rPr>
              <a:t> is the number of total objects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latin typeface="Calibri" panose="020F0502020204030204" pitchFamily="-107" charset="0"/>
                <a:cs typeface="Calibri" panose="020F0502020204030204" pitchFamily="-107" charset="0"/>
              </a:rPr>
              <a:t>Like any heuristic search algorithms, local optima are a problem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en-US" sz="2800" dirty="0">
                <a:latin typeface="Calibri" panose="020F0502020204030204" pitchFamily="-107" charset="0"/>
                <a:cs typeface="Calibri" panose="020F0502020204030204" pitchFamily="-107" charset="0"/>
              </a:rPr>
              <a:t>Interpretation of results is (very) subjective </a:t>
            </a: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0" y="0"/>
            <a:ext cx="8991600" cy="14176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ym typeface="+mn-ea"/>
              </a:rPr>
              <a:t>Summary: Hierarchical Clustering</a:t>
            </a:r>
            <a:endParaRPr lang="en-US" sz="4000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>
                <a:sym typeface="+mn-ea"/>
              </a:rPr>
              <a:t>Density-based Clustering</a:t>
            </a:r>
            <a:endParaRPr lang="en-US" sz="4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46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图片 3" descr="微信截图_202205221812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35" y="1355725"/>
            <a:ext cx="7059930" cy="47809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>
                <a:sym typeface="+mn-ea"/>
              </a:rPr>
              <a:t>Density Definition</a:t>
            </a:r>
            <a:endParaRPr lang="en-US" sz="4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47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 descr="微信截图_202205221813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" y="1417955"/>
            <a:ext cx="7706360" cy="46869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>
                <a:sym typeface="+mn-ea"/>
              </a:rPr>
              <a:t>Core, Border &amp; Outlier</a:t>
            </a:r>
            <a:endParaRPr lang="en-US" sz="4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48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 descr="微信截图_202205221814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75" y="1151890"/>
            <a:ext cx="8578850" cy="50533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>
                <a:sym typeface="+mn-ea"/>
              </a:rPr>
              <a:t>Example</a:t>
            </a:r>
            <a:endParaRPr lang="en-US" sz="4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49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 descr="微信截图_202205221815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5" y="1651635"/>
            <a:ext cx="7933055" cy="43408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071880"/>
          </a:xfrm>
        </p:spPr>
        <p:txBody>
          <a:bodyPr>
            <a:noAutofit/>
          </a:bodyPr>
          <a:lstStyle/>
          <a:p>
            <a:r>
              <a:rPr lang="en-US" sz="4000" b="1" dirty="0"/>
              <a:t>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193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endParaRPr lang="en-US" alt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endParaRPr lang="en-US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endParaRPr lang="en-US" altLang="en-US"/>
          </a:p>
        </p:txBody>
      </p:sp>
      <p:grpSp>
        <p:nvGrpSpPr>
          <p:cNvPr id="4" name="Group 6"/>
          <p:cNvGrpSpPr/>
          <p:nvPr/>
        </p:nvGrpSpPr>
        <p:grpSpPr bwMode="auto">
          <a:xfrm>
            <a:off x="57150" y="1019175"/>
            <a:ext cx="9144000" cy="2243138"/>
            <a:chOff x="36" y="642"/>
            <a:chExt cx="5760" cy="1413"/>
          </a:xfrm>
        </p:grpSpPr>
        <p:pic>
          <p:nvPicPr>
            <p:cNvPr id="6" name="Picture 7" descr="Edna Krabappe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" y="789"/>
              <a:ext cx="513" cy="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8" descr="Principal Seymour  Skinn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" y="828"/>
              <a:ext cx="514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6" y="1365"/>
              <a:ext cx="576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9" name="Picture 10" descr="Groundskeeper Willi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" y="920"/>
              <a:ext cx="569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" y="865"/>
              <a:ext cx="635" cy="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753"/>
              <a:ext cx="580" cy="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" y="806"/>
              <a:ext cx="592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" y="1090"/>
              <a:ext cx="454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5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" y="1096"/>
              <a:ext cx="306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6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" y="642"/>
              <a:ext cx="459" cy="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3" name="Rectangle 18"/>
          <p:cNvSpPr>
            <a:spLocks noChangeArrowheads="1"/>
          </p:cNvSpPr>
          <p:nvPr/>
        </p:nvSpPr>
        <p:spPr bwMode="auto">
          <a:xfrm>
            <a:off x="2400300" y="3776663"/>
            <a:ext cx="54102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endParaRPr lang="en-US" altLang="en-US"/>
          </a:p>
        </p:txBody>
      </p:sp>
      <p:grpSp>
        <p:nvGrpSpPr>
          <p:cNvPr id="9224" name="Group 19"/>
          <p:cNvGrpSpPr/>
          <p:nvPr/>
        </p:nvGrpSpPr>
        <p:grpSpPr bwMode="auto">
          <a:xfrm>
            <a:off x="150813" y="3910013"/>
            <a:ext cx="8743950" cy="2481262"/>
            <a:chOff x="96" y="2583"/>
            <a:chExt cx="5508" cy="1563"/>
          </a:xfrm>
        </p:grpSpPr>
        <p:grpSp>
          <p:nvGrpSpPr>
            <p:cNvPr id="9232" name="Group 20"/>
            <p:cNvGrpSpPr/>
            <p:nvPr/>
          </p:nvGrpSpPr>
          <p:grpSpPr bwMode="auto">
            <a:xfrm>
              <a:off x="120" y="2802"/>
              <a:ext cx="5484" cy="1344"/>
              <a:chOff x="120" y="2802"/>
              <a:chExt cx="5484" cy="1344"/>
            </a:xfrm>
          </p:grpSpPr>
          <p:grpSp>
            <p:nvGrpSpPr>
              <p:cNvPr id="9252" name="Group 21"/>
              <p:cNvGrpSpPr/>
              <p:nvPr/>
            </p:nvGrpSpPr>
            <p:grpSpPr bwMode="auto">
              <a:xfrm>
                <a:off x="120" y="2802"/>
                <a:ext cx="2286" cy="1344"/>
                <a:chOff x="156" y="2634"/>
                <a:chExt cx="2286" cy="1344"/>
              </a:xfrm>
            </p:grpSpPr>
            <p:sp>
              <p:nvSpPr>
                <p:cNvPr id="9256" name="Rectangle 22"/>
                <p:cNvSpPr>
                  <a:spLocks noChangeArrowheads="1"/>
                </p:cNvSpPr>
                <p:nvPr/>
              </p:nvSpPr>
              <p:spPr bwMode="auto">
                <a:xfrm>
                  <a:off x="156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257" name="Rectangle 23"/>
                <p:cNvSpPr>
                  <a:spLocks noChangeArrowheads="1"/>
                </p:cNvSpPr>
                <p:nvPr/>
              </p:nvSpPr>
              <p:spPr bwMode="auto">
                <a:xfrm>
                  <a:off x="1362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9253" name="Group 24"/>
              <p:cNvGrpSpPr/>
              <p:nvPr/>
            </p:nvGrpSpPr>
            <p:grpSpPr bwMode="auto">
              <a:xfrm>
                <a:off x="3318" y="2802"/>
                <a:ext cx="2286" cy="1344"/>
                <a:chOff x="156" y="2634"/>
                <a:chExt cx="2286" cy="1344"/>
              </a:xfrm>
            </p:grpSpPr>
            <p:sp>
              <p:nvSpPr>
                <p:cNvPr id="9254" name="Rectangle 25"/>
                <p:cNvSpPr>
                  <a:spLocks noChangeArrowheads="1"/>
                </p:cNvSpPr>
                <p:nvPr/>
              </p:nvSpPr>
              <p:spPr bwMode="auto">
                <a:xfrm>
                  <a:off x="156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255" name="Rectangle 26"/>
                <p:cNvSpPr>
                  <a:spLocks noChangeArrowheads="1"/>
                </p:cNvSpPr>
                <p:nvPr/>
              </p:nvSpPr>
              <p:spPr bwMode="auto">
                <a:xfrm>
                  <a:off x="1362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-107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sp>
          <p:nvSpPr>
            <p:cNvPr id="9233" name="Rectangle 27"/>
            <p:cNvSpPr>
              <a:spLocks noChangeArrowheads="1"/>
            </p:cNvSpPr>
            <p:nvPr/>
          </p:nvSpPr>
          <p:spPr bwMode="auto">
            <a:xfrm>
              <a:off x="96" y="2583"/>
              <a:ext cx="3408" cy="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-107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9234" name="Picture 28" descr="Edna Krabappe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3460"/>
              <a:ext cx="303" cy="6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5" name="Picture 29" descr="Principal Seymour  Skinn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841"/>
              <a:ext cx="304" cy="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6" name="Picture 30" descr="Groundskeeper Willi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2" y="2859"/>
              <a:ext cx="336" cy="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7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" y="3523"/>
              <a:ext cx="375" cy="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8" name="Picture 3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" y="2821"/>
              <a:ext cx="343" cy="6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9" name="Picture 3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" y="3033"/>
              <a:ext cx="375" cy="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0" name="Picture 3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" y="3608"/>
              <a:ext cx="269" cy="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1" name="Picture 3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" y="3702"/>
              <a:ext cx="18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2" name="Picture 36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" y="2887"/>
              <a:ext cx="272" cy="8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3" name="Picture 37" descr="Edna Krabappel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" y="2878"/>
              <a:ext cx="303" cy="6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4" name="Picture 38" descr="Principal Seymour  Skinn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" y="3477"/>
              <a:ext cx="304" cy="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5" name="Picture 39" descr="Groundskeeper Willi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" y="3561"/>
              <a:ext cx="336" cy="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6" name="Picture 4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" y="2821"/>
              <a:ext cx="375" cy="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7" name="Picture 4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" y="2833"/>
              <a:ext cx="343" cy="6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8" name="Picture 42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" y="3524"/>
              <a:ext cx="351" cy="6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9" name="Picture 4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" y="3002"/>
              <a:ext cx="269" cy="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50" name="Picture 44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9" y="3642"/>
              <a:ext cx="18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51" name="Picture 45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" y="2845"/>
              <a:ext cx="272" cy="8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5" name="Text Box 46"/>
          <p:cNvSpPr txBox="1">
            <a:spLocks noChangeArrowheads="1"/>
          </p:cNvSpPr>
          <p:nvPr/>
        </p:nvSpPr>
        <p:spPr bwMode="auto">
          <a:xfrm>
            <a:off x="2070100" y="6391275"/>
            <a:ext cx="200279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1800">
                <a:latin typeface="Calibri" panose="020F0502020204030204" pitchFamily="-107" charset="0"/>
                <a:cs typeface="Calibri" panose="020F0502020204030204" pitchFamily="-107" charset="0"/>
              </a:rPr>
              <a:t>School Employees</a:t>
            </a:r>
            <a:r>
              <a:rPr lang="en-US" altLang="en-US" sz="1600">
                <a:latin typeface="Calibri" panose="020F0502020204030204" pitchFamily="-107" charset="0"/>
                <a:cs typeface="Calibri" panose="020F0502020204030204" pitchFamily="-107" charset="0"/>
              </a:rPr>
              <a:t> </a:t>
            </a:r>
          </a:p>
        </p:txBody>
      </p:sp>
      <p:sp>
        <p:nvSpPr>
          <p:cNvPr id="9226" name="Text Box 47"/>
          <p:cNvSpPr txBox="1">
            <a:spLocks noChangeArrowheads="1"/>
          </p:cNvSpPr>
          <p:nvPr/>
        </p:nvSpPr>
        <p:spPr bwMode="auto">
          <a:xfrm>
            <a:off x="151130" y="6378258"/>
            <a:ext cx="2070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1800">
                <a:latin typeface="Calibri" panose="020F0502020204030204" pitchFamily="-107" charset="0"/>
                <a:cs typeface="Calibri" panose="020F0502020204030204" pitchFamily="-107" charset="0"/>
              </a:rPr>
              <a:t>Simpson's Family </a:t>
            </a:r>
          </a:p>
        </p:txBody>
      </p:sp>
      <p:sp>
        <p:nvSpPr>
          <p:cNvPr id="9227" name="Text Box 48"/>
          <p:cNvSpPr txBox="1">
            <a:spLocks noChangeArrowheads="1"/>
          </p:cNvSpPr>
          <p:nvPr/>
        </p:nvSpPr>
        <p:spPr bwMode="auto">
          <a:xfrm>
            <a:off x="7640955" y="6393180"/>
            <a:ext cx="130619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1800">
                <a:latin typeface="Calibri" panose="020F0502020204030204" pitchFamily="-107" charset="0"/>
                <a:cs typeface="Calibri" panose="020F0502020204030204" pitchFamily="-107" charset="0"/>
              </a:rPr>
              <a:t>Males </a:t>
            </a:r>
          </a:p>
        </p:txBody>
      </p:sp>
      <p:sp>
        <p:nvSpPr>
          <p:cNvPr id="9228" name="Text Box 49"/>
          <p:cNvSpPr txBox="1">
            <a:spLocks noChangeArrowheads="1"/>
          </p:cNvSpPr>
          <p:nvPr/>
        </p:nvSpPr>
        <p:spPr bwMode="auto">
          <a:xfrm>
            <a:off x="5561330" y="6393180"/>
            <a:ext cx="106807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1800">
                <a:latin typeface="Calibri" panose="020F0502020204030204" pitchFamily="-107" charset="0"/>
                <a:cs typeface="Calibri" panose="020F0502020204030204" pitchFamily="-107" charset="0"/>
              </a:rPr>
              <a:t>Females </a:t>
            </a:r>
          </a:p>
        </p:txBody>
      </p:sp>
      <p:sp>
        <p:nvSpPr>
          <p:cNvPr id="158770" name="Text Box 50"/>
          <p:cNvSpPr txBox="1">
            <a:spLocks noChangeArrowheads="1"/>
          </p:cNvSpPr>
          <p:nvPr/>
        </p:nvSpPr>
        <p:spPr bwMode="auto">
          <a:xfrm>
            <a:off x="2689225" y="3511550"/>
            <a:ext cx="4405630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chemeClr val="tx2"/>
                </a:solidFill>
                <a:effectLst/>
                <a:latin typeface="Calibri" panose="020F0502020204030204" pitchFamily="-107" charset="0"/>
                <a:ea typeface="MS PGothic" panose="020B0600070205080204" pitchFamily="-107" charset="-128"/>
                <a:cs typeface="Calibri" panose="020F0502020204030204" pitchFamily="-107" charset="0"/>
              </a:rPr>
              <a:t>Clustering is subjective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>
                <a:sym typeface="+mn-ea"/>
              </a:rPr>
              <a:t>Density-reachability</a:t>
            </a:r>
            <a:endParaRPr lang="en-US" sz="4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50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 descr="微信截图_202205221816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" y="1207770"/>
            <a:ext cx="8226425" cy="47320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>
                <a:sym typeface="+mn-ea"/>
              </a:rPr>
              <a:t>Density-reachability</a:t>
            </a:r>
            <a:endParaRPr lang="en-US" sz="4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51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图片 3" descr="微信截图_202205221817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55" y="1340485"/>
            <a:ext cx="7806690" cy="48272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>
                <a:sym typeface="+mn-ea"/>
              </a:rPr>
              <a:t>DBSCAN Algorithm: Example</a:t>
            </a:r>
            <a:endParaRPr lang="en-US" sz="4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52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图片 3" descr="微信截图_202205221819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" y="1417955"/>
            <a:ext cx="8164830" cy="47332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>
                <a:sym typeface="+mn-ea"/>
              </a:rPr>
              <a:t>DBSCAN Algorithm: Example</a:t>
            </a:r>
            <a:endParaRPr lang="en-US" sz="4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53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 descr="微信截图_202205221821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" y="1497330"/>
            <a:ext cx="8061960" cy="46545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>
                <a:sym typeface="+mn-ea"/>
              </a:rPr>
              <a:t>DBSCAN Algorithm: Example</a:t>
            </a:r>
            <a:endParaRPr lang="en-US" sz="4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54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 descr="微信截图_20220522182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1705610"/>
            <a:ext cx="8029575" cy="43624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>
                <a:sym typeface="+mn-ea"/>
              </a:rPr>
              <a:t>When DBSCAN Works Well</a:t>
            </a:r>
            <a:endParaRPr lang="en-US" sz="4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55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 descr="微信截图_202205221824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5" y="1308100"/>
            <a:ext cx="8315325" cy="3352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1490" y="4568190"/>
            <a:ext cx="1530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alibri" panose="020F0502020204030204" pitchFamily="-107" charset="0"/>
                <a:cs typeface="Calibri" panose="020F0502020204030204" pitchFamily="-107" charset="0"/>
              </a:rPr>
              <a:t>Original Points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37935" y="4568190"/>
            <a:ext cx="916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alibri" panose="020F0502020204030204" pitchFamily="-107" charset="0"/>
                <a:cs typeface="Calibri" panose="020F0502020204030204" pitchFamily="-107" charset="0"/>
              </a:rPr>
              <a:t>Clusters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21055" y="5377815"/>
            <a:ext cx="656844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Calibri" panose="020F0502020204030204" pitchFamily="-107" charset="0"/>
                <a:cs typeface="Calibri" panose="020F0502020204030204" pitchFamily="-107" charset="0"/>
              </a:rPr>
              <a:t>Resistant to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Calibri" panose="020F0502020204030204" pitchFamily="-107" charset="0"/>
                <a:cs typeface="Calibri" panose="020F0502020204030204" pitchFamily="-107" charset="0"/>
              </a:rPr>
              <a:t>Can handle clusters of different shapes and sizes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微信截图_202205221827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10" y="1089025"/>
            <a:ext cx="7612380" cy="52673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>
                <a:sym typeface="+mn-ea"/>
              </a:rPr>
              <a:t>When DBSCAN Does Not Works Well</a:t>
            </a:r>
            <a:endParaRPr lang="en-US" sz="4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56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4135" y="3987165"/>
            <a:ext cx="153035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latin typeface="Calibri" panose="020F0502020204030204" pitchFamily="-107" charset="0"/>
                <a:cs typeface="Calibri" panose="020F0502020204030204" pitchFamily="-107" charset="0"/>
              </a:rPr>
              <a:t>Original Points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37935" y="4568190"/>
            <a:ext cx="916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alibri" panose="020F0502020204030204" pitchFamily="-107" charset="0"/>
                <a:cs typeface="Calibri" panose="020F0502020204030204" pitchFamily="-107" charset="0"/>
              </a:rPr>
              <a:t>Clusters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9610" y="4498340"/>
            <a:ext cx="3672840" cy="1938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Calibri" panose="020F0502020204030204" pitchFamily="-107" charset="0"/>
                <a:cs typeface="Calibri" panose="020F0502020204030204" pitchFamily="-107" charset="0"/>
              </a:rPr>
              <a:t>Cannot handle varying densities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Calibri" panose="020F0502020204030204" pitchFamily="-107" charset="0"/>
                <a:cs typeface="Calibri" panose="020F0502020204030204" pitchFamily="-107" charset="0"/>
              </a:rPr>
              <a:t>Sensitive to parameters -hard to determine the correct set of parameters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What is Similarity?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7473950" y="1752600"/>
            <a:ext cx="16700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1600"/>
              <a:t>Similarity is hard to define, but… </a:t>
            </a:r>
          </a:p>
          <a:p>
            <a:r>
              <a:rPr lang="en-US" altLang="en-US" sz="1600"/>
              <a:t>“</a:t>
            </a:r>
            <a:r>
              <a:rPr lang="en-US" altLang="en-US" sz="1600" i="1"/>
              <a:t>We know it when we see it</a:t>
            </a:r>
            <a:r>
              <a:rPr lang="en-US" altLang="en-US" sz="1600"/>
              <a:t>”</a:t>
            </a:r>
          </a:p>
          <a:p>
            <a:endParaRPr lang="en-US" altLang="en-US" sz="1600"/>
          </a:p>
          <a:p>
            <a:r>
              <a:rPr lang="en-US" altLang="en-US" sz="1600"/>
              <a:t>  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71564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微信截图_202205152302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1200785"/>
            <a:ext cx="8245475" cy="53613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91600" cy="1417638"/>
          </a:xfrm>
        </p:spPr>
        <p:txBody>
          <a:bodyPr>
            <a:noAutofit/>
          </a:bodyPr>
          <a:lstStyle/>
          <a:p>
            <a:r>
              <a:rPr lang="en-US" sz="4000" b="1" dirty="0"/>
              <a:t>Clustering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Calibri" panose="020F0502020204030204" pitchFamily="-107" charset="0"/>
                <a:cs typeface="Calibri" panose="020F0502020204030204" pitchFamily="-107" charset="0"/>
              </a:rPr>
              <a:t>Distance Measures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>
                <a:latin typeface="Calibri" panose="020F0502020204030204" pitchFamily="-107" charset="0"/>
              </a:rPr>
              <a:t>8</a:t>
            </a:fld>
            <a:endParaRPr lang="en-US" dirty="0">
              <a:latin typeface="Calibri" panose="020F0502020204030204" pitchFamily="-107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23850" y="1125855"/>
            <a:ext cx="8610600" cy="130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b="1" dirty="0">
                <a:latin typeface="Calibri" panose="020F0502020204030204" pitchFamily="-107" charset="0"/>
                <a:cs typeface="Calibri" panose="020F0502020204030204" pitchFamily="-107" charset="0"/>
              </a:rPr>
              <a:t>Definition</a:t>
            </a:r>
            <a:r>
              <a:rPr lang="en-US" altLang="en-US" dirty="0">
                <a:latin typeface="Calibri" panose="020F0502020204030204" pitchFamily="-107" charset="0"/>
                <a:cs typeface="Calibri" panose="020F0502020204030204" pitchFamily="-107" charset="0"/>
              </a:rPr>
              <a:t>: Let </a:t>
            </a:r>
            <a:r>
              <a:rPr lang="en-US" altLang="en-US" i="1" dirty="0">
                <a:latin typeface="Calibri" panose="020F0502020204030204" pitchFamily="-107" charset="0"/>
                <a:cs typeface="Calibri" panose="020F0502020204030204" pitchFamily="-107" charset="0"/>
              </a:rPr>
              <a:t>O</a:t>
            </a:r>
            <a:r>
              <a:rPr lang="en-US" altLang="en-US" baseline="-25000" dirty="0">
                <a:latin typeface="Calibri" panose="020F0502020204030204" pitchFamily="-107" charset="0"/>
                <a:cs typeface="Calibri" panose="020F0502020204030204" pitchFamily="-107" charset="0"/>
              </a:rPr>
              <a:t>1</a:t>
            </a:r>
            <a:r>
              <a:rPr lang="en-US" altLang="en-US" dirty="0">
                <a:latin typeface="Calibri" panose="020F0502020204030204" pitchFamily="-107" charset="0"/>
                <a:cs typeface="Calibri" panose="020F0502020204030204" pitchFamily="-107" charset="0"/>
              </a:rPr>
              <a:t> and </a:t>
            </a:r>
            <a:r>
              <a:rPr lang="en-US" altLang="en-US" i="1" dirty="0">
                <a:latin typeface="Calibri" panose="020F0502020204030204" pitchFamily="-107" charset="0"/>
                <a:cs typeface="Calibri" panose="020F0502020204030204" pitchFamily="-107" charset="0"/>
              </a:rPr>
              <a:t>O</a:t>
            </a:r>
            <a:r>
              <a:rPr lang="en-US" altLang="en-US" baseline="-25000" dirty="0">
                <a:latin typeface="Calibri" panose="020F0502020204030204" pitchFamily="-107" charset="0"/>
                <a:cs typeface="Calibri" panose="020F0502020204030204" pitchFamily="-107" charset="0"/>
              </a:rPr>
              <a:t>2</a:t>
            </a:r>
            <a:r>
              <a:rPr lang="en-US" altLang="en-US" dirty="0">
                <a:latin typeface="Calibri" panose="020F0502020204030204" pitchFamily="-107" charset="0"/>
                <a:cs typeface="Calibri" panose="020F0502020204030204" pitchFamily="-107" charset="0"/>
              </a:rPr>
              <a:t> be two objects from the universe of possible objects. The distance (dissimilarity) between </a:t>
            </a:r>
            <a:r>
              <a:rPr lang="en-US" altLang="en-US" i="1" dirty="0">
                <a:latin typeface="Calibri" panose="020F0502020204030204" pitchFamily="-107" charset="0"/>
                <a:cs typeface="Calibri" panose="020F0502020204030204" pitchFamily="-107" charset="0"/>
              </a:rPr>
              <a:t>O</a:t>
            </a:r>
            <a:r>
              <a:rPr lang="en-US" altLang="en-US" baseline="-25000" dirty="0">
                <a:latin typeface="Calibri" panose="020F0502020204030204" pitchFamily="-107" charset="0"/>
                <a:cs typeface="Calibri" panose="020F0502020204030204" pitchFamily="-107" charset="0"/>
              </a:rPr>
              <a:t>1</a:t>
            </a:r>
            <a:r>
              <a:rPr lang="en-US" altLang="en-US" dirty="0">
                <a:latin typeface="Calibri" panose="020F0502020204030204" pitchFamily="-107" charset="0"/>
                <a:cs typeface="Calibri" panose="020F0502020204030204" pitchFamily="-107" charset="0"/>
              </a:rPr>
              <a:t> and </a:t>
            </a:r>
            <a:r>
              <a:rPr lang="en-US" altLang="en-US" i="1" dirty="0">
                <a:latin typeface="Calibri" panose="020F0502020204030204" pitchFamily="-107" charset="0"/>
                <a:cs typeface="Calibri" panose="020F0502020204030204" pitchFamily="-107" charset="0"/>
              </a:rPr>
              <a:t>O</a:t>
            </a:r>
            <a:r>
              <a:rPr lang="en-US" altLang="en-US" baseline="-25000" dirty="0">
                <a:latin typeface="Calibri" panose="020F0502020204030204" pitchFamily="-107" charset="0"/>
                <a:cs typeface="Calibri" panose="020F0502020204030204" pitchFamily="-107" charset="0"/>
              </a:rPr>
              <a:t>2</a:t>
            </a:r>
            <a:r>
              <a:rPr lang="en-US" altLang="en-US" dirty="0">
                <a:latin typeface="Calibri" panose="020F0502020204030204" pitchFamily="-107" charset="0"/>
                <a:cs typeface="Calibri" panose="020F0502020204030204" pitchFamily="-107" charset="0"/>
              </a:rPr>
              <a:t> is a real number denoted by </a:t>
            </a:r>
            <a:r>
              <a:rPr lang="en-US" altLang="en-US" i="1" dirty="0">
                <a:latin typeface="Calibri" panose="020F0502020204030204" pitchFamily="-107" charset="0"/>
                <a:cs typeface="Calibri" panose="020F0502020204030204" pitchFamily="-107" charset="0"/>
              </a:rPr>
              <a:t>D</a:t>
            </a:r>
            <a:r>
              <a:rPr lang="en-US" altLang="en-US" dirty="0">
                <a:latin typeface="Calibri" panose="020F0502020204030204" pitchFamily="-107" charset="0"/>
                <a:cs typeface="Calibri" panose="020F0502020204030204" pitchFamily="-107" charset="0"/>
              </a:rPr>
              <a:t>(</a:t>
            </a:r>
            <a:r>
              <a:rPr lang="en-US" altLang="en-US" i="1" dirty="0">
                <a:latin typeface="Calibri" panose="020F0502020204030204" pitchFamily="-107" charset="0"/>
                <a:cs typeface="Calibri" panose="020F0502020204030204" pitchFamily="-107" charset="0"/>
              </a:rPr>
              <a:t>O</a:t>
            </a:r>
            <a:r>
              <a:rPr lang="en-US" altLang="en-US" baseline="-25000" dirty="0">
                <a:latin typeface="Calibri" panose="020F0502020204030204" pitchFamily="-107" charset="0"/>
                <a:cs typeface="Calibri" panose="020F0502020204030204" pitchFamily="-107" charset="0"/>
              </a:rPr>
              <a:t>1</a:t>
            </a:r>
            <a:r>
              <a:rPr lang="en-US" altLang="en-US" dirty="0">
                <a:latin typeface="Calibri" panose="020F0502020204030204" pitchFamily="-107" charset="0"/>
                <a:cs typeface="Calibri" panose="020F0502020204030204" pitchFamily="-107" charset="0"/>
              </a:rPr>
              <a:t>,</a:t>
            </a:r>
            <a:r>
              <a:rPr lang="en-US" altLang="en-US" i="1" dirty="0">
                <a:latin typeface="Calibri" panose="020F0502020204030204" pitchFamily="-107" charset="0"/>
                <a:cs typeface="Calibri" panose="020F0502020204030204" pitchFamily="-107" charset="0"/>
              </a:rPr>
              <a:t>O</a:t>
            </a:r>
            <a:r>
              <a:rPr lang="en-US" altLang="en-US" baseline="-25000" dirty="0">
                <a:latin typeface="Calibri" panose="020F0502020204030204" pitchFamily="-107" charset="0"/>
                <a:cs typeface="Calibri" panose="020F0502020204030204" pitchFamily="-107" charset="0"/>
              </a:rPr>
              <a:t>2</a:t>
            </a:r>
            <a:r>
              <a:rPr lang="en-US" altLang="en-US" dirty="0">
                <a:latin typeface="Calibri" panose="020F0502020204030204" pitchFamily="-107" charset="0"/>
                <a:cs typeface="Calibri" panose="020F0502020204030204" pitchFamily="-107" charset="0"/>
              </a:rPr>
              <a:t>)</a:t>
            </a:r>
            <a:endParaRPr lang="en-US" altLang="en-US" dirty="0">
              <a:latin typeface="Calibri" panose="020F0502020204030204" pitchFamily="-107" charset="0"/>
              <a:cs typeface="Calibri" panose="020F0502020204030204" pitchFamily="-107" charset="0"/>
              <a:sym typeface="Symbol" panose="05050102010706020507" pitchFamily="18" charset="2"/>
            </a:endParaRPr>
          </a:p>
        </p:txBody>
      </p:sp>
      <p:pic>
        <p:nvPicPr>
          <p:cNvPr id="11269" name="Picture 5" descr="C:\WINNT\Profiles\eamonn.000\Desktop\gorilla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684463"/>
            <a:ext cx="1484313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 descr="C:\WINNT\Profiles\eamonn.000\Desktop\chimp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0" y="2798763"/>
            <a:ext cx="1019175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762000" y="4543425"/>
            <a:ext cx="1390650" cy="1390650"/>
          </a:xfrm>
          <a:prstGeom prst="rect">
            <a:avLst/>
          </a:prstGeom>
          <a:solidFill>
            <a:srgbClr val="969696"/>
          </a:solidFill>
          <a:ln w="9525">
            <a:miter lim="800000"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endParaRPr lang="en-US" altLang="en-US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6981825" y="4543425"/>
            <a:ext cx="1390650" cy="1390650"/>
          </a:xfrm>
          <a:prstGeom prst="rect">
            <a:avLst/>
          </a:prstGeom>
          <a:solidFill>
            <a:srgbClr val="969696"/>
          </a:solidFill>
          <a:ln w="9525">
            <a:miter lim="800000"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endParaRPr lang="en-US" alt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3962400" y="4543425"/>
            <a:ext cx="1390650" cy="1390650"/>
          </a:xfrm>
          <a:prstGeom prst="rect">
            <a:avLst/>
          </a:prstGeom>
          <a:solidFill>
            <a:srgbClr val="969696"/>
          </a:solidFill>
          <a:ln w="9525">
            <a:miter lim="800000"/>
          </a:ln>
          <a:scene3d>
            <a:camera prst="legacyObliqueBottom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endParaRPr lang="en-US" altLang="en-US"/>
          </a:p>
        </p:txBody>
      </p:sp>
      <p:sp>
        <p:nvSpPr>
          <p:cNvPr id="161802" name="AutoShape 10"/>
          <p:cNvSpPr>
            <a:spLocks noChangeArrowheads="1"/>
          </p:cNvSpPr>
          <p:nvPr/>
        </p:nvSpPr>
        <p:spPr bwMode="auto">
          <a:xfrm rot="-992687">
            <a:off x="914400" y="4086225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panose="020B0600070205080204" pitchFamily="-107" charset="-128"/>
              <a:cs typeface="MS PGothic" panose="020B0600070205080204" pitchFamily="-107" charset="-128"/>
            </a:endParaRPr>
          </a:p>
        </p:txBody>
      </p:sp>
      <p:sp>
        <p:nvSpPr>
          <p:cNvPr id="161803" name="AutoShape 11"/>
          <p:cNvSpPr>
            <a:spLocks noChangeArrowheads="1"/>
          </p:cNvSpPr>
          <p:nvPr/>
        </p:nvSpPr>
        <p:spPr bwMode="auto">
          <a:xfrm rot="-992687">
            <a:off x="4038600" y="4086225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panose="020B0600070205080204" pitchFamily="-107" charset="-128"/>
              <a:cs typeface="MS PGothic" panose="020B0600070205080204" pitchFamily="-107" charset="-128"/>
            </a:endParaRPr>
          </a:p>
        </p:txBody>
      </p:sp>
      <p:sp>
        <p:nvSpPr>
          <p:cNvPr id="161804" name="AutoShape 12"/>
          <p:cNvSpPr>
            <a:spLocks noChangeArrowheads="1"/>
          </p:cNvSpPr>
          <p:nvPr/>
        </p:nvSpPr>
        <p:spPr bwMode="auto">
          <a:xfrm rot="-992687">
            <a:off x="7134225" y="4086225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panose="020B0600070205080204" pitchFamily="-107" charset="-128"/>
              <a:cs typeface="MS PGothic" panose="020B0600070205080204" pitchFamily="-107" charset="-128"/>
            </a:endParaRPr>
          </a:p>
        </p:txBody>
      </p:sp>
      <p:sp>
        <p:nvSpPr>
          <p:cNvPr id="161805" name="AutoShape 13"/>
          <p:cNvSpPr>
            <a:spLocks noChangeArrowheads="1"/>
          </p:cNvSpPr>
          <p:nvPr/>
        </p:nvSpPr>
        <p:spPr bwMode="auto">
          <a:xfrm rot="992687" flipH="1">
            <a:off x="1905000" y="4086225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panose="020B0600070205080204" pitchFamily="-107" charset="-128"/>
              <a:cs typeface="MS PGothic" panose="020B0600070205080204" pitchFamily="-107" charset="-128"/>
            </a:endParaRPr>
          </a:p>
        </p:txBody>
      </p:sp>
      <p:sp>
        <p:nvSpPr>
          <p:cNvPr id="161806" name="AutoShape 14"/>
          <p:cNvSpPr>
            <a:spLocks noChangeArrowheads="1"/>
          </p:cNvSpPr>
          <p:nvPr/>
        </p:nvSpPr>
        <p:spPr bwMode="auto">
          <a:xfrm rot="992687" flipH="1">
            <a:off x="5138738" y="4086225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panose="020B0600070205080204" pitchFamily="-107" charset="-128"/>
              <a:cs typeface="MS PGothic" panose="020B0600070205080204" pitchFamily="-107" charset="-128"/>
            </a:endParaRPr>
          </a:p>
        </p:txBody>
      </p:sp>
      <p:sp>
        <p:nvSpPr>
          <p:cNvPr id="161807" name="AutoShape 15"/>
          <p:cNvSpPr>
            <a:spLocks noChangeArrowheads="1"/>
          </p:cNvSpPr>
          <p:nvPr/>
        </p:nvSpPr>
        <p:spPr bwMode="auto">
          <a:xfrm rot="992687" flipH="1">
            <a:off x="8124825" y="4086225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panose="020B0600070205080204" pitchFamily="-107" charset="-128"/>
              <a:cs typeface="MS PGothic" panose="020B0600070205080204" pitchFamily="-107" charset="-128"/>
            </a:endParaRPr>
          </a:p>
        </p:txBody>
      </p:sp>
      <p:sp>
        <p:nvSpPr>
          <p:cNvPr id="161809" name="AutoShape 17"/>
          <p:cNvSpPr>
            <a:spLocks noChangeArrowheads="1"/>
          </p:cNvSpPr>
          <p:nvPr/>
        </p:nvSpPr>
        <p:spPr bwMode="auto">
          <a:xfrm rot="21550572" flipH="1">
            <a:off x="1200150" y="6181725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panose="020B0600070205080204" pitchFamily="-107" charset="-128"/>
              <a:cs typeface="MS PGothic" panose="020B0600070205080204" pitchFamily="-107" charset="-128"/>
            </a:endParaRPr>
          </a:p>
        </p:txBody>
      </p:sp>
      <p:sp>
        <p:nvSpPr>
          <p:cNvPr id="161811" name="AutoShape 19"/>
          <p:cNvSpPr>
            <a:spLocks noChangeArrowheads="1"/>
          </p:cNvSpPr>
          <p:nvPr/>
        </p:nvSpPr>
        <p:spPr bwMode="auto">
          <a:xfrm rot="21550572" flipH="1">
            <a:off x="4400550" y="6181725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panose="020B0600070205080204" pitchFamily="-107" charset="-128"/>
              <a:cs typeface="MS PGothic" panose="020B0600070205080204" pitchFamily="-107" charset="-128"/>
            </a:endParaRPr>
          </a:p>
        </p:txBody>
      </p:sp>
      <p:sp>
        <p:nvSpPr>
          <p:cNvPr id="161813" name="AutoShape 21"/>
          <p:cNvSpPr>
            <a:spLocks noChangeArrowheads="1"/>
          </p:cNvSpPr>
          <p:nvPr/>
        </p:nvSpPr>
        <p:spPr bwMode="auto">
          <a:xfrm rot="21550572" flipH="1">
            <a:off x="7496175" y="6181725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  <a:effectLst>
            <a:outerShdw blurRad="63500" dist="107763" dir="81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panose="020B0600070205080204" pitchFamily="-107" charset="-128"/>
              <a:cs typeface="MS PGothic" panose="020B0600070205080204" pitchFamily="-107" charset="-128"/>
            </a:endParaRPr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3429000" y="3430588"/>
            <a:ext cx="966470" cy="52197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2800" b="1">
                <a:latin typeface="Calibri" panose="020F0502020204030204" pitchFamily="-107" charset="0"/>
                <a:cs typeface="Calibri" panose="020F0502020204030204" pitchFamily="-107" charset="0"/>
              </a:rPr>
              <a:t>Peter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4783773" y="3430588"/>
            <a:ext cx="900430" cy="52197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 sz="2800" b="1">
                <a:latin typeface="Calibri" panose="020F0502020204030204" pitchFamily="-107" charset="0"/>
                <a:cs typeface="Calibri" panose="020F0502020204030204" pitchFamily="-107" charset="0"/>
              </a:rPr>
              <a:t>Piotr</a:t>
            </a:r>
          </a:p>
        </p:txBody>
      </p:sp>
      <p:pic>
        <p:nvPicPr>
          <p:cNvPr id="11288" name="Picture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2743200"/>
            <a:ext cx="12668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9" name="Picture 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2743200"/>
            <a:ext cx="12668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060450" y="6400800"/>
            <a:ext cx="7226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r>
              <a:rPr lang="en-US" altLang="en-US">
                <a:latin typeface="Calibri" panose="020F0502020204030204" pitchFamily="-107" charset="0"/>
                <a:cs typeface="Calibri" panose="020F0502020204030204" pitchFamily="-107" charset="0"/>
              </a:rPr>
              <a:t>0.23</a:t>
            </a:r>
          </a:p>
        </p:txBody>
      </p:sp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4360863" y="6400800"/>
            <a:ext cx="3371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pPr lvl="0" algn="l">
              <a:buClrTx/>
              <a:buSzTx/>
              <a:buFontTx/>
            </a:pPr>
            <a:r>
              <a:rPr lang="en-US" altLang="en-US">
                <a:latin typeface="Calibri" panose="020F0502020204030204" pitchFamily="-107" charset="0"/>
                <a:cs typeface="Calibri" panose="020F0502020204030204" pitchFamily="-107" charset="0"/>
                <a:sym typeface="+mn-ea"/>
              </a:rPr>
              <a:t>3</a:t>
            </a: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7229475" y="6400800"/>
            <a:ext cx="8769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pPr lvl="0" algn="l">
              <a:buClrTx/>
              <a:buSzTx/>
              <a:buFontTx/>
            </a:pPr>
            <a:r>
              <a:rPr lang="en-US" altLang="en-US">
                <a:latin typeface="Calibri" panose="020F0502020204030204" pitchFamily="-107" charset="0"/>
                <a:cs typeface="Calibri" panose="020F0502020204030204" pitchFamily="-107" charset="0"/>
                <a:sym typeface="+mn-ea"/>
              </a:rPr>
              <a:t>342.7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Calibri" panose="020F0502020204030204" pitchFamily="-107" charset="0"/>
                <a:cs typeface="Calibri" panose="020F0502020204030204" pitchFamily="-107" charset="0"/>
                <a:sym typeface="+mn-ea"/>
              </a:rPr>
              <a:t>Distance Measures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dirty="0">
                <a:latin typeface="Calibri" panose="020F0502020204030204" pitchFamily="-107" charset="0"/>
              </a:rPr>
              <a:t>9</a:t>
            </a:fld>
            <a:endParaRPr lang="en-US" dirty="0">
              <a:latin typeface="Calibri" panose="020F0502020204030204" pitchFamily="-107" charset="0"/>
            </a:endParaRP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247650" y="1362710"/>
            <a:ext cx="8610600" cy="3813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-107" charset="-128"/>
              </a:defRPr>
            </a:lvl9pPr>
          </a:lstStyle>
          <a:p>
            <a:pPr>
              <a:lnSpc>
                <a:spcPct val="110000"/>
              </a:lnSpc>
              <a:defRPr/>
            </a:pPr>
            <a:endParaRPr lang="en-US" altLang="en-US">
              <a:latin typeface="Calibri" panose="020F0502020204030204" pitchFamily="-107" charset="0"/>
              <a:cs typeface="Calibri" panose="020F0502020204030204" pitchFamily="-107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en-US" sz="3200">
                <a:effectLst/>
                <a:latin typeface="Calibri" panose="020F0502020204030204" pitchFamily="-107" charset="0"/>
                <a:cs typeface="Calibri" panose="020F0502020204030204" pitchFamily="-107" charset="0"/>
              </a:rPr>
              <a:t>What properties should a distance measure have?</a:t>
            </a:r>
            <a:endParaRPr lang="en-US" altLang="en-US" sz="3200"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-107" charset="0"/>
              <a:cs typeface="Calibri" panose="020F0502020204030204" pitchFamily="-107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en-US" sz="2800"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-107" charset="0"/>
              <a:cs typeface="Calibri" panose="020F0502020204030204" pitchFamily="-107" charset="0"/>
            </a:endParaRPr>
          </a:p>
          <a:p>
            <a:pPr>
              <a:lnSpc>
                <a:spcPct val="110000"/>
              </a:lnSpc>
              <a:buFontTx/>
              <a:buChar char="•"/>
              <a:defRPr/>
            </a:pPr>
            <a:r>
              <a:rPr lang="en-US" altLang="en-US" sz="2800">
                <a:latin typeface="Calibri" panose="020F0502020204030204" pitchFamily="-107" charset="0"/>
                <a:cs typeface="Calibri" panose="020F0502020204030204" pitchFamily="-107" charset="0"/>
              </a:rPr>
              <a:t> </a:t>
            </a:r>
            <a:r>
              <a:rPr lang="en-US" altLang="en-US" sz="2800" i="1">
                <a:latin typeface="Calibri" panose="020F0502020204030204" pitchFamily="-107" charset="0"/>
                <a:cs typeface="Calibri" panose="020F0502020204030204" pitchFamily="-107" charset="0"/>
              </a:rPr>
              <a:t>D</a:t>
            </a:r>
            <a:r>
              <a:rPr lang="en-US" altLang="en-US" sz="2800">
                <a:latin typeface="Calibri" panose="020F0502020204030204" pitchFamily="-107" charset="0"/>
                <a:cs typeface="Calibri" panose="020F0502020204030204" pitchFamily="-107" charset="0"/>
              </a:rPr>
              <a:t>(A,B) = </a:t>
            </a:r>
            <a:r>
              <a:rPr lang="en-US" altLang="en-US" sz="2800" i="1">
                <a:latin typeface="Calibri" panose="020F0502020204030204" pitchFamily="-107" charset="0"/>
                <a:cs typeface="Calibri" panose="020F0502020204030204" pitchFamily="-107" charset="0"/>
              </a:rPr>
              <a:t>D</a:t>
            </a:r>
            <a:r>
              <a:rPr lang="en-US" altLang="en-US" sz="2800">
                <a:latin typeface="Calibri" panose="020F0502020204030204" pitchFamily="-107" charset="0"/>
                <a:cs typeface="Calibri" panose="020F0502020204030204" pitchFamily="-107" charset="0"/>
              </a:rPr>
              <a:t>(B,A)		</a:t>
            </a:r>
            <a:r>
              <a:rPr lang="en-US" altLang="en-US" i="1">
                <a:latin typeface="Calibri" panose="020F0502020204030204" pitchFamily="-107" charset="0"/>
                <a:cs typeface="Calibri" panose="020F0502020204030204" pitchFamily="-107" charset="0"/>
              </a:rPr>
              <a:t>Symmetry </a:t>
            </a:r>
            <a:endParaRPr lang="en-US" altLang="en-US" sz="2800">
              <a:latin typeface="Calibri" panose="020F0502020204030204" pitchFamily="-107" charset="0"/>
              <a:cs typeface="Calibri" panose="020F0502020204030204" pitchFamily="-107" charset="0"/>
            </a:endParaRPr>
          </a:p>
          <a:p>
            <a:pPr>
              <a:lnSpc>
                <a:spcPct val="110000"/>
              </a:lnSpc>
              <a:buFontTx/>
              <a:buChar char="•"/>
              <a:defRPr/>
            </a:pPr>
            <a:r>
              <a:rPr lang="en-US" altLang="en-US" sz="2800">
                <a:latin typeface="Calibri" panose="020F0502020204030204" pitchFamily="-107" charset="0"/>
                <a:cs typeface="Calibri" panose="020F0502020204030204" pitchFamily="-107" charset="0"/>
              </a:rPr>
              <a:t> </a:t>
            </a:r>
            <a:r>
              <a:rPr lang="en-US" altLang="en-US" sz="2800" i="1">
                <a:latin typeface="Calibri" panose="020F0502020204030204" pitchFamily="-107" charset="0"/>
                <a:cs typeface="Calibri" panose="020F0502020204030204" pitchFamily="-107" charset="0"/>
              </a:rPr>
              <a:t>D</a:t>
            </a:r>
            <a:r>
              <a:rPr lang="en-US" altLang="en-US" sz="2800">
                <a:latin typeface="Calibri" panose="020F0502020204030204" pitchFamily="-107" charset="0"/>
                <a:cs typeface="Calibri" panose="020F0502020204030204" pitchFamily="-107" charset="0"/>
              </a:rPr>
              <a:t>(A,A) = 0			</a:t>
            </a:r>
            <a:r>
              <a:rPr lang="en-US" altLang="en-US" i="1">
                <a:latin typeface="Calibri" panose="020F0502020204030204" pitchFamily="-107" charset="0"/>
                <a:cs typeface="Calibri" panose="020F0502020204030204" pitchFamily="-107" charset="0"/>
              </a:rPr>
              <a:t>Constancy of Self-Similarity</a:t>
            </a:r>
            <a:endParaRPr lang="en-US" altLang="en-US" sz="2800">
              <a:latin typeface="Calibri" panose="020F0502020204030204" pitchFamily="-107" charset="0"/>
              <a:cs typeface="Calibri" panose="020F0502020204030204" pitchFamily="-107" charset="0"/>
            </a:endParaRPr>
          </a:p>
          <a:p>
            <a:pPr>
              <a:lnSpc>
                <a:spcPct val="110000"/>
              </a:lnSpc>
              <a:buFontTx/>
              <a:buChar char="•"/>
              <a:defRPr/>
            </a:pPr>
            <a:r>
              <a:rPr lang="en-US" altLang="en-US" sz="2800">
                <a:latin typeface="Calibri" panose="020F0502020204030204" pitchFamily="-107" charset="0"/>
                <a:cs typeface="Calibri" panose="020F0502020204030204" pitchFamily="-107" charset="0"/>
              </a:rPr>
              <a:t> </a:t>
            </a:r>
            <a:r>
              <a:rPr lang="en-US" altLang="en-US" sz="2800" i="1">
                <a:latin typeface="Calibri" panose="020F0502020204030204" pitchFamily="-107" charset="0"/>
                <a:cs typeface="Calibri" panose="020F0502020204030204" pitchFamily="-107" charset="0"/>
              </a:rPr>
              <a:t>D</a:t>
            </a:r>
            <a:r>
              <a:rPr lang="en-US" altLang="en-US" sz="2800">
                <a:latin typeface="Calibri" panose="020F0502020204030204" pitchFamily="-107" charset="0"/>
                <a:cs typeface="Calibri" panose="020F0502020204030204" pitchFamily="-107" charset="0"/>
              </a:rPr>
              <a:t>(A,B) = 0 iif A= B 		</a:t>
            </a:r>
            <a:r>
              <a:rPr lang="en-US" altLang="en-US" i="1">
                <a:latin typeface="Calibri" panose="020F0502020204030204" pitchFamily="-107" charset="0"/>
                <a:cs typeface="Calibri" panose="020F0502020204030204" pitchFamily="-107" charset="0"/>
              </a:rPr>
              <a:t>Positivity (Separation)</a:t>
            </a:r>
          </a:p>
          <a:p>
            <a:pPr>
              <a:lnSpc>
                <a:spcPct val="110000"/>
              </a:lnSpc>
              <a:buFontTx/>
              <a:buChar char="•"/>
              <a:defRPr/>
            </a:pPr>
            <a:r>
              <a:rPr lang="en-US" altLang="en-US" sz="2800">
                <a:latin typeface="Calibri" panose="020F0502020204030204" pitchFamily="-107" charset="0"/>
                <a:cs typeface="Calibri" panose="020F0502020204030204" pitchFamily="-107" charset="0"/>
              </a:rPr>
              <a:t> </a:t>
            </a:r>
            <a:r>
              <a:rPr lang="en-US" altLang="en-US" sz="2800" i="1">
                <a:latin typeface="Calibri" panose="020F0502020204030204" pitchFamily="-107" charset="0"/>
                <a:cs typeface="Calibri" panose="020F0502020204030204" pitchFamily="-107" charset="0"/>
              </a:rPr>
              <a:t>D</a:t>
            </a:r>
            <a:r>
              <a:rPr lang="en-US" altLang="en-US" sz="2800">
                <a:latin typeface="Calibri" panose="020F0502020204030204" pitchFamily="-107" charset="0"/>
                <a:cs typeface="Calibri" panose="020F0502020204030204" pitchFamily="-107" charset="0"/>
              </a:rPr>
              <a:t>(A,B) </a:t>
            </a:r>
            <a:r>
              <a:rPr lang="en-US" altLang="en-US" sz="2800">
                <a:latin typeface="Calibri" panose="020F0502020204030204" pitchFamily="-107" charset="0"/>
                <a:cs typeface="Calibri" panose="020F0502020204030204" pitchFamily="-107" charset="0"/>
                <a:sym typeface="Symbol" panose="05050102010706020507" pitchFamily="18" charset="2"/>
              </a:rPr>
              <a:t> </a:t>
            </a:r>
            <a:r>
              <a:rPr lang="en-US" altLang="en-US" sz="2800" i="1">
                <a:latin typeface="Calibri" panose="020F0502020204030204" pitchFamily="-107" charset="0"/>
                <a:cs typeface="Calibri" panose="020F0502020204030204" pitchFamily="-107" charset="0"/>
                <a:sym typeface="Symbol" panose="05050102010706020507" pitchFamily="18" charset="2"/>
              </a:rPr>
              <a:t>D</a:t>
            </a:r>
            <a:r>
              <a:rPr lang="en-US" altLang="en-US" sz="2800">
                <a:latin typeface="Calibri" panose="020F0502020204030204" pitchFamily="-107" charset="0"/>
                <a:cs typeface="Calibri" panose="020F0502020204030204" pitchFamily="-107" charset="0"/>
                <a:sym typeface="Symbol" panose="05050102010706020507" pitchFamily="18" charset="2"/>
              </a:rPr>
              <a:t>(A,C) + </a:t>
            </a:r>
            <a:r>
              <a:rPr lang="en-US" altLang="en-US" sz="2800" i="1">
                <a:latin typeface="Calibri" panose="020F0502020204030204" pitchFamily="-107" charset="0"/>
                <a:cs typeface="Calibri" panose="020F0502020204030204" pitchFamily="-107" charset="0"/>
                <a:sym typeface="Symbol" panose="05050102010706020507" pitchFamily="18" charset="2"/>
              </a:rPr>
              <a:t>D</a:t>
            </a:r>
            <a:r>
              <a:rPr lang="en-US" altLang="en-US" sz="2800">
                <a:latin typeface="Calibri" panose="020F0502020204030204" pitchFamily="-107" charset="0"/>
                <a:cs typeface="Calibri" panose="020F0502020204030204" pitchFamily="-107" charset="0"/>
                <a:sym typeface="Symbol" panose="05050102010706020507" pitchFamily="18" charset="2"/>
              </a:rPr>
              <a:t>(B,C)	</a:t>
            </a:r>
            <a:r>
              <a:rPr lang="en-US" altLang="en-US" i="1">
                <a:latin typeface="Calibri" panose="020F0502020204030204" pitchFamily="-107" charset="0"/>
                <a:cs typeface="Calibri" panose="020F0502020204030204" pitchFamily="-107" charset="0"/>
              </a:rPr>
              <a:t>Triangular Inequality</a:t>
            </a:r>
            <a:r>
              <a:rPr lang="en-US" altLang="en-US" sz="2800">
                <a:latin typeface="Calibri" panose="020F0502020204030204" pitchFamily="-107" charset="0"/>
                <a:cs typeface="Calibri" panose="020F0502020204030204" pitchFamily="-107" charset="0"/>
              </a:rPr>
              <a:t> </a:t>
            </a:r>
          </a:p>
          <a:p>
            <a:pPr lvl="3">
              <a:lnSpc>
                <a:spcPct val="110000"/>
              </a:lnSpc>
              <a:defRPr/>
            </a:pPr>
            <a:endParaRPr lang="en-US" altLang="en-US">
              <a:latin typeface="Calibri" panose="020F0502020204030204" pitchFamily="-107" charset="0"/>
              <a:cs typeface="Calibri" panose="020F0502020204030204" pitchFamily="-107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1972</Words>
  <Application>Microsoft Office PowerPoint</Application>
  <PresentationFormat>全屏显示(4:3)</PresentationFormat>
  <Paragraphs>410</Paragraphs>
  <Slides>56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微软雅黑</vt:lpstr>
      <vt:lpstr>Arial</vt:lpstr>
      <vt:lpstr>Arial Black</vt:lpstr>
      <vt:lpstr>Calibri</vt:lpstr>
      <vt:lpstr>Times</vt:lpstr>
      <vt:lpstr>Times New Roman</vt:lpstr>
      <vt:lpstr>Wingdings</vt:lpstr>
      <vt:lpstr>Office Theme</vt:lpstr>
      <vt:lpstr>自定义设计方案</vt:lpstr>
      <vt:lpstr>Clustering</vt:lpstr>
      <vt:lpstr>What is clustering?</vt:lpstr>
      <vt:lpstr>Computer vision application: Image segmentation</vt:lpstr>
      <vt:lpstr>Biomedical application</vt:lpstr>
      <vt:lpstr>Clustering</vt:lpstr>
      <vt:lpstr>What is Similarity?</vt:lpstr>
      <vt:lpstr>Clustering</vt:lpstr>
      <vt:lpstr>Distance Measures</vt:lpstr>
      <vt:lpstr>Distance Measures</vt:lpstr>
      <vt:lpstr>Desirable Properties of a Clustering Algorithm</vt:lpstr>
      <vt:lpstr>Clustering Methods</vt:lpstr>
      <vt:lpstr>Partitional Clustering</vt:lpstr>
      <vt:lpstr>K-means Clustering: Initialization</vt:lpstr>
      <vt:lpstr>K-means Clustering: Iteration 1</vt:lpstr>
      <vt:lpstr>K-means Clustering: Iteration 2</vt:lpstr>
      <vt:lpstr>K-means Clustering: Iteration 2</vt:lpstr>
      <vt:lpstr>K-means Clustering: Finished</vt:lpstr>
      <vt:lpstr>Algorithm K-means </vt:lpstr>
      <vt:lpstr>Algorithm K-means </vt:lpstr>
      <vt:lpstr>Why K-means Works</vt:lpstr>
      <vt:lpstr>Summary: K-means</vt:lpstr>
      <vt:lpstr>Summary: K-means</vt:lpstr>
      <vt:lpstr>Summary: K-means</vt:lpstr>
      <vt:lpstr>Summary: K-means</vt:lpstr>
      <vt:lpstr>Dendrogram: A Useful Tool for Summarizing Similarity Measurements </vt:lpstr>
      <vt:lpstr>PowerPoint 演示文稿</vt:lpstr>
      <vt:lpstr>PowerPoint 演示文稿</vt:lpstr>
      <vt:lpstr>PowerPoint 演示文稿</vt:lpstr>
      <vt:lpstr>PowerPoint 演示文稿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  <vt:lpstr>Computing distance between clusters: Single Link</vt:lpstr>
      <vt:lpstr>Example: Single Link</vt:lpstr>
      <vt:lpstr>Example: Single Link</vt:lpstr>
      <vt:lpstr>Example: Single Link</vt:lpstr>
      <vt:lpstr>Example: Single Link</vt:lpstr>
      <vt:lpstr>Computing distance between clusters: Complete Link</vt:lpstr>
      <vt:lpstr>Computing distance between clusters: Average Link</vt:lpstr>
      <vt:lpstr>Hierarchical Clustering</vt:lpstr>
      <vt:lpstr>Hierarchical Clustering</vt:lpstr>
      <vt:lpstr>PowerPoint 演示文稿</vt:lpstr>
      <vt:lpstr>Density-based Clustering</vt:lpstr>
      <vt:lpstr>Density Definition</vt:lpstr>
      <vt:lpstr>Core, Border &amp; Outlier</vt:lpstr>
      <vt:lpstr>Example</vt:lpstr>
      <vt:lpstr>Density-reachability</vt:lpstr>
      <vt:lpstr>Density-reachability</vt:lpstr>
      <vt:lpstr>DBSCAN Algorithm: Example</vt:lpstr>
      <vt:lpstr>DBSCAN Algorithm: Example</vt:lpstr>
      <vt:lpstr>DBSCAN Algorithm: Example</vt:lpstr>
      <vt:lpstr>When DBSCAN Works Well</vt:lpstr>
      <vt:lpstr>When DBSCAN Does Not Works Well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Stuart Russell</dc:creator>
  <cp:lastModifiedBy>Cassie Mai</cp:lastModifiedBy>
  <cp:revision>164</cp:revision>
  <dcterms:created xsi:type="dcterms:W3CDTF">2011-08-25T00:26:00Z</dcterms:created>
  <dcterms:modified xsi:type="dcterms:W3CDTF">2024-05-28T12:49:56Z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