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Lst>
  <p:notesMasterIdLst>
    <p:notesMasterId r:id="rId35"/>
  </p:notesMasterIdLst>
  <p:sldIdLst>
    <p:sldId id="256" r:id="rId3"/>
    <p:sldId id="263" r:id="rId4"/>
    <p:sldId id="267" r:id="rId5"/>
    <p:sldId id="258" r:id="rId6"/>
    <p:sldId id="259" r:id="rId7"/>
    <p:sldId id="260" r:id="rId8"/>
    <p:sldId id="261" r:id="rId9"/>
    <p:sldId id="262" r:id="rId10"/>
    <p:sldId id="269" r:id="rId11"/>
    <p:sldId id="264" r:id="rId12"/>
    <p:sldId id="270" r:id="rId13"/>
    <p:sldId id="271" r:id="rId14"/>
    <p:sldId id="272" r:id="rId15"/>
    <p:sldId id="265" r:id="rId16"/>
    <p:sldId id="268" r:id="rId17"/>
    <p:sldId id="275" r:id="rId18"/>
    <p:sldId id="266" r:id="rId19"/>
    <p:sldId id="273" r:id="rId20"/>
    <p:sldId id="274" r:id="rId21"/>
    <p:sldId id="276" r:id="rId22"/>
    <p:sldId id="277" r:id="rId23"/>
    <p:sldId id="278" r:id="rId24"/>
    <p:sldId id="281" r:id="rId25"/>
    <p:sldId id="279" r:id="rId26"/>
    <p:sldId id="284" r:id="rId27"/>
    <p:sldId id="285" r:id="rId28"/>
    <p:sldId id="280" r:id="rId29"/>
    <p:sldId id="282" r:id="rId30"/>
    <p:sldId id="283" r:id="rId31"/>
    <p:sldId id="286" r:id="rId32"/>
    <p:sldId id="288" r:id="rId33"/>
    <p:sldId id="289"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frameSlides="1"/>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87" d="100"/>
          <a:sy n="87" d="100"/>
        </p:scale>
        <p:origin x="72" y="1540"/>
      </p:cViewPr>
      <p:guideLst>
        <p:guide orient="horz" pos="218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2E2AF0-A065-1540-A085-08288E7798DF}" type="datetimeFigureOut">
              <a:rPr lang="en-US" smtClean="0"/>
              <a:t>4/23/2024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3487BE6-0E95-8748-BA04-7E788462CA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3487BE6-0E95-8748-BA04-7E788462CA78}" type="slidenum">
              <a:rPr lang="en-US" smtClean="0"/>
              <a:t>9</a:t>
            </a:fld>
            <a:endParaRPr lang="en-US"/>
          </a:p>
        </p:txBody>
      </p:sp>
    </p:spTree>
    <p:extLst>
      <p:ext uri="{BB962C8B-B14F-4D97-AF65-F5344CB8AC3E}">
        <p14:creationId xmlns:p14="http://schemas.microsoft.com/office/powerpoint/2010/main" val="2898054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72247A3-6DBA-4596-892B-6D5B93A4BA02}" type="datetime1">
              <a:rPr lang="en-US" altLang="zh-CN"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EB0E2D-8CB6-4B86-ADC1-84D86DC2B908}" type="datetime1">
              <a:rPr lang="en-US" altLang="zh-CN"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0B7B8-81E5-468C-848E-EE4D5176ECF2}" type="datetime1">
              <a:rPr lang="en-US" altLang="zh-CN"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0C35D-6624-44F3-9FCA-C28B2CF73D1B}" type="datetime1">
              <a:rPr lang="en-US" altLang="zh-CN"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F8C145-34F1-4820-B20C-583670589DCC}" type="datetime1">
              <a:rPr lang="en-US" altLang="zh-CN"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48079F-9D7A-43B5-962F-49859F5B9762}" type="datetime1">
              <a:rPr lang="en-US" altLang="zh-CN"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BEE5DF-FA43-4D92-BC15-628B6FE89047}" type="datetime1">
              <a:rPr lang="en-US" altLang="zh-CN"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B04511-0815-4ABF-AC30-493E28A65770}" type="datetime1">
              <a:rPr lang="en-US" altLang="zh-CN"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96F1F9-8D9D-4239-8DBB-807FBB1D8CEB}" type="datetime1">
              <a:rPr lang="en-US" altLang="zh-CN"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BB20A-400F-4A35-8C91-C5F5BB2BF4C4}" type="datetime1">
              <a:rPr lang="en-US" altLang="zh-CN"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B6437B-05D1-4BEB-AC7A-1C9F0625C23F}" type="datetime1">
              <a:rPr lang="en-US" altLang="zh-CN"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1BDAFA-3E23-F943-9176-A6B5BE43488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1AD9D4-BA6A-4002-8CD6-DF74C1EEF90F}" type="datetime1">
              <a:rPr lang="en-US" altLang="zh-CN" smtClean="0"/>
              <a:t>4/23/2024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1BDAFA-3E23-F943-9176-A6B5BE43488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3.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4.png"/><Relationship Id="rId9"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4625"/>
            <a:ext cx="7772400" cy="1470025"/>
          </a:xfrm>
        </p:spPr>
        <p:txBody>
          <a:bodyPr/>
          <a:lstStyle/>
          <a:p>
            <a:r>
              <a:rPr lang="en-US" b="1" dirty="0"/>
              <a:t>K-Nearest Neighbors </a:t>
            </a:r>
            <a:br>
              <a:rPr lang="en-US" b="1" dirty="0"/>
            </a:br>
            <a:r>
              <a:rPr lang="en-US" b="1" dirty="0"/>
              <a:t>and Naive Bayes</a:t>
            </a:r>
          </a:p>
        </p:txBody>
      </p:sp>
      <p:sp>
        <p:nvSpPr>
          <p:cNvPr id="3" name="文本框 2"/>
          <p:cNvSpPr txBox="1"/>
          <p:nvPr/>
        </p:nvSpPr>
        <p:spPr>
          <a:xfrm>
            <a:off x="2567638" y="3761105"/>
            <a:ext cx="3989041" cy="3330464"/>
          </a:xfrm>
          <a:prstGeom prst="rect">
            <a:avLst/>
          </a:prstGeom>
          <a:noFill/>
        </p:spPr>
        <p:txBody>
          <a:bodyPr wrap="none" rtlCol="0">
            <a:spAutoFit/>
          </a:bodyPr>
          <a:lstStyle/>
          <a:p>
            <a:pPr algn="ctr">
              <a:lnSpc>
                <a:spcPct val="150000"/>
              </a:lnSpc>
            </a:pPr>
            <a:r>
              <a:rPr lang="en-US" altLang="zh-CN" sz="3600" dirty="0" err="1"/>
              <a:t>Xiaochun</a:t>
            </a:r>
            <a:r>
              <a:rPr lang="en-US" altLang="zh-CN" sz="3600" dirty="0"/>
              <a:t> MAI</a:t>
            </a:r>
          </a:p>
          <a:p>
            <a:pPr algn="ctr">
              <a:lnSpc>
                <a:spcPct val="150000"/>
              </a:lnSpc>
            </a:pPr>
            <a:r>
              <a:rPr lang="en-US" altLang="zh-CN" sz="3600" dirty="0"/>
              <a:t>Shenzhen University</a:t>
            </a:r>
          </a:p>
          <a:p>
            <a:pPr algn="ctr">
              <a:lnSpc>
                <a:spcPct val="150000"/>
              </a:lnSpc>
            </a:pPr>
            <a:endParaRPr lang="en-US" altLang="zh-CN" sz="3600" dirty="0"/>
          </a:p>
          <a:p>
            <a:pPr algn="ctr">
              <a:lnSpc>
                <a:spcPct val="150000"/>
              </a:lnSpc>
            </a:pPr>
            <a:endParaRPr lang="en-US" altLang="zh-CN" sz="3600" dirty="0"/>
          </a:p>
        </p:txBody>
      </p:sp>
      <p:sp>
        <p:nvSpPr>
          <p:cNvPr id="4" name="灯片编号占位符 3">
            <a:extLst>
              <a:ext uri="{FF2B5EF4-FFF2-40B4-BE49-F238E27FC236}">
                <a16:creationId xmlns:a16="http://schemas.microsoft.com/office/drawing/2014/main" id="{FAB95114-B4C5-476E-AB08-8BC385E3B9D2}"/>
              </a:ext>
            </a:extLst>
          </p:cNvPr>
          <p:cNvSpPr>
            <a:spLocks noGrp="1"/>
          </p:cNvSpPr>
          <p:nvPr>
            <p:ph type="sldNum" sz="quarter" idx="12"/>
          </p:nvPr>
        </p:nvSpPr>
        <p:spPr/>
        <p:txBody>
          <a:bodyPr/>
          <a:lstStyle/>
          <a:p>
            <a:fld id="{7D1BDAFA-3E23-F943-9176-A6B5BE43488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D60FB-396A-4D97-A169-F871780DFF23}"/>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A621BA3C-82A5-460B-B317-40FB092AC0DC}"/>
              </a:ext>
            </a:extLst>
          </p:cNvPr>
          <p:cNvSpPr>
            <a:spLocks noGrp="1"/>
          </p:cNvSpPr>
          <p:nvPr>
            <p:ph idx="1"/>
          </p:nvPr>
        </p:nvSpPr>
        <p:spPr/>
        <p:txBody>
          <a:bodyPr>
            <a:normAutofit lnSpcReduction="10000"/>
          </a:bodyPr>
          <a:lstStyle/>
          <a:p>
            <a:r>
              <a:rPr lang="en-US" altLang="zh-CN" dirty="0"/>
              <a:t>Choosing K</a:t>
            </a:r>
          </a:p>
          <a:p>
            <a:pPr lvl="1"/>
            <a:r>
              <a:rPr lang="en-US" altLang="zh-CN" dirty="0"/>
              <a:t>Increasing K reduces variances, increases bias</a:t>
            </a:r>
          </a:p>
          <a:p>
            <a:r>
              <a:rPr lang="en-US" altLang="zh-CN" dirty="0"/>
              <a:t>Distance measure</a:t>
            </a:r>
          </a:p>
          <a:p>
            <a:pPr lvl="1"/>
            <a:r>
              <a:rPr lang="en-US" altLang="zh-CN" dirty="0"/>
              <a:t>Most common: Euclidean</a:t>
            </a:r>
          </a:p>
          <a:p>
            <a:r>
              <a:rPr lang="en-US" altLang="zh-CN" dirty="0"/>
              <a:t>For high-dimensional space, the nearest neighbor may not be very close at all!</a:t>
            </a:r>
          </a:p>
          <a:p>
            <a:r>
              <a:rPr lang="en-US" altLang="zh-CN" dirty="0"/>
              <a:t>Memory-based technique. Must make a pass through the data for each classification. This can be prohibitive for large data sets.</a:t>
            </a:r>
            <a:endParaRPr lang="zh-CN" altLang="en-US" dirty="0"/>
          </a:p>
        </p:txBody>
      </p:sp>
      <p:sp>
        <p:nvSpPr>
          <p:cNvPr id="5" name="灯片编号占位符 4">
            <a:extLst>
              <a:ext uri="{FF2B5EF4-FFF2-40B4-BE49-F238E27FC236}">
                <a16:creationId xmlns:a16="http://schemas.microsoft.com/office/drawing/2014/main" id="{BD8D9567-E9CB-4ABA-93DC-24B03A404399}"/>
              </a:ext>
            </a:extLst>
          </p:cNvPr>
          <p:cNvSpPr>
            <a:spLocks noGrp="1"/>
          </p:cNvSpPr>
          <p:nvPr>
            <p:ph type="sldNum" sz="quarter" idx="12"/>
          </p:nvPr>
        </p:nvSpPr>
        <p:spPr/>
        <p:txBody>
          <a:bodyPr/>
          <a:lstStyle/>
          <a:p>
            <a:fld id="{7D1BDAFA-3E23-F943-9176-A6B5BE43488A}" type="slidenum">
              <a:rPr lang="en-US" smtClean="0"/>
              <a:t>10</a:t>
            </a:fld>
            <a:endParaRPr lang="en-US"/>
          </a:p>
        </p:txBody>
      </p:sp>
    </p:spTree>
    <p:extLst>
      <p:ext uri="{BB962C8B-B14F-4D97-AF65-F5344CB8AC3E}">
        <p14:creationId xmlns:p14="http://schemas.microsoft.com/office/powerpoint/2010/main" val="3290050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9DDB1D-F0E5-4757-9EBF-015D3C7BFCFA}"/>
              </a:ext>
            </a:extLst>
          </p:cNvPr>
          <p:cNvSpPr>
            <a:spLocks noGrp="1"/>
          </p:cNvSpPr>
          <p:nvPr>
            <p:ph type="title"/>
          </p:nvPr>
        </p:nvSpPr>
        <p:spPr/>
        <p:txBody>
          <a:bodyPr/>
          <a:lstStyle/>
          <a:p>
            <a:r>
              <a:rPr lang="en-US" altLang="zh-CN" dirty="0"/>
              <a:t>Application</a:t>
            </a:r>
            <a:endParaRPr lang="zh-CN" altLang="en-US" dirty="0"/>
          </a:p>
        </p:txBody>
      </p:sp>
      <p:sp>
        <p:nvSpPr>
          <p:cNvPr id="3" name="内容占位符 2">
            <a:extLst>
              <a:ext uri="{FF2B5EF4-FFF2-40B4-BE49-F238E27FC236}">
                <a16:creationId xmlns:a16="http://schemas.microsoft.com/office/drawing/2014/main" id="{35FEA322-530C-4BFE-99A6-12FD8FC45464}"/>
              </a:ext>
            </a:extLst>
          </p:cNvPr>
          <p:cNvSpPr>
            <a:spLocks noGrp="1"/>
          </p:cNvSpPr>
          <p:nvPr>
            <p:ph idx="1"/>
          </p:nvPr>
        </p:nvSpPr>
        <p:spPr>
          <a:xfrm>
            <a:off x="457200" y="1600200"/>
            <a:ext cx="8229600" cy="5105400"/>
          </a:xfrm>
        </p:spPr>
        <p:txBody>
          <a:bodyPr>
            <a:normAutofit fontScale="92500" lnSpcReduction="20000"/>
          </a:bodyPr>
          <a:lstStyle/>
          <a:p>
            <a:r>
              <a:rPr lang="en-US" altLang="zh-CN" dirty="0"/>
              <a:t>KNN classifiers are well-suited to open set recognition and few-shot classification.</a:t>
            </a:r>
          </a:p>
          <a:p>
            <a:r>
              <a:rPr lang="en-US" altLang="zh-CN" dirty="0"/>
              <a:t>Open set recognition</a:t>
            </a:r>
          </a:p>
          <a:p>
            <a:pPr lvl="1"/>
            <a:r>
              <a:rPr lang="en-US" altLang="zh-CN" b="1" dirty="0"/>
              <a:t>Novelty detection</a:t>
            </a:r>
            <a:r>
              <a:rPr lang="en-US" altLang="zh-CN" dirty="0"/>
              <a:t>: The system needs to recognize that the input is from a new category, and not accidentally classify it with a label from training dataset.</a:t>
            </a:r>
          </a:p>
          <a:p>
            <a:pPr lvl="1"/>
            <a:r>
              <a:rPr lang="en-US" altLang="zh-CN" b="1" dirty="0"/>
              <a:t>Incremental learning, online learning, life-long learning, or continual learning</a:t>
            </a:r>
            <a:r>
              <a:rPr lang="en-US" altLang="zh-CN" dirty="0"/>
              <a:t>: If the system has detected that xt+1 is novel, then it may ask for the id of this new instance, call it C</a:t>
            </a:r>
            <a:r>
              <a:rPr lang="en-US" altLang="zh-CN" baseline="-25000" dirty="0"/>
              <a:t>t+1</a:t>
            </a:r>
            <a:r>
              <a:rPr lang="en-US" altLang="zh-CN" dirty="0"/>
              <a:t>. It can then add the labeled pair (x</a:t>
            </a:r>
            <a:r>
              <a:rPr lang="en-US" altLang="zh-CN" baseline="-25000" dirty="0"/>
              <a:t>t+</a:t>
            </a:r>
            <a:r>
              <a:rPr lang="en-US" altLang="zh-CN" dirty="0"/>
              <a:t>1, C</a:t>
            </a:r>
            <a:r>
              <a:rPr lang="en-US" altLang="zh-CN" baseline="-25000" dirty="0"/>
              <a:t>t+1</a:t>
            </a:r>
            <a:r>
              <a:rPr lang="en-US" altLang="zh-CN" dirty="0"/>
              <a:t>) to the dataset to create D</a:t>
            </a:r>
            <a:r>
              <a:rPr lang="en-US" altLang="zh-CN" baseline="-25000" dirty="0"/>
              <a:t>t+1</a:t>
            </a:r>
            <a:r>
              <a:rPr lang="en-US" altLang="zh-CN" dirty="0"/>
              <a:t>, and can grow the set of unique classes by adding C</a:t>
            </a:r>
            <a:r>
              <a:rPr lang="en-US" altLang="zh-CN" baseline="-25000" dirty="0"/>
              <a:t>t+1</a:t>
            </a:r>
            <a:r>
              <a:rPr lang="en-US" altLang="zh-CN" dirty="0"/>
              <a:t> to C</a:t>
            </a:r>
            <a:r>
              <a:rPr lang="en-US" altLang="zh-CN" baseline="-25000" dirty="0"/>
              <a:t>t</a:t>
            </a:r>
            <a:r>
              <a:rPr lang="en-US" altLang="zh-CN" dirty="0"/>
              <a:t>.</a:t>
            </a:r>
          </a:p>
        </p:txBody>
      </p:sp>
      <p:sp>
        <p:nvSpPr>
          <p:cNvPr id="5" name="灯片编号占位符 4">
            <a:extLst>
              <a:ext uri="{FF2B5EF4-FFF2-40B4-BE49-F238E27FC236}">
                <a16:creationId xmlns:a16="http://schemas.microsoft.com/office/drawing/2014/main" id="{B4EF6CAA-5649-4683-9F63-D19F133CB8DB}"/>
              </a:ext>
            </a:extLst>
          </p:cNvPr>
          <p:cNvSpPr>
            <a:spLocks noGrp="1"/>
          </p:cNvSpPr>
          <p:nvPr>
            <p:ph type="sldNum" sz="quarter" idx="12"/>
          </p:nvPr>
        </p:nvSpPr>
        <p:spPr/>
        <p:txBody>
          <a:bodyPr/>
          <a:lstStyle/>
          <a:p>
            <a:fld id="{7D1BDAFA-3E23-F943-9176-A6B5BE43488A}" type="slidenum">
              <a:rPr lang="en-US" smtClean="0"/>
              <a:t>11</a:t>
            </a:fld>
            <a:endParaRPr lang="en-US"/>
          </a:p>
        </p:txBody>
      </p:sp>
    </p:spTree>
    <p:extLst>
      <p:ext uri="{BB962C8B-B14F-4D97-AF65-F5344CB8AC3E}">
        <p14:creationId xmlns:p14="http://schemas.microsoft.com/office/powerpoint/2010/main" val="2925182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CC2687-7B13-4FDE-A546-81A68CBD4B09}"/>
              </a:ext>
            </a:extLst>
          </p:cNvPr>
          <p:cNvSpPr>
            <a:spLocks noGrp="1"/>
          </p:cNvSpPr>
          <p:nvPr>
            <p:ph type="title"/>
          </p:nvPr>
        </p:nvSpPr>
        <p:spPr/>
        <p:txBody>
          <a:bodyPr/>
          <a:lstStyle/>
          <a:p>
            <a:r>
              <a:rPr lang="en-US" altLang="zh-CN" dirty="0"/>
              <a:t>Application</a:t>
            </a:r>
            <a:endParaRPr lang="zh-CN" altLang="en-US" dirty="0"/>
          </a:p>
        </p:txBody>
      </p:sp>
      <p:sp>
        <p:nvSpPr>
          <p:cNvPr id="3" name="内容占位符 2">
            <a:extLst>
              <a:ext uri="{FF2B5EF4-FFF2-40B4-BE49-F238E27FC236}">
                <a16:creationId xmlns:a16="http://schemas.microsoft.com/office/drawing/2014/main" id="{33820382-D4CF-4F2C-ABFB-F0E4EE845628}"/>
              </a:ext>
            </a:extLst>
          </p:cNvPr>
          <p:cNvSpPr>
            <a:spLocks noGrp="1"/>
          </p:cNvSpPr>
          <p:nvPr>
            <p:ph idx="1"/>
          </p:nvPr>
        </p:nvSpPr>
        <p:spPr>
          <a:xfrm>
            <a:off x="457200" y="1600200"/>
            <a:ext cx="8229600" cy="5029200"/>
          </a:xfrm>
        </p:spPr>
        <p:txBody>
          <a:bodyPr>
            <a:normAutofit lnSpcReduction="10000"/>
          </a:bodyPr>
          <a:lstStyle/>
          <a:p>
            <a:pPr lvl="1"/>
            <a:r>
              <a:rPr lang="en-US" altLang="zh-CN" dirty="0"/>
              <a:t>The system may encounter an image sampled from p(</a:t>
            </a:r>
            <a:r>
              <a:rPr lang="en-US" altLang="zh-CN" b="1" dirty="0" err="1"/>
              <a:t>x</a:t>
            </a:r>
            <a:r>
              <a:rPr lang="en-US" altLang="zh-CN" dirty="0" err="1"/>
              <a:t>|y</a:t>
            </a:r>
            <a:r>
              <a:rPr lang="en-US" altLang="zh-CN" dirty="0"/>
              <a:t> = c), where c is an existing class, or where c is a new class, or the image may be sampled from some entirely </a:t>
            </a:r>
            <a:r>
              <a:rPr lang="en-US" altLang="zh-CN" dirty="0">
                <a:solidFill>
                  <a:srgbClr val="3333FF"/>
                </a:solidFill>
              </a:rPr>
              <a:t>different</a:t>
            </a:r>
            <a:r>
              <a:rPr lang="en-US" altLang="zh-CN" dirty="0"/>
              <a:t> </a:t>
            </a:r>
            <a:r>
              <a:rPr lang="en-US" altLang="zh-CN" dirty="0">
                <a:solidFill>
                  <a:srgbClr val="3333FF"/>
                </a:solidFill>
              </a:rPr>
              <a:t>kind</a:t>
            </a:r>
            <a:r>
              <a:rPr lang="en-US" altLang="zh-CN" dirty="0"/>
              <a:t> </a:t>
            </a:r>
            <a:r>
              <a:rPr lang="en-US" altLang="zh-CN" dirty="0">
                <a:solidFill>
                  <a:srgbClr val="3333FF"/>
                </a:solidFill>
              </a:rPr>
              <a:t>of</a:t>
            </a:r>
            <a:r>
              <a:rPr lang="en-US" altLang="zh-CN" dirty="0"/>
              <a:t> </a:t>
            </a:r>
            <a:r>
              <a:rPr lang="en-US" altLang="zh-CN" dirty="0">
                <a:solidFill>
                  <a:srgbClr val="3333FF"/>
                </a:solidFill>
              </a:rPr>
              <a:t>distribution</a:t>
            </a:r>
            <a:r>
              <a:rPr lang="en-US" altLang="zh-CN" dirty="0"/>
              <a:t> p’(</a:t>
            </a:r>
            <a:r>
              <a:rPr lang="en-US" altLang="zh-CN" b="1" dirty="0"/>
              <a:t>x</a:t>
            </a:r>
            <a:r>
              <a:rPr lang="en-US" altLang="zh-CN" dirty="0"/>
              <a:t>) unrelated to faces (e.g., a photo of a dog). Detecting the kind of distribution p’(</a:t>
            </a:r>
            <a:r>
              <a:rPr lang="en-US" altLang="zh-CN" b="1" dirty="0"/>
              <a:t>x</a:t>
            </a:r>
            <a:r>
              <a:rPr lang="en-US" altLang="zh-CN" dirty="0"/>
              <a:t>) is called </a:t>
            </a:r>
            <a:r>
              <a:rPr lang="en-US" altLang="zh-CN" b="1" dirty="0"/>
              <a:t>out-of-distribution</a:t>
            </a:r>
            <a:r>
              <a:rPr lang="en-US" altLang="zh-CN" dirty="0"/>
              <a:t> or </a:t>
            </a:r>
            <a:r>
              <a:rPr lang="en-US" altLang="zh-CN" b="1" dirty="0"/>
              <a:t>OOD detection</a:t>
            </a:r>
            <a:r>
              <a:rPr lang="en-US" altLang="zh-CN" dirty="0"/>
              <a:t>.</a:t>
            </a:r>
            <a:endParaRPr lang="zh-CN" altLang="en-US" dirty="0"/>
          </a:p>
          <a:p>
            <a:pPr lvl="1"/>
            <a:r>
              <a:rPr lang="en-US" altLang="zh-CN" dirty="0"/>
              <a:t>In this online setting, we often only get a few (sometimes just one) example of each class. Prediction in this setting is known as </a:t>
            </a:r>
            <a:r>
              <a:rPr lang="en-US" altLang="zh-CN" b="1" dirty="0"/>
              <a:t>few-shot classification</a:t>
            </a:r>
            <a:r>
              <a:rPr lang="en-US" altLang="zh-CN" dirty="0"/>
              <a:t>. </a:t>
            </a:r>
          </a:p>
          <a:p>
            <a:pPr lvl="1"/>
            <a:r>
              <a:rPr lang="en-US" altLang="zh-CN" dirty="0"/>
              <a:t>KNN classifiers are well-suited to this task. </a:t>
            </a:r>
          </a:p>
          <a:p>
            <a:pPr lvl="1"/>
            <a:endParaRPr lang="en-US" altLang="zh-CN" dirty="0"/>
          </a:p>
        </p:txBody>
      </p:sp>
      <p:sp>
        <p:nvSpPr>
          <p:cNvPr id="5" name="灯片编号占位符 4">
            <a:extLst>
              <a:ext uri="{FF2B5EF4-FFF2-40B4-BE49-F238E27FC236}">
                <a16:creationId xmlns:a16="http://schemas.microsoft.com/office/drawing/2014/main" id="{8581A06F-6A5B-497E-B663-C905437B911B}"/>
              </a:ext>
            </a:extLst>
          </p:cNvPr>
          <p:cNvSpPr>
            <a:spLocks noGrp="1"/>
          </p:cNvSpPr>
          <p:nvPr>
            <p:ph type="sldNum" sz="quarter" idx="12"/>
          </p:nvPr>
        </p:nvSpPr>
        <p:spPr/>
        <p:txBody>
          <a:bodyPr/>
          <a:lstStyle/>
          <a:p>
            <a:fld id="{7D1BDAFA-3E23-F943-9176-A6B5BE43488A}" type="slidenum">
              <a:rPr lang="en-US" smtClean="0"/>
              <a:t>12</a:t>
            </a:fld>
            <a:endParaRPr lang="en-US"/>
          </a:p>
        </p:txBody>
      </p:sp>
    </p:spTree>
    <p:extLst>
      <p:ext uri="{BB962C8B-B14F-4D97-AF65-F5344CB8AC3E}">
        <p14:creationId xmlns:p14="http://schemas.microsoft.com/office/powerpoint/2010/main" val="350751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376F76-0F1D-4B32-BB9E-17C02342C19C}"/>
              </a:ext>
            </a:extLst>
          </p:cNvPr>
          <p:cNvSpPr>
            <a:spLocks noGrp="1"/>
          </p:cNvSpPr>
          <p:nvPr>
            <p:ph type="title"/>
          </p:nvPr>
        </p:nvSpPr>
        <p:spPr/>
        <p:txBody>
          <a:bodyPr/>
          <a:lstStyle/>
          <a:p>
            <a:r>
              <a:rPr lang="en-US" altLang="zh-CN" dirty="0"/>
              <a:t>Application</a:t>
            </a:r>
            <a:endParaRPr lang="zh-CN" altLang="en-US" dirty="0"/>
          </a:p>
        </p:txBody>
      </p:sp>
      <p:sp>
        <p:nvSpPr>
          <p:cNvPr id="3" name="内容占位符 2">
            <a:extLst>
              <a:ext uri="{FF2B5EF4-FFF2-40B4-BE49-F238E27FC236}">
                <a16:creationId xmlns:a16="http://schemas.microsoft.com/office/drawing/2014/main" id="{FF68129D-F3AB-455E-810C-044374C70E0A}"/>
              </a:ext>
            </a:extLst>
          </p:cNvPr>
          <p:cNvSpPr>
            <a:spLocks noGrp="1"/>
          </p:cNvSpPr>
          <p:nvPr>
            <p:ph idx="1"/>
          </p:nvPr>
        </p:nvSpPr>
        <p:spPr/>
        <p:txBody>
          <a:bodyPr>
            <a:normAutofit fontScale="92500" lnSpcReduction="10000"/>
          </a:bodyPr>
          <a:lstStyle/>
          <a:p>
            <a:pPr lvl="1"/>
            <a:r>
              <a:rPr lang="en-US" altLang="zh-CN" dirty="0"/>
              <a:t>E.g., we can store all the instances of each class in a gallery of examples. At time t + 1, when we get input xt+1, we find the example in the gallery that is nearest (most similar) to xt+1, call it x’. We then need to determine if x’ and xt+1 are sufficiently similar to constitute a match. (In the context of person classification, this is known as person re-identification or face verification.) If there is no match, we can declare the input to be novel or OOD.</a:t>
            </a:r>
          </a:p>
          <a:p>
            <a:pPr lvl="1"/>
            <a:r>
              <a:rPr lang="en-US" altLang="zh-CN" dirty="0"/>
              <a:t>The key ingredient for all of the above problems is the (dis)similarity metric between inputs. </a:t>
            </a:r>
            <a:endParaRPr lang="zh-CN" altLang="en-US" dirty="0"/>
          </a:p>
        </p:txBody>
      </p:sp>
      <p:sp>
        <p:nvSpPr>
          <p:cNvPr id="5" name="灯片编号占位符 4">
            <a:extLst>
              <a:ext uri="{FF2B5EF4-FFF2-40B4-BE49-F238E27FC236}">
                <a16:creationId xmlns:a16="http://schemas.microsoft.com/office/drawing/2014/main" id="{74486A08-5FC1-420C-A040-90EEC42BFB92}"/>
              </a:ext>
            </a:extLst>
          </p:cNvPr>
          <p:cNvSpPr>
            <a:spLocks noGrp="1"/>
          </p:cNvSpPr>
          <p:nvPr>
            <p:ph type="sldNum" sz="quarter" idx="12"/>
          </p:nvPr>
        </p:nvSpPr>
        <p:spPr/>
        <p:txBody>
          <a:bodyPr/>
          <a:lstStyle/>
          <a:p>
            <a:fld id="{7D1BDAFA-3E23-F943-9176-A6B5BE43488A}" type="slidenum">
              <a:rPr lang="en-US" smtClean="0"/>
              <a:t>13</a:t>
            </a:fld>
            <a:endParaRPr lang="en-US"/>
          </a:p>
        </p:txBody>
      </p:sp>
    </p:spTree>
    <p:extLst>
      <p:ext uri="{BB962C8B-B14F-4D97-AF65-F5344CB8AC3E}">
        <p14:creationId xmlns:p14="http://schemas.microsoft.com/office/powerpoint/2010/main" val="239432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90901-399A-46CC-B1D5-A44D7F107CE9}"/>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6272F23F-B671-4ECC-A46C-E1C7F5F7645C}"/>
              </a:ext>
            </a:extLst>
          </p:cNvPr>
          <p:cNvSpPr>
            <a:spLocks noGrp="1"/>
          </p:cNvSpPr>
          <p:nvPr>
            <p:ph idx="1"/>
          </p:nvPr>
        </p:nvSpPr>
        <p:spPr/>
        <p:txBody>
          <a:bodyPr/>
          <a:lstStyle/>
          <a:p>
            <a:r>
              <a:rPr lang="en-US" altLang="zh-CN" dirty="0"/>
              <a:t>K-Nearest Neighbors</a:t>
            </a:r>
          </a:p>
          <a:p>
            <a:r>
              <a:rPr lang="en-US" altLang="zh-CN" dirty="0"/>
              <a:t>Naive Bayes</a:t>
            </a:r>
            <a:endParaRPr lang="zh-CN" altLang="en-US" dirty="0"/>
          </a:p>
        </p:txBody>
      </p:sp>
      <p:pic>
        <p:nvPicPr>
          <p:cNvPr id="4" name="图片 3">
            <a:extLst>
              <a:ext uri="{FF2B5EF4-FFF2-40B4-BE49-F238E27FC236}">
                <a16:creationId xmlns:a16="http://schemas.microsoft.com/office/drawing/2014/main" id="{52B7540A-093E-43EC-8BCC-AE5B9FBA4E35}"/>
              </a:ext>
            </a:extLst>
          </p:cNvPr>
          <p:cNvPicPr>
            <a:picLocks noChangeAspect="1"/>
          </p:cNvPicPr>
          <p:nvPr/>
        </p:nvPicPr>
        <p:blipFill>
          <a:blip r:embed="rId2"/>
          <a:stretch>
            <a:fillRect/>
          </a:stretch>
        </p:blipFill>
        <p:spPr>
          <a:xfrm>
            <a:off x="3048000" y="2186907"/>
            <a:ext cx="1987652" cy="558829"/>
          </a:xfrm>
          <a:prstGeom prst="rect">
            <a:avLst/>
          </a:prstGeom>
        </p:spPr>
      </p:pic>
      <p:sp>
        <p:nvSpPr>
          <p:cNvPr id="6" name="灯片编号占位符 5">
            <a:extLst>
              <a:ext uri="{FF2B5EF4-FFF2-40B4-BE49-F238E27FC236}">
                <a16:creationId xmlns:a16="http://schemas.microsoft.com/office/drawing/2014/main" id="{FAF455D2-69BB-4CD6-A413-8416F0BF42CF}"/>
              </a:ext>
            </a:extLst>
          </p:cNvPr>
          <p:cNvSpPr>
            <a:spLocks noGrp="1"/>
          </p:cNvSpPr>
          <p:nvPr>
            <p:ph type="sldNum" sz="quarter" idx="12"/>
          </p:nvPr>
        </p:nvSpPr>
        <p:spPr/>
        <p:txBody>
          <a:bodyPr/>
          <a:lstStyle/>
          <a:p>
            <a:fld id="{7D1BDAFA-3E23-F943-9176-A6B5BE43488A}" type="slidenum">
              <a:rPr lang="en-US" smtClean="0"/>
              <a:t>14</a:t>
            </a:fld>
            <a:endParaRPr lang="en-US"/>
          </a:p>
        </p:txBody>
      </p:sp>
    </p:spTree>
    <p:extLst>
      <p:ext uri="{BB962C8B-B14F-4D97-AF65-F5344CB8AC3E}">
        <p14:creationId xmlns:p14="http://schemas.microsoft.com/office/powerpoint/2010/main" val="3197934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6B570-48D7-4CED-BA87-FF2D7CED120C}"/>
              </a:ext>
            </a:extLst>
          </p:cNvPr>
          <p:cNvSpPr>
            <a:spLocks noGrp="1"/>
          </p:cNvSpPr>
          <p:nvPr>
            <p:ph type="title"/>
          </p:nvPr>
        </p:nvSpPr>
        <p:spPr/>
        <p:txBody>
          <a:bodyPr/>
          <a:lstStyle/>
          <a:p>
            <a:r>
              <a:rPr lang="en-US" altLang="zh-CN" dirty="0"/>
              <a:t>Types of classifiers</a:t>
            </a:r>
            <a:endParaRPr lang="zh-CN" altLang="en-US" dirty="0"/>
          </a:p>
        </p:txBody>
      </p:sp>
      <p:sp>
        <p:nvSpPr>
          <p:cNvPr id="3" name="内容占位符 2">
            <a:extLst>
              <a:ext uri="{FF2B5EF4-FFF2-40B4-BE49-F238E27FC236}">
                <a16:creationId xmlns:a16="http://schemas.microsoft.com/office/drawing/2014/main" id="{D763CFF9-E01E-4F91-8B7F-02867E0BF879}"/>
              </a:ext>
            </a:extLst>
          </p:cNvPr>
          <p:cNvSpPr>
            <a:spLocks noGrp="1"/>
          </p:cNvSpPr>
          <p:nvPr>
            <p:ph idx="1"/>
          </p:nvPr>
        </p:nvSpPr>
        <p:spPr>
          <a:xfrm>
            <a:off x="457200" y="1600200"/>
            <a:ext cx="8229600" cy="4800600"/>
          </a:xfrm>
        </p:spPr>
        <p:txBody>
          <a:bodyPr>
            <a:normAutofit fontScale="92500" lnSpcReduction="10000"/>
          </a:bodyPr>
          <a:lstStyle/>
          <a:p>
            <a:r>
              <a:rPr lang="en-US" altLang="zh-CN" dirty="0"/>
              <a:t>We can divide the large variety of classification approaches into roughly three main types</a:t>
            </a:r>
          </a:p>
          <a:p>
            <a:r>
              <a:rPr lang="en-US" altLang="zh-CN" sz="2800" b="1" dirty="0"/>
              <a:t>1. Instance based classifiers</a:t>
            </a:r>
          </a:p>
          <a:p>
            <a:pPr lvl="1"/>
            <a:r>
              <a:rPr lang="en-US" altLang="zh-CN" sz="2400" dirty="0"/>
              <a:t>Use observation directly (no models)</a:t>
            </a:r>
          </a:p>
          <a:p>
            <a:pPr lvl="1"/>
            <a:r>
              <a:rPr lang="en-US" altLang="zh-CN" sz="2400" dirty="0"/>
              <a:t>e.g. K-nearest neighbors</a:t>
            </a:r>
          </a:p>
          <a:p>
            <a:r>
              <a:rPr lang="en-US" altLang="zh-CN" sz="2800" b="1" dirty="0"/>
              <a:t>2. Generative</a:t>
            </a:r>
          </a:p>
          <a:p>
            <a:pPr lvl="1"/>
            <a:r>
              <a:rPr lang="en-US" altLang="zh-CN" sz="2400" dirty="0"/>
              <a:t>Build a generative statistical mode-Linear discriminant analysis (LDA), QDA and </a:t>
            </a:r>
            <a:r>
              <a:rPr lang="en-US" altLang="zh-CN" sz="2400" dirty="0">
                <a:solidFill>
                  <a:srgbClr val="3333FF"/>
                </a:solidFill>
              </a:rPr>
              <a:t>Naive Bayes</a:t>
            </a:r>
          </a:p>
          <a:p>
            <a:r>
              <a:rPr lang="en-US" altLang="zh-CN" sz="2800" b="1" dirty="0"/>
              <a:t>3. Discriminative</a:t>
            </a:r>
          </a:p>
          <a:p>
            <a:pPr lvl="1"/>
            <a:r>
              <a:rPr lang="en-US" altLang="zh-CN" sz="2400" dirty="0"/>
              <a:t>Directly estimate a decision rule/boundary-Logistic regression, decision tree, K-nearest neighbors, support vector machines(SVM), neural networks</a:t>
            </a:r>
            <a:endParaRPr lang="zh-CN" altLang="en-US" sz="2400" dirty="0"/>
          </a:p>
        </p:txBody>
      </p:sp>
      <p:sp>
        <p:nvSpPr>
          <p:cNvPr id="5" name="灯片编号占位符 4">
            <a:extLst>
              <a:ext uri="{FF2B5EF4-FFF2-40B4-BE49-F238E27FC236}">
                <a16:creationId xmlns:a16="http://schemas.microsoft.com/office/drawing/2014/main" id="{AE3B088D-0E19-46BF-AAEA-4460177CF66A}"/>
              </a:ext>
            </a:extLst>
          </p:cNvPr>
          <p:cNvSpPr>
            <a:spLocks noGrp="1"/>
          </p:cNvSpPr>
          <p:nvPr>
            <p:ph type="sldNum" sz="quarter" idx="12"/>
          </p:nvPr>
        </p:nvSpPr>
        <p:spPr/>
        <p:txBody>
          <a:bodyPr/>
          <a:lstStyle/>
          <a:p>
            <a:fld id="{7D1BDAFA-3E23-F943-9176-A6B5BE43488A}" type="slidenum">
              <a:rPr lang="en-US" smtClean="0"/>
              <a:t>15</a:t>
            </a:fld>
            <a:endParaRPr lang="en-US"/>
          </a:p>
        </p:txBody>
      </p:sp>
    </p:spTree>
    <p:extLst>
      <p:ext uri="{BB962C8B-B14F-4D97-AF65-F5344CB8AC3E}">
        <p14:creationId xmlns:p14="http://schemas.microsoft.com/office/powerpoint/2010/main" val="2380253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8ED52D-AF15-436E-A6FF-A9566AD1ECB2}"/>
              </a:ext>
            </a:extLst>
          </p:cNvPr>
          <p:cNvSpPr>
            <a:spLocks noGrp="1"/>
          </p:cNvSpPr>
          <p:nvPr>
            <p:ph type="title"/>
          </p:nvPr>
        </p:nvSpPr>
        <p:spPr/>
        <p:txBody>
          <a:bodyPr/>
          <a:lstStyle/>
          <a:p>
            <a:r>
              <a:rPr lang="en-US" altLang="zh-CN" dirty="0"/>
              <a:t>Bayes decision rule</a:t>
            </a:r>
            <a:endParaRPr lang="zh-CN" altLang="en-US" dirty="0"/>
          </a:p>
        </p:txBody>
      </p:sp>
      <p:sp>
        <p:nvSpPr>
          <p:cNvPr id="3" name="内容占位符 2">
            <a:extLst>
              <a:ext uri="{FF2B5EF4-FFF2-40B4-BE49-F238E27FC236}">
                <a16:creationId xmlns:a16="http://schemas.microsoft.com/office/drawing/2014/main" id="{91D52291-F028-45C5-B377-1EB0C401BD8D}"/>
              </a:ext>
            </a:extLst>
          </p:cNvPr>
          <p:cNvSpPr>
            <a:spLocks noGrp="1"/>
          </p:cNvSpPr>
          <p:nvPr>
            <p:ph idx="1"/>
          </p:nvPr>
        </p:nvSpPr>
        <p:spPr/>
        <p:txBody>
          <a:bodyPr/>
          <a:lstStyle/>
          <a:p>
            <a:r>
              <a:rPr lang="en-US" altLang="zh-CN" dirty="0"/>
              <a:t>If we know the conditional probability P(</a:t>
            </a:r>
            <a:r>
              <a:rPr lang="en-US" altLang="zh-CN" dirty="0" err="1"/>
              <a:t>X|y</a:t>
            </a:r>
            <a:r>
              <a:rPr lang="en-US" altLang="zh-CN" dirty="0"/>
              <a:t>), we can determine the appropriate class by using Bayes rule.</a:t>
            </a:r>
            <a:endParaRPr lang="zh-CN" altLang="en-US" dirty="0"/>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C2DE02B4-93F1-4E61-BC73-0E75255728DE}"/>
                  </a:ext>
                </a:extLst>
              </p:cNvPr>
              <p:cNvSpPr txBox="1"/>
              <p:nvPr/>
            </p:nvSpPr>
            <p:spPr>
              <a:xfrm>
                <a:off x="1295400" y="3406870"/>
                <a:ext cx="6630982" cy="91262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𝑝</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e>
                          <m:r>
                            <a:rPr lang="en-US" altLang="zh-CN" sz="2800" b="1" i="1" smtClean="0">
                              <a:latin typeface="Cambria Math" panose="02040503050406030204" pitchFamily="18" charset="0"/>
                            </a:rPr>
                            <m:t>𝒙</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𝑝</m:t>
                          </m:r>
                          <m:d>
                            <m:dPr>
                              <m:ctrlPr>
                                <a:rPr lang="en-US" altLang="zh-CN" sz="2800" b="0" i="1" smtClean="0">
                                  <a:latin typeface="Cambria Math" panose="02040503050406030204" pitchFamily="18" charset="0"/>
                                </a:rPr>
                              </m:ctrlPr>
                            </m:dPr>
                            <m:e>
                              <m:r>
                                <a:rPr lang="en-US" altLang="zh-CN" sz="2800" b="1" i="1" smtClean="0">
                                  <a:latin typeface="Cambria Math" panose="02040503050406030204" pitchFamily="18" charset="0"/>
                                </a:rPr>
                                <m:t>𝒙</m:t>
                              </m:r>
                            </m:e>
                            <m:e>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e>
                          </m:d>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𝑦</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r>
                            <a:rPr lang="en-US" altLang="zh-CN" sz="2800" b="0" i="1" smtClean="0">
                              <a:latin typeface="Cambria Math" panose="02040503050406030204" pitchFamily="18" charset="0"/>
                            </a:rPr>
                            <m:t>)</m:t>
                          </m:r>
                        </m:num>
                        <m:den>
                          <m:r>
                            <a:rPr lang="en-US" altLang="zh-CN" sz="2800" b="0" i="1" smtClean="0">
                              <a:latin typeface="Cambria Math" panose="02040503050406030204" pitchFamily="18" charset="0"/>
                            </a:rPr>
                            <m:t>𝑝</m:t>
                          </m:r>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den>
                      </m:f>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𝑞</m:t>
                          </m:r>
                        </m:e>
                        <m:sub>
                          <m:r>
                            <a:rPr lang="en-US" altLang="zh-CN" sz="2800" b="0" i="1" smtClean="0">
                              <a:latin typeface="Cambria Math" panose="02040503050406030204" pitchFamily="18" charset="0"/>
                            </a:rPr>
                            <m:t>𝑐</m:t>
                          </m:r>
                        </m:sub>
                      </m:sSub>
                      <m:r>
                        <a:rPr lang="en-US" altLang="zh-CN" sz="2800" b="0"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0" i="1" smtClean="0">
                          <a:latin typeface="Cambria Math" panose="02040503050406030204" pitchFamily="18" charset="0"/>
                        </a:rPr>
                        <m:t>)</m:t>
                      </m:r>
                    </m:oMath>
                  </m:oMathPara>
                </a14:m>
                <a:endParaRPr lang="zh-CN" altLang="en-US" sz="2800" dirty="0"/>
              </a:p>
            </p:txBody>
          </p:sp>
        </mc:Choice>
        <mc:Fallback>
          <p:sp>
            <p:nvSpPr>
              <p:cNvPr id="4" name="文本框 3">
                <a:extLst>
                  <a:ext uri="{FF2B5EF4-FFF2-40B4-BE49-F238E27FC236}">
                    <a16:creationId xmlns:a16="http://schemas.microsoft.com/office/drawing/2014/main" id="{C2DE02B4-93F1-4E61-BC73-0E75255728DE}"/>
                  </a:ext>
                </a:extLst>
              </p:cNvPr>
              <p:cNvSpPr txBox="1">
                <a:spLocks noRot="1" noChangeAspect="1" noMove="1" noResize="1" noEditPoints="1" noAdjustHandles="1" noChangeArrowheads="1" noChangeShapeType="1" noTextEdit="1"/>
              </p:cNvSpPr>
              <p:nvPr/>
            </p:nvSpPr>
            <p:spPr>
              <a:xfrm>
                <a:off x="1295400" y="3406870"/>
                <a:ext cx="6630982" cy="91262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658CFB76-82B0-4405-A459-668537F9F138}"/>
                  </a:ext>
                </a:extLst>
              </p:cNvPr>
              <p:cNvSpPr txBox="1"/>
              <p:nvPr/>
            </p:nvSpPr>
            <p:spPr>
              <a:xfrm>
                <a:off x="1498337" y="5022960"/>
                <a:ext cx="5969263" cy="584775"/>
              </a:xfrm>
              <a:prstGeom prst="rect">
                <a:avLst/>
              </a:prstGeom>
              <a:noFill/>
            </p:spPr>
            <p:txBody>
              <a:bodyPr wrap="none" rtlCol="0">
                <a:spAutoFit/>
              </a:bodyPr>
              <a:lstStyle/>
              <a:p>
                <a:r>
                  <a:rPr lang="en-US" altLang="zh-CN" sz="3200" dirty="0">
                    <a:solidFill>
                      <a:srgbClr val="C00000"/>
                    </a:solidFill>
                  </a:rPr>
                  <a:t>But how do we determine </a:t>
                </a:r>
                <a14:m>
                  <m:oMath xmlns:m="http://schemas.openxmlformats.org/officeDocument/2006/math">
                    <m:r>
                      <a:rPr lang="en-US" altLang="zh-CN" sz="3200" b="0" i="1" smtClean="0">
                        <a:solidFill>
                          <a:srgbClr val="C00000"/>
                        </a:solidFill>
                        <a:latin typeface="Cambria Math" panose="02040503050406030204" pitchFamily="18" charset="0"/>
                      </a:rPr>
                      <m:t>𝑝</m:t>
                    </m:r>
                    <m:d>
                      <m:dPr>
                        <m:ctrlPr>
                          <a:rPr lang="en-US" altLang="zh-CN" sz="3200" b="0" i="1" smtClean="0">
                            <a:solidFill>
                              <a:srgbClr val="C00000"/>
                            </a:solidFill>
                            <a:latin typeface="Cambria Math" panose="02040503050406030204" pitchFamily="18" charset="0"/>
                          </a:rPr>
                        </m:ctrlPr>
                      </m:dPr>
                      <m:e>
                        <m:r>
                          <a:rPr lang="en-US" altLang="zh-CN" sz="3200" b="1" i="1" smtClean="0">
                            <a:solidFill>
                              <a:srgbClr val="C00000"/>
                            </a:solidFill>
                            <a:latin typeface="Cambria Math" panose="02040503050406030204" pitchFamily="18" charset="0"/>
                          </a:rPr>
                          <m:t>𝒙</m:t>
                        </m:r>
                      </m:e>
                      <m:e>
                        <m:r>
                          <a:rPr lang="en-US" altLang="zh-CN" sz="3200" b="0" i="1" smtClean="0">
                            <a:solidFill>
                              <a:srgbClr val="C00000"/>
                            </a:solidFill>
                            <a:latin typeface="Cambria Math" panose="02040503050406030204" pitchFamily="18" charset="0"/>
                          </a:rPr>
                          <m:t>𝑦</m:t>
                        </m:r>
                      </m:e>
                    </m:d>
                    <m:r>
                      <a:rPr lang="en-US" altLang="zh-CN" sz="3200" b="0" i="1" smtClean="0">
                        <a:solidFill>
                          <a:srgbClr val="C00000"/>
                        </a:solidFill>
                        <a:latin typeface="Cambria Math" panose="02040503050406030204" pitchFamily="18" charset="0"/>
                      </a:rPr>
                      <m:t>?</m:t>
                    </m:r>
                  </m:oMath>
                </a14:m>
                <a:endParaRPr lang="zh-CN" altLang="en-US" sz="3200" dirty="0">
                  <a:solidFill>
                    <a:srgbClr val="C00000"/>
                  </a:solidFill>
                </a:endParaRPr>
              </a:p>
            </p:txBody>
          </p:sp>
        </mc:Choice>
        <mc:Fallback>
          <p:sp>
            <p:nvSpPr>
              <p:cNvPr id="5" name="文本框 4">
                <a:extLst>
                  <a:ext uri="{FF2B5EF4-FFF2-40B4-BE49-F238E27FC236}">
                    <a16:creationId xmlns:a16="http://schemas.microsoft.com/office/drawing/2014/main" id="{658CFB76-82B0-4405-A459-668537F9F138}"/>
                  </a:ext>
                </a:extLst>
              </p:cNvPr>
              <p:cNvSpPr txBox="1">
                <a:spLocks noRot="1" noChangeAspect="1" noMove="1" noResize="1" noEditPoints="1" noAdjustHandles="1" noChangeArrowheads="1" noChangeShapeType="1" noTextEdit="1"/>
              </p:cNvSpPr>
              <p:nvPr/>
            </p:nvSpPr>
            <p:spPr>
              <a:xfrm>
                <a:off x="1498337" y="5022960"/>
                <a:ext cx="5969263" cy="584775"/>
              </a:xfrm>
              <a:prstGeom prst="rect">
                <a:avLst/>
              </a:prstGeom>
              <a:blipFill>
                <a:blip r:embed="rId3"/>
                <a:stretch>
                  <a:fillRect l="-2656" t="-12500" b="-34375"/>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DE9610D1-58E6-4674-9F22-469D29C12B6A}"/>
              </a:ext>
            </a:extLst>
          </p:cNvPr>
          <p:cNvSpPr>
            <a:spLocks noGrp="1"/>
          </p:cNvSpPr>
          <p:nvPr>
            <p:ph type="sldNum" sz="quarter" idx="12"/>
          </p:nvPr>
        </p:nvSpPr>
        <p:spPr/>
        <p:txBody>
          <a:bodyPr/>
          <a:lstStyle/>
          <a:p>
            <a:fld id="{7D1BDAFA-3E23-F943-9176-A6B5BE43488A}" type="slidenum">
              <a:rPr lang="en-US" smtClean="0"/>
              <a:t>16</a:t>
            </a:fld>
            <a:endParaRPr lang="en-US"/>
          </a:p>
        </p:txBody>
      </p:sp>
    </p:spTree>
    <p:extLst>
      <p:ext uri="{BB962C8B-B14F-4D97-AF65-F5344CB8AC3E}">
        <p14:creationId xmlns:p14="http://schemas.microsoft.com/office/powerpoint/2010/main" val="956499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223BE-5E20-40BC-AF0C-406B78EBD1EE}"/>
              </a:ext>
            </a:extLst>
          </p:cNvPr>
          <p:cNvSpPr>
            <a:spLocks noGrp="1"/>
          </p:cNvSpPr>
          <p:nvPr>
            <p:ph type="title"/>
          </p:nvPr>
        </p:nvSpPr>
        <p:spPr/>
        <p:txBody>
          <a:bodyPr/>
          <a:lstStyle/>
          <a:p>
            <a:r>
              <a:rPr lang="en-US" altLang="zh-CN" dirty="0"/>
              <a:t>Naive Bayes assumption</a:t>
            </a:r>
            <a:endParaRPr lang="zh-CN" altLang="en-US" dirty="0"/>
          </a:p>
        </p:txBody>
      </p:sp>
      <p:sp>
        <p:nvSpPr>
          <p:cNvPr id="3" name="内容占位符 2">
            <a:extLst>
              <a:ext uri="{FF2B5EF4-FFF2-40B4-BE49-F238E27FC236}">
                <a16:creationId xmlns:a16="http://schemas.microsoft.com/office/drawing/2014/main" id="{D03B306F-2235-4110-845A-658FC9E68305}"/>
              </a:ext>
            </a:extLst>
          </p:cNvPr>
          <p:cNvSpPr>
            <a:spLocks noGrp="1"/>
          </p:cNvSpPr>
          <p:nvPr>
            <p:ph idx="1"/>
          </p:nvPr>
        </p:nvSpPr>
        <p:spPr/>
        <p:txBody>
          <a:bodyPr>
            <a:normAutofit fontScale="85000" lnSpcReduction="10000"/>
          </a:bodyPr>
          <a:lstStyle/>
          <a:p>
            <a:r>
              <a:rPr lang="en-US" altLang="zh-CN" b="1" dirty="0"/>
              <a:t>Naive Bayes assumption: </a:t>
            </a:r>
            <a:r>
              <a:rPr lang="en-US" altLang="zh-CN" dirty="0"/>
              <a:t> Given the class label,</a:t>
            </a:r>
            <a:r>
              <a:rPr lang="zh-CN" altLang="en-US" dirty="0"/>
              <a:t> </a:t>
            </a:r>
            <a:r>
              <a:rPr lang="en-US" altLang="zh-CN" dirty="0"/>
              <a:t>the features are </a:t>
            </a:r>
            <a:r>
              <a:rPr lang="en-US" altLang="zh-CN" dirty="0">
                <a:solidFill>
                  <a:srgbClr val="C00000"/>
                </a:solidFill>
              </a:rPr>
              <a:t>conditionally independent</a:t>
            </a:r>
            <a:r>
              <a:rPr lang="en-US" altLang="zh-CN" dirty="0"/>
              <a:t>. </a:t>
            </a:r>
          </a:p>
          <a:p>
            <a:r>
              <a:rPr lang="en-US" altLang="zh-CN" dirty="0"/>
              <a:t>The model is called “naive” since we expect the features to be independent, even conditional on the class label. </a:t>
            </a:r>
          </a:p>
          <a:p>
            <a:r>
              <a:rPr lang="en-US" altLang="zh-CN" dirty="0"/>
              <a:t>However, even if the naive Bayes assumption is not true, it often results in classifiers that work well. </a:t>
            </a:r>
          </a:p>
          <a:p>
            <a:r>
              <a:rPr lang="en-US" altLang="zh-CN" dirty="0"/>
              <a:t>One reason for this is that the model is quite simple (it only has O(CD) parameters, for C classes and D features), and hence it is relatively immune to overfitting.</a:t>
            </a:r>
          </a:p>
        </p:txBody>
      </p:sp>
      <p:sp>
        <p:nvSpPr>
          <p:cNvPr id="5" name="灯片编号占位符 4">
            <a:extLst>
              <a:ext uri="{FF2B5EF4-FFF2-40B4-BE49-F238E27FC236}">
                <a16:creationId xmlns:a16="http://schemas.microsoft.com/office/drawing/2014/main" id="{9C35E8D5-257C-4CF4-A8C0-6FAA416D206F}"/>
              </a:ext>
            </a:extLst>
          </p:cNvPr>
          <p:cNvSpPr>
            <a:spLocks noGrp="1"/>
          </p:cNvSpPr>
          <p:nvPr>
            <p:ph type="sldNum" sz="quarter" idx="12"/>
          </p:nvPr>
        </p:nvSpPr>
        <p:spPr/>
        <p:txBody>
          <a:bodyPr/>
          <a:lstStyle/>
          <a:p>
            <a:fld id="{7D1BDAFA-3E23-F943-9176-A6B5BE43488A}" type="slidenum">
              <a:rPr lang="en-US" smtClean="0"/>
              <a:t>17</a:t>
            </a:fld>
            <a:endParaRPr lang="en-US"/>
          </a:p>
        </p:txBody>
      </p:sp>
    </p:spTree>
    <p:extLst>
      <p:ext uri="{BB962C8B-B14F-4D97-AF65-F5344CB8AC3E}">
        <p14:creationId xmlns:p14="http://schemas.microsoft.com/office/powerpoint/2010/main" val="714500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0023A-BCCF-431E-87F0-C84CBC7A53CD}"/>
              </a:ext>
            </a:extLst>
          </p:cNvPr>
          <p:cNvSpPr>
            <a:spLocks noGrp="1"/>
          </p:cNvSpPr>
          <p:nvPr>
            <p:ph type="title"/>
          </p:nvPr>
        </p:nvSpPr>
        <p:spPr/>
        <p:txBody>
          <a:bodyPr/>
          <a:lstStyle/>
          <a:p>
            <a:r>
              <a:rPr lang="en-US" altLang="zh-CN" dirty="0"/>
              <a:t>Naive Bayes assumption</a:t>
            </a:r>
            <a:endParaRPr lang="zh-CN" altLang="en-US" dirty="0"/>
          </a:p>
        </p:txBody>
      </p:sp>
      <p:sp>
        <p:nvSpPr>
          <p:cNvPr id="3" name="内容占位符 2">
            <a:extLst>
              <a:ext uri="{FF2B5EF4-FFF2-40B4-BE49-F238E27FC236}">
                <a16:creationId xmlns:a16="http://schemas.microsoft.com/office/drawing/2014/main" id="{9C52C122-9112-4D00-8208-FFE34BE602F7}"/>
              </a:ext>
            </a:extLst>
          </p:cNvPr>
          <p:cNvSpPr>
            <a:spLocks noGrp="1"/>
          </p:cNvSpPr>
          <p:nvPr>
            <p:ph idx="1"/>
          </p:nvPr>
        </p:nvSpPr>
        <p:spPr/>
        <p:txBody>
          <a:bodyPr/>
          <a:lstStyle/>
          <a:p>
            <a:r>
              <a:rPr lang="en-US" altLang="zh-CN" dirty="0"/>
              <a:t>Using a </a:t>
            </a:r>
            <a:r>
              <a:rPr lang="en-US" altLang="zh-CN" dirty="0">
                <a:solidFill>
                  <a:srgbClr val="FFC000"/>
                </a:solidFill>
              </a:rPr>
              <a:t>class conditional density</a:t>
            </a:r>
          </a:p>
          <a:p>
            <a:endParaRPr lang="en-US" altLang="zh-CN" dirty="0"/>
          </a:p>
          <a:p>
            <a:endParaRPr lang="en-US" altLang="zh-CN" dirty="0"/>
          </a:p>
          <a:p>
            <a:pPr marL="0" indent="0">
              <a:buNone/>
            </a:pPr>
            <a:r>
              <a:rPr lang="en-US" altLang="zh-CN" dirty="0"/>
              <a:t>where </a:t>
            </a:r>
            <a:r>
              <a:rPr lang="en-US" altLang="zh-CN" b="1" dirty="0" err="1"/>
              <a:t>θ</a:t>
            </a:r>
            <a:r>
              <a:rPr lang="en-US" altLang="zh-CN" baseline="-25000" dirty="0" err="1"/>
              <a:t>dc</a:t>
            </a:r>
            <a:r>
              <a:rPr lang="en-US" altLang="zh-CN" dirty="0"/>
              <a:t> are the parameters for the class conditional density for class c and feature d.</a:t>
            </a:r>
            <a:endParaRPr lang="zh-CN" altLang="en-US" dirty="0"/>
          </a:p>
        </p:txBody>
      </p:sp>
      <p:pic>
        <p:nvPicPr>
          <p:cNvPr id="5" name="图片 4">
            <a:extLst>
              <a:ext uri="{FF2B5EF4-FFF2-40B4-BE49-F238E27FC236}">
                <a16:creationId xmlns:a16="http://schemas.microsoft.com/office/drawing/2014/main" id="{8617C531-A295-444F-9DAA-12AECD5EB1C5}"/>
              </a:ext>
            </a:extLst>
          </p:cNvPr>
          <p:cNvPicPr>
            <a:picLocks noChangeAspect="1"/>
          </p:cNvPicPr>
          <p:nvPr/>
        </p:nvPicPr>
        <p:blipFill>
          <a:blip r:embed="rId2"/>
          <a:stretch>
            <a:fillRect/>
          </a:stretch>
        </p:blipFill>
        <p:spPr>
          <a:xfrm>
            <a:off x="1905000" y="2286000"/>
            <a:ext cx="4883418" cy="1008000"/>
          </a:xfrm>
          <a:prstGeom prst="rect">
            <a:avLst/>
          </a:prstGeom>
        </p:spPr>
      </p:pic>
      <p:sp>
        <p:nvSpPr>
          <p:cNvPr id="7" name="灯片编号占位符 6">
            <a:extLst>
              <a:ext uri="{FF2B5EF4-FFF2-40B4-BE49-F238E27FC236}">
                <a16:creationId xmlns:a16="http://schemas.microsoft.com/office/drawing/2014/main" id="{A2A19A70-9D7E-43B4-916F-4E31346ED6B6}"/>
              </a:ext>
            </a:extLst>
          </p:cNvPr>
          <p:cNvSpPr>
            <a:spLocks noGrp="1"/>
          </p:cNvSpPr>
          <p:nvPr>
            <p:ph type="sldNum" sz="quarter" idx="12"/>
          </p:nvPr>
        </p:nvSpPr>
        <p:spPr/>
        <p:txBody>
          <a:bodyPr/>
          <a:lstStyle/>
          <a:p>
            <a:fld id="{7D1BDAFA-3E23-F943-9176-A6B5BE43488A}" type="slidenum">
              <a:rPr lang="en-US" smtClean="0"/>
              <a:t>18</a:t>
            </a:fld>
            <a:endParaRPr lang="en-US"/>
          </a:p>
        </p:txBody>
      </p:sp>
    </p:spTree>
    <p:extLst>
      <p:ext uri="{BB962C8B-B14F-4D97-AF65-F5344CB8AC3E}">
        <p14:creationId xmlns:p14="http://schemas.microsoft.com/office/powerpoint/2010/main" val="35979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3E80CE-98C9-4C94-A552-832E68DD1B6D}"/>
              </a:ext>
            </a:extLst>
          </p:cNvPr>
          <p:cNvSpPr>
            <a:spLocks noGrp="1"/>
          </p:cNvSpPr>
          <p:nvPr>
            <p:ph type="title"/>
          </p:nvPr>
        </p:nvSpPr>
        <p:spPr/>
        <p:txBody>
          <a:bodyPr/>
          <a:lstStyle/>
          <a:p>
            <a:r>
              <a:rPr lang="en-US" altLang="zh-CN" dirty="0"/>
              <a:t>Naive Bayes classifier</a:t>
            </a:r>
            <a:endParaRPr lang="zh-CN" altLang="en-US" dirty="0"/>
          </a:p>
        </p:txBody>
      </p:sp>
      <p:sp>
        <p:nvSpPr>
          <p:cNvPr id="3" name="内容占位符 2">
            <a:extLst>
              <a:ext uri="{FF2B5EF4-FFF2-40B4-BE49-F238E27FC236}">
                <a16:creationId xmlns:a16="http://schemas.microsoft.com/office/drawing/2014/main" id="{C81E69A0-68C0-46FE-88D3-B6817B69092E}"/>
              </a:ext>
            </a:extLst>
          </p:cNvPr>
          <p:cNvSpPr>
            <a:spLocks noGrp="1"/>
          </p:cNvSpPr>
          <p:nvPr>
            <p:ph idx="1"/>
          </p:nvPr>
        </p:nvSpPr>
        <p:spPr/>
        <p:txBody>
          <a:bodyPr/>
          <a:lstStyle/>
          <a:p>
            <a:r>
              <a:rPr lang="en-US" altLang="zh-CN" dirty="0">
                <a:solidFill>
                  <a:srgbClr val="C00000"/>
                </a:solidFill>
              </a:rPr>
              <a:t>Posterior</a:t>
            </a:r>
            <a:r>
              <a:rPr lang="en-US" altLang="zh-CN" dirty="0"/>
              <a:t> over class labels is given by</a:t>
            </a:r>
            <a:endParaRPr lang="zh-CN" altLang="en-US" dirty="0"/>
          </a:p>
        </p:txBody>
      </p:sp>
      <p:pic>
        <p:nvPicPr>
          <p:cNvPr id="5" name="图片 4">
            <a:extLst>
              <a:ext uri="{FF2B5EF4-FFF2-40B4-BE49-F238E27FC236}">
                <a16:creationId xmlns:a16="http://schemas.microsoft.com/office/drawing/2014/main" id="{AE117294-7E74-434D-ADAE-D5EE99BC7C3C}"/>
              </a:ext>
            </a:extLst>
          </p:cNvPr>
          <p:cNvPicPr>
            <a:picLocks noChangeAspect="1"/>
          </p:cNvPicPr>
          <p:nvPr/>
        </p:nvPicPr>
        <p:blipFill>
          <a:blip r:embed="rId2"/>
          <a:stretch>
            <a:fillRect/>
          </a:stretch>
        </p:blipFill>
        <p:spPr>
          <a:xfrm>
            <a:off x="914401" y="2362200"/>
            <a:ext cx="6794667" cy="936000"/>
          </a:xfrm>
          <a:prstGeom prst="rect">
            <a:avLst/>
          </a:prstGeom>
        </p:spPr>
      </p:pic>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8F8E568-1EF5-48B3-A2C9-9716577D507A}"/>
                  </a:ext>
                </a:extLst>
              </p:cNvPr>
              <p:cNvSpPr txBox="1"/>
              <p:nvPr/>
            </p:nvSpPr>
            <p:spPr>
              <a:xfrm>
                <a:off x="1231819" y="3919699"/>
                <a:ext cx="4037516" cy="461665"/>
              </a:xfrm>
              <a:prstGeom prst="rect">
                <a:avLst/>
              </a:prstGeom>
              <a:noFill/>
            </p:spPr>
            <p:txBody>
              <a:bodyPr wrap="none" rtlCol="0">
                <a:spAutoFit/>
              </a:bodyPr>
              <a:lstStyle/>
              <a:p>
                <a:r>
                  <a:rPr lang="en-US" altLang="zh-CN" sz="2400" dirty="0"/>
                  <a:t>Prior prob. of classes </a:t>
                </a:r>
                <a14:m>
                  <m:oMath xmlns:m="http://schemas.openxmlformats.org/officeDocument/2006/math">
                    <m:r>
                      <a:rPr lang="zh-CN" altLang="en-US" sz="2400" b="1" i="1" smtClean="0">
                        <a:latin typeface="Cambria Math" panose="02040503050406030204" pitchFamily="18" charset="0"/>
                      </a:rPr>
                      <m:t>𝝅</m:t>
                    </m:r>
                    <m:r>
                      <a:rPr lang="en-US" altLang="zh-CN" sz="2400" b="1" i="1" smtClean="0">
                        <a:latin typeface="Cambria Math" panose="02040503050406030204" pitchFamily="18" charset="0"/>
                      </a:rPr>
                      <m:t>={</m:t>
                    </m:r>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𝝅</m:t>
                        </m:r>
                      </m:e>
                      <m:sub>
                        <m:r>
                          <a:rPr lang="en-US" altLang="zh-CN" sz="2400" b="1" i="1" smtClean="0">
                            <a:latin typeface="Cambria Math" panose="02040503050406030204" pitchFamily="18" charset="0"/>
                          </a:rPr>
                          <m:t>𝒄</m:t>
                        </m:r>
                      </m:sub>
                    </m:sSub>
                    <m:r>
                      <a:rPr lang="en-US" altLang="zh-CN" sz="2400" b="1" i="1" smtClean="0">
                        <a:latin typeface="Cambria Math" panose="02040503050406030204" pitchFamily="18" charset="0"/>
                      </a:rPr>
                      <m:t>}</m:t>
                    </m:r>
                  </m:oMath>
                </a14:m>
                <a:endParaRPr lang="zh-CN" altLang="en-US" sz="2400" b="1" dirty="0"/>
              </a:p>
            </p:txBody>
          </p:sp>
        </mc:Choice>
        <mc:Fallback>
          <p:sp>
            <p:nvSpPr>
              <p:cNvPr id="6" name="文本框 5">
                <a:extLst>
                  <a:ext uri="{FF2B5EF4-FFF2-40B4-BE49-F238E27FC236}">
                    <a16:creationId xmlns:a16="http://schemas.microsoft.com/office/drawing/2014/main" id="{A8F8E568-1EF5-48B3-A2C9-9716577D507A}"/>
                  </a:ext>
                </a:extLst>
              </p:cNvPr>
              <p:cNvSpPr txBox="1">
                <a:spLocks noRot="1" noChangeAspect="1" noMove="1" noResize="1" noEditPoints="1" noAdjustHandles="1" noChangeArrowheads="1" noChangeShapeType="1" noTextEdit="1"/>
              </p:cNvSpPr>
              <p:nvPr/>
            </p:nvSpPr>
            <p:spPr>
              <a:xfrm>
                <a:off x="1231819" y="3919699"/>
                <a:ext cx="4037516" cy="461665"/>
              </a:xfrm>
              <a:prstGeom prst="rect">
                <a:avLst/>
              </a:prstGeom>
              <a:blipFill>
                <a:blip r:embed="rId3"/>
                <a:stretch>
                  <a:fillRect l="-2266" t="-10526" r="-453"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6BC0F898-DD59-48C0-8E83-B9CB154C411E}"/>
                  </a:ext>
                </a:extLst>
              </p:cNvPr>
              <p:cNvSpPr txBox="1"/>
              <p:nvPr/>
            </p:nvSpPr>
            <p:spPr>
              <a:xfrm>
                <a:off x="1219200" y="4400232"/>
                <a:ext cx="3533853" cy="461665"/>
              </a:xfrm>
              <a:prstGeom prst="rect">
                <a:avLst/>
              </a:prstGeom>
              <a:noFill/>
            </p:spPr>
            <p:txBody>
              <a:bodyPr wrap="none" rtlCol="0">
                <a:spAutoFit/>
              </a:bodyPr>
              <a:lstStyle/>
              <a:p>
                <a:r>
                  <a:rPr lang="en-US" altLang="zh-CN" sz="2400" dirty="0"/>
                  <a:t>Parameters </a:t>
                </a:r>
                <a14:m>
                  <m:oMath xmlns:m="http://schemas.openxmlformats.org/officeDocument/2006/math">
                    <m:r>
                      <a:rPr lang="el-GR" altLang="zh-CN" sz="2400" b="1" i="1" smtClean="0">
                        <a:latin typeface="Cambria Math" panose="02040503050406030204" pitchFamily="18" charset="0"/>
                        <a:ea typeface="Cambria Math" panose="02040503050406030204" pitchFamily="18" charset="0"/>
                      </a:rPr>
                      <m:t>𝜽</m:t>
                    </m:r>
                    <m:r>
                      <a:rPr lang="en-US" altLang="zh-CN" sz="2400" b="1" i="1" smtClean="0">
                        <a:latin typeface="Cambria Math" panose="02040503050406030204" pitchFamily="18" charset="0"/>
                      </a:rPr>
                      <m:t>=(</m:t>
                    </m:r>
                    <m:r>
                      <a:rPr lang="zh-CN" altLang="en-US" sz="2400" b="1" i="1" smtClean="0">
                        <a:latin typeface="Cambria Math" panose="02040503050406030204" pitchFamily="18" charset="0"/>
                      </a:rPr>
                      <m:t>𝝅</m:t>
                    </m:r>
                    <m:r>
                      <a:rPr lang="en-US" altLang="zh-CN" sz="2400" b="1" i="1" smtClean="0">
                        <a:latin typeface="Cambria Math" panose="02040503050406030204" pitchFamily="18" charset="0"/>
                      </a:rPr>
                      <m:t>,</m:t>
                    </m:r>
                    <m:d>
                      <m:dPr>
                        <m:begChr m:val="{"/>
                        <m:endChr m:val="}"/>
                        <m:ctrlPr>
                          <a:rPr lang="en-US" altLang="zh-CN" sz="2400" b="1" i="1" smtClean="0">
                            <a:latin typeface="Cambria Math" panose="02040503050406030204" pitchFamily="18" charset="0"/>
                          </a:rPr>
                        </m:ctrlPr>
                      </m:dPr>
                      <m:e>
                        <m:sSub>
                          <m:sSubPr>
                            <m:ctrlPr>
                              <a:rPr lang="en-US" altLang="zh-CN" sz="2400" b="1" i="1" smtClean="0">
                                <a:latin typeface="Cambria Math" panose="02040503050406030204" pitchFamily="18" charset="0"/>
                              </a:rPr>
                            </m:ctrlPr>
                          </m:sSubPr>
                          <m:e>
                            <m:r>
                              <a:rPr lang="zh-CN" altLang="en-US" sz="2400" b="1" i="1" smtClean="0">
                                <a:latin typeface="Cambria Math" panose="02040503050406030204" pitchFamily="18" charset="0"/>
                              </a:rPr>
                              <m:t>𝜽</m:t>
                            </m:r>
                          </m:e>
                          <m:sub>
                            <m:r>
                              <a:rPr lang="en-US" altLang="zh-CN" sz="2400" b="0" i="1" smtClean="0">
                                <a:latin typeface="Cambria Math" panose="02040503050406030204" pitchFamily="18" charset="0"/>
                              </a:rPr>
                              <m:t>𝑑𝑐</m:t>
                            </m:r>
                          </m:sub>
                        </m:sSub>
                      </m:e>
                    </m:d>
                    <m:r>
                      <a:rPr lang="en-US" altLang="zh-CN" sz="2400" b="1" i="1" smtClean="0">
                        <a:latin typeface="Cambria Math" panose="02040503050406030204" pitchFamily="18" charset="0"/>
                      </a:rPr>
                      <m:t>)</m:t>
                    </m:r>
                  </m:oMath>
                </a14:m>
                <a:endParaRPr lang="zh-CN" altLang="en-US" sz="2400" b="1" dirty="0"/>
              </a:p>
            </p:txBody>
          </p:sp>
        </mc:Choice>
        <mc:Fallback>
          <p:sp>
            <p:nvSpPr>
              <p:cNvPr id="14" name="文本框 13">
                <a:extLst>
                  <a:ext uri="{FF2B5EF4-FFF2-40B4-BE49-F238E27FC236}">
                    <a16:creationId xmlns:a16="http://schemas.microsoft.com/office/drawing/2014/main" id="{6BC0F898-DD59-48C0-8E83-B9CB154C411E}"/>
                  </a:ext>
                </a:extLst>
              </p:cNvPr>
              <p:cNvSpPr txBox="1">
                <a:spLocks noRot="1" noChangeAspect="1" noMove="1" noResize="1" noEditPoints="1" noAdjustHandles="1" noChangeArrowheads="1" noChangeShapeType="1" noTextEdit="1"/>
              </p:cNvSpPr>
              <p:nvPr/>
            </p:nvSpPr>
            <p:spPr>
              <a:xfrm>
                <a:off x="1219200" y="4400232"/>
                <a:ext cx="3533853" cy="461665"/>
              </a:xfrm>
              <a:prstGeom prst="rect">
                <a:avLst/>
              </a:prstGeom>
              <a:blipFill>
                <a:blip r:embed="rId4"/>
                <a:stretch>
                  <a:fillRect l="-2586" t="-10526" r="-1034"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F96F36E-AD1D-442E-B253-8CEECAC42AFE}"/>
                  </a:ext>
                </a:extLst>
              </p:cNvPr>
              <p:cNvSpPr txBox="1"/>
              <p:nvPr/>
            </p:nvSpPr>
            <p:spPr>
              <a:xfrm>
                <a:off x="1219200" y="4953000"/>
                <a:ext cx="3662093" cy="461665"/>
              </a:xfrm>
              <a:prstGeom prst="rect">
                <a:avLst/>
              </a:prstGeom>
              <a:noFill/>
            </p:spPr>
            <p:txBody>
              <a:bodyPr wrap="none" rtlCol="0">
                <a:spAutoFit/>
              </a:bodyPr>
              <a:lstStyle/>
              <a:p>
                <a:r>
                  <a:rPr lang="en-US" altLang="zh-CN" sz="2400" dirty="0"/>
                  <a:t>Likelihood </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𝑥</m:t>
                        </m:r>
                      </m:e>
                      <m:sub>
                        <m:r>
                          <a:rPr lang="en-US" altLang="zh-CN" sz="2400" b="0" i="1" smtClean="0">
                            <a:latin typeface="Cambria Math" panose="02040503050406030204" pitchFamily="18" charset="0"/>
                          </a:rPr>
                          <m:t>𝑑</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𝑐</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zh-CN" altLang="en-US" sz="2400" b="1" i="1" smtClean="0">
                            <a:latin typeface="Cambria Math" panose="02040503050406030204" pitchFamily="18" charset="0"/>
                          </a:rPr>
                          <m:t>𝜽</m:t>
                        </m:r>
                      </m:e>
                      <m:sub>
                        <m:r>
                          <a:rPr lang="en-US" altLang="zh-CN" sz="2400" b="0" i="1" smtClean="0">
                            <a:latin typeface="Cambria Math" panose="02040503050406030204" pitchFamily="18" charset="0"/>
                          </a:rPr>
                          <m:t>𝑑𝑐</m:t>
                        </m:r>
                      </m:sub>
                    </m:sSub>
                    <m:r>
                      <a:rPr lang="en-US" altLang="zh-CN" sz="2400" b="0" i="1" smtClean="0">
                        <a:latin typeface="Cambria Math" panose="02040503050406030204" pitchFamily="18" charset="0"/>
                      </a:rPr>
                      <m:t>)</m:t>
                    </m:r>
                  </m:oMath>
                </a14:m>
                <a:endParaRPr lang="zh-CN" altLang="en-US" sz="2400" b="1" dirty="0"/>
              </a:p>
            </p:txBody>
          </p:sp>
        </mc:Choice>
        <mc:Fallback>
          <p:sp>
            <p:nvSpPr>
              <p:cNvPr id="15" name="文本框 14">
                <a:extLst>
                  <a:ext uri="{FF2B5EF4-FFF2-40B4-BE49-F238E27FC236}">
                    <a16:creationId xmlns:a16="http://schemas.microsoft.com/office/drawing/2014/main" id="{8F96F36E-AD1D-442E-B253-8CEECAC42AFE}"/>
                  </a:ext>
                </a:extLst>
              </p:cNvPr>
              <p:cNvSpPr txBox="1">
                <a:spLocks noRot="1" noChangeAspect="1" noMove="1" noResize="1" noEditPoints="1" noAdjustHandles="1" noChangeArrowheads="1" noChangeShapeType="1" noTextEdit="1"/>
              </p:cNvSpPr>
              <p:nvPr/>
            </p:nvSpPr>
            <p:spPr>
              <a:xfrm>
                <a:off x="1219200" y="4953000"/>
                <a:ext cx="3662093" cy="461665"/>
              </a:xfrm>
              <a:prstGeom prst="rect">
                <a:avLst/>
              </a:prstGeom>
              <a:blipFill>
                <a:blip r:embed="rId5"/>
                <a:stretch>
                  <a:fillRect l="-2496" t="-10667" r="-1331" b="-29333"/>
                </a:stretch>
              </a:blipFill>
            </p:spPr>
            <p:txBody>
              <a:bodyPr/>
              <a:lstStyle/>
              <a:p>
                <a:r>
                  <a:rPr lang="zh-CN" altLang="en-US">
                    <a:noFill/>
                  </a:rPr>
                  <a:t> </a:t>
                </a:r>
              </a:p>
            </p:txBody>
          </p:sp>
        </mc:Fallback>
      </mc:AlternateContent>
      <p:sp>
        <p:nvSpPr>
          <p:cNvPr id="17" name="灯片编号占位符 16">
            <a:extLst>
              <a:ext uri="{FF2B5EF4-FFF2-40B4-BE49-F238E27FC236}">
                <a16:creationId xmlns:a16="http://schemas.microsoft.com/office/drawing/2014/main" id="{D72B397C-30C9-489E-A87A-4F927558A297}"/>
              </a:ext>
            </a:extLst>
          </p:cNvPr>
          <p:cNvSpPr>
            <a:spLocks noGrp="1"/>
          </p:cNvSpPr>
          <p:nvPr>
            <p:ph type="sldNum" sz="quarter" idx="12"/>
          </p:nvPr>
        </p:nvSpPr>
        <p:spPr/>
        <p:txBody>
          <a:bodyPr/>
          <a:lstStyle/>
          <a:p>
            <a:fld id="{7D1BDAFA-3E23-F943-9176-A6B5BE43488A}" type="slidenum">
              <a:rPr lang="en-US" smtClean="0"/>
              <a:t>19</a:t>
            </a:fld>
            <a:endParaRPr lang="en-US"/>
          </a:p>
        </p:txBody>
      </p:sp>
    </p:spTree>
    <p:extLst>
      <p:ext uri="{BB962C8B-B14F-4D97-AF65-F5344CB8AC3E}">
        <p14:creationId xmlns:p14="http://schemas.microsoft.com/office/powerpoint/2010/main" val="355227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790901-399A-46CC-B1D5-A44D7F107CE9}"/>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6272F23F-B671-4ECC-A46C-E1C7F5F7645C}"/>
              </a:ext>
            </a:extLst>
          </p:cNvPr>
          <p:cNvSpPr>
            <a:spLocks noGrp="1"/>
          </p:cNvSpPr>
          <p:nvPr>
            <p:ph idx="1"/>
          </p:nvPr>
        </p:nvSpPr>
        <p:spPr/>
        <p:txBody>
          <a:bodyPr/>
          <a:lstStyle/>
          <a:p>
            <a:r>
              <a:rPr lang="en-US" altLang="zh-CN" dirty="0"/>
              <a:t>K-Nearest Neighbors</a:t>
            </a:r>
          </a:p>
          <a:p>
            <a:r>
              <a:rPr lang="en-US" altLang="zh-CN" dirty="0"/>
              <a:t>Naive Bayes</a:t>
            </a:r>
            <a:endParaRPr lang="zh-CN" altLang="en-US" dirty="0"/>
          </a:p>
        </p:txBody>
      </p:sp>
      <p:pic>
        <p:nvPicPr>
          <p:cNvPr id="5" name="图片 4">
            <a:extLst>
              <a:ext uri="{FF2B5EF4-FFF2-40B4-BE49-F238E27FC236}">
                <a16:creationId xmlns:a16="http://schemas.microsoft.com/office/drawing/2014/main" id="{21C35DF1-3CF3-40BC-96E0-8078D50C044A}"/>
              </a:ext>
            </a:extLst>
          </p:cNvPr>
          <p:cNvPicPr>
            <a:picLocks noChangeAspect="1"/>
          </p:cNvPicPr>
          <p:nvPr/>
        </p:nvPicPr>
        <p:blipFill>
          <a:blip r:embed="rId2"/>
          <a:stretch>
            <a:fillRect/>
          </a:stretch>
        </p:blipFill>
        <p:spPr>
          <a:xfrm>
            <a:off x="4419600" y="1590907"/>
            <a:ext cx="1987652" cy="558829"/>
          </a:xfrm>
          <a:prstGeom prst="rect">
            <a:avLst/>
          </a:prstGeom>
        </p:spPr>
      </p:pic>
      <p:sp>
        <p:nvSpPr>
          <p:cNvPr id="7" name="灯片编号占位符 6">
            <a:extLst>
              <a:ext uri="{FF2B5EF4-FFF2-40B4-BE49-F238E27FC236}">
                <a16:creationId xmlns:a16="http://schemas.microsoft.com/office/drawing/2014/main" id="{E8B2F02C-773D-44B0-A838-2882DC1E2053}"/>
              </a:ext>
            </a:extLst>
          </p:cNvPr>
          <p:cNvSpPr>
            <a:spLocks noGrp="1"/>
          </p:cNvSpPr>
          <p:nvPr>
            <p:ph type="sldNum" sz="quarter" idx="12"/>
          </p:nvPr>
        </p:nvSpPr>
        <p:spPr/>
        <p:txBody>
          <a:bodyPr/>
          <a:lstStyle/>
          <a:p>
            <a:fld id="{7D1BDAFA-3E23-F943-9176-A6B5BE43488A}" type="slidenum">
              <a:rPr lang="en-US" smtClean="0"/>
              <a:t>2</a:t>
            </a:fld>
            <a:endParaRPr lang="en-US"/>
          </a:p>
        </p:txBody>
      </p:sp>
    </p:spTree>
    <p:extLst>
      <p:ext uri="{BB962C8B-B14F-4D97-AF65-F5344CB8AC3E}">
        <p14:creationId xmlns:p14="http://schemas.microsoft.com/office/powerpoint/2010/main" val="956954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8B8FB8-2F93-4692-AD7A-FBF4A83DB3B8}"/>
              </a:ext>
            </a:extLst>
          </p:cNvPr>
          <p:cNvSpPr>
            <a:spLocks noGrp="1"/>
          </p:cNvSpPr>
          <p:nvPr>
            <p:ph type="title"/>
          </p:nvPr>
        </p:nvSpPr>
        <p:spPr/>
        <p:txBody>
          <a:bodyPr/>
          <a:lstStyle/>
          <a:p>
            <a:r>
              <a:rPr lang="en-US" altLang="zh-CN" dirty="0"/>
              <a:t>Class conditional density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6A189CC-6119-48EE-9F69-DE9827FBED01}"/>
                  </a:ext>
                </a:extLst>
              </p:cNvPr>
              <p:cNvSpPr>
                <a:spLocks noGrp="1"/>
              </p:cNvSpPr>
              <p:nvPr>
                <p:ph idx="1"/>
              </p:nvPr>
            </p:nvSpPr>
            <p:spPr/>
            <p:txBody>
              <a:bodyPr/>
              <a:lstStyle/>
              <a:p>
                <a:r>
                  <a:rPr lang="en-US" altLang="zh-CN" dirty="0"/>
                  <a:t>For </a:t>
                </a:r>
                <a:r>
                  <a:rPr lang="en-US" altLang="zh-CN" dirty="0">
                    <a:solidFill>
                      <a:srgbClr val="3333FF"/>
                    </a:solidFill>
                  </a:rPr>
                  <a:t>binary features</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{0,1}</m:t>
                    </m:r>
                  </m:oMath>
                </a14:m>
                <a:r>
                  <a:rPr lang="en-US" altLang="zh-CN" dirty="0"/>
                  <a:t>, use the </a:t>
                </a:r>
                <a:r>
                  <a:rPr lang="en-US" altLang="zh-CN" dirty="0">
                    <a:solidFill>
                      <a:srgbClr val="3333FF"/>
                    </a:solidFill>
                  </a:rPr>
                  <a:t>Bernoulli distribution</a:t>
                </a:r>
              </a:p>
              <a:p>
                <a:pPr marL="0" indent="0" algn="ctr">
                  <a:buNone/>
                </a:pPr>
                <a:r>
                  <a:rPr lang="en-US" altLang="zh-CN" dirty="0"/>
                  <a:t> </a:t>
                </a:r>
                <a14:m>
                  <m:oMath xmlns:m="http://schemas.openxmlformats.org/officeDocument/2006/math">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a:rPr lang="en-US" altLang="zh-CN" b="1" i="1" dirty="0" smtClean="0">
                            <a:latin typeface="Cambria Math" panose="02040503050406030204" pitchFamily="18" charset="0"/>
                          </a:rPr>
                          <m:t>𝒙</m:t>
                        </m:r>
                      </m:e>
                      <m:e>
                        <m:r>
                          <a:rPr lang="en-US" altLang="zh-CN" b="0" i="1" dirty="0" smtClean="0">
                            <a:latin typeface="Cambria Math" panose="02040503050406030204" pitchFamily="18" charset="0"/>
                          </a:rPr>
                          <m:t>𝑦</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m:t>
                        </m:r>
                        <m:r>
                          <a:rPr lang="en-US" altLang="zh-CN" b="0" i="1" dirty="0" smtClean="0">
                            <a:latin typeface="Cambria Math" panose="02040503050406030204" pitchFamily="18" charset="0"/>
                          </a:rPr>
                          <m:t>,</m:t>
                        </m:r>
                        <m:r>
                          <a:rPr lang="zh-CN" altLang="en-US" b="1" i="1" dirty="0" smtClean="0">
                            <a:latin typeface="Cambria Math" panose="02040503050406030204" pitchFamily="18" charset="0"/>
                          </a:rPr>
                          <m:t>𝜽</m:t>
                        </m:r>
                      </m:e>
                    </m:d>
                    <m:r>
                      <a:rPr lang="en-US" altLang="zh-CN" b="0" i="1" dirty="0" smtClean="0">
                        <a:latin typeface="Cambria Math" panose="02040503050406030204" pitchFamily="18" charset="0"/>
                      </a:rPr>
                      <m:t>=</m:t>
                    </m:r>
                    <m:sSubSup>
                      <m:sSubSupPr>
                        <m:ctrlPr>
                          <a:rPr lang="en-US" altLang="zh-CN" b="0" i="1" dirty="0" smtClean="0">
                            <a:latin typeface="Cambria Math" panose="02040503050406030204" pitchFamily="18" charset="0"/>
                            <a:ea typeface="Cambria Math" panose="02040503050406030204" pitchFamily="18" charset="0"/>
                          </a:rPr>
                        </m:ctrlPr>
                      </m:sSubSupPr>
                      <m:e>
                        <m:r>
                          <a:rPr lang="en-US" altLang="zh-CN" b="0" i="1"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𝑑</m:t>
                        </m:r>
                        <m:r>
                          <a:rPr lang="en-US" altLang="zh-CN" b="0" i="1" dirty="0" smtClean="0">
                            <a:latin typeface="Cambria Math" panose="02040503050406030204" pitchFamily="18" charset="0"/>
                            <a:ea typeface="Cambria Math" panose="02040503050406030204" pitchFamily="18" charset="0"/>
                          </a:rPr>
                          <m:t>=1</m:t>
                        </m:r>
                      </m:sub>
                      <m:sup>
                        <m:r>
                          <a:rPr lang="en-US" altLang="zh-CN" b="0" i="1" dirty="0" smtClean="0">
                            <a:latin typeface="Cambria Math" panose="02040503050406030204" pitchFamily="18" charset="0"/>
                            <a:ea typeface="Cambria Math" panose="02040503050406030204" pitchFamily="18" charset="0"/>
                          </a:rPr>
                          <m:t>𝐷</m:t>
                        </m:r>
                      </m:sup>
                    </m:sSubSup>
                    <m:r>
                      <a:rPr lang="en-US" altLang="zh-CN" b="0" i="1" dirty="0" smtClean="0">
                        <a:latin typeface="Cambria Math" panose="02040503050406030204" pitchFamily="18" charset="0"/>
                        <a:ea typeface="Cambria Math" panose="02040503050406030204" pitchFamily="18" charset="0"/>
                      </a:rPr>
                      <m:t>𝐵𝑒𝑟</m:t>
                    </m:r>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𝑑</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zh-CN" altLang="en-US" b="1" i="1" dirty="0" smtClean="0">
                            <a:latin typeface="Cambria Math" panose="02040503050406030204" pitchFamily="18" charset="0"/>
                            <a:ea typeface="Cambria Math" panose="02040503050406030204" pitchFamily="18" charset="0"/>
                          </a:rPr>
                          <m:t>𝜽</m:t>
                        </m:r>
                      </m:e>
                      <m:sub>
                        <m:r>
                          <a:rPr lang="en-US" altLang="zh-CN" b="0" i="1" dirty="0" smtClean="0">
                            <a:latin typeface="Cambria Math" panose="02040503050406030204" pitchFamily="18" charset="0"/>
                            <a:ea typeface="Cambria Math" panose="02040503050406030204" pitchFamily="18" charset="0"/>
                          </a:rPr>
                          <m:t>𝑑𝑐</m:t>
                        </m:r>
                      </m:sub>
                    </m:sSub>
                    <m:r>
                      <a:rPr lang="en-US" altLang="zh-CN" b="0" i="1" dirty="0" smtClean="0">
                        <a:latin typeface="Cambria Math" panose="02040503050406030204" pitchFamily="18" charset="0"/>
                        <a:ea typeface="Cambria Math" panose="02040503050406030204" pitchFamily="18" charset="0"/>
                      </a:rPr>
                      <m:t>)</m:t>
                    </m:r>
                  </m:oMath>
                </a14:m>
                <a:endParaRPr lang="en-US" altLang="zh-CN" dirty="0"/>
              </a:p>
              <a:p>
                <a:pPr marL="0" indent="0" algn="just">
                  <a:buNone/>
                </a:pPr>
                <a14:m>
                  <m:oMath xmlns:m="http://schemas.openxmlformats.org/officeDocument/2006/math">
                    <m:sSub>
                      <m:sSubPr>
                        <m:ctrlPr>
                          <a:rPr lang="en-US" altLang="zh-CN" b="0" i="1" dirty="0" smtClean="0">
                            <a:latin typeface="Cambria Math" panose="02040503050406030204" pitchFamily="18" charset="0"/>
                            <a:ea typeface="Cambria Math" panose="02040503050406030204" pitchFamily="18" charset="0"/>
                          </a:rPr>
                        </m:ctrlPr>
                      </m:sSubPr>
                      <m:e>
                        <m:r>
                          <a:rPr lang="zh-CN" altLang="en-US" b="1" i="1" dirty="0" smtClean="0">
                            <a:latin typeface="Cambria Math" panose="02040503050406030204" pitchFamily="18" charset="0"/>
                            <a:ea typeface="Cambria Math" panose="02040503050406030204" pitchFamily="18" charset="0"/>
                          </a:rPr>
                          <m:t>𝜽</m:t>
                        </m:r>
                      </m:e>
                      <m:sub>
                        <m:r>
                          <a:rPr lang="en-US" altLang="zh-CN" b="0" i="1" dirty="0" smtClean="0">
                            <a:latin typeface="Cambria Math" panose="02040503050406030204" pitchFamily="18" charset="0"/>
                            <a:ea typeface="Cambria Math" panose="02040503050406030204" pitchFamily="18" charset="0"/>
                          </a:rPr>
                          <m:t>𝑑𝑐</m:t>
                        </m:r>
                      </m:sub>
                    </m:sSub>
                  </m:oMath>
                </a14:m>
                <a:r>
                  <a:rPr lang="en-US" altLang="zh-CN" dirty="0"/>
                  <a:t>: the probability that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e>
                      <m:sub>
                        <m:r>
                          <a:rPr lang="en-US" altLang="zh-CN" i="1" dirty="0">
                            <a:latin typeface="Cambria Math" panose="02040503050406030204" pitchFamily="18" charset="0"/>
                            <a:ea typeface="Cambria Math" panose="02040503050406030204" pitchFamily="18" charset="0"/>
                          </a:rPr>
                          <m:t>𝑑</m:t>
                        </m:r>
                      </m:sub>
                    </m:sSub>
                  </m:oMath>
                </a14:m>
                <a:r>
                  <a:rPr lang="en-US" altLang="zh-CN" dirty="0"/>
                  <a:t>=1 in class c. </a:t>
                </a:r>
              </a:p>
              <a:p>
                <a:pPr algn="just"/>
                <a:r>
                  <a:rPr lang="en-US" altLang="zh-CN" sz="2800" dirty="0"/>
                  <a:t>Called </a:t>
                </a:r>
                <a:r>
                  <a:rPr lang="en-US" altLang="zh-CN" sz="2800" b="1" dirty="0"/>
                  <a:t>Multivariate Bernoulli naive Bayes</a:t>
                </a:r>
                <a:r>
                  <a:rPr lang="en-US" altLang="zh-CN" sz="2800" dirty="0"/>
                  <a:t> model</a:t>
                </a:r>
              </a:p>
              <a:p>
                <a:pPr algn="just"/>
                <a:endParaRPr lang="zh-CN" altLang="en-US" dirty="0"/>
              </a:p>
            </p:txBody>
          </p:sp>
        </mc:Choice>
        <mc:Fallback>
          <p:sp>
            <p:nvSpPr>
              <p:cNvPr id="3" name="内容占位符 2">
                <a:extLst>
                  <a:ext uri="{FF2B5EF4-FFF2-40B4-BE49-F238E27FC236}">
                    <a16:creationId xmlns:a16="http://schemas.microsoft.com/office/drawing/2014/main" id="{F6A189CC-6119-48EE-9F69-DE9827FBED01}"/>
                  </a:ext>
                </a:extLst>
              </p:cNvPr>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ACBF3DAB-6901-4422-ADF6-1457DF0911AE}"/>
              </a:ext>
            </a:extLst>
          </p:cNvPr>
          <p:cNvSpPr>
            <a:spLocks noGrp="1"/>
          </p:cNvSpPr>
          <p:nvPr>
            <p:ph type="sldNum" sz="quarter" idx="12"/>
          </p:nvPr>
        </p:nvSpPr>
        <p:spPr/>
        <p:txBody>
          <a:bodyPr/>
          <a:lstStyle/>
          <a:p>
            <a:fld id="{7D1BDAFA-3E23-F943-9176-A6B5BE43488A}" type="slidenum">
              <a:rPr lang="en-US" smtClean="0"/>
              <a:t>20</a:t>
            </a:fld>
            <a:endParaRPr lang="en-US"/>
          </a:p>
        </p:txBody>
      </p:sp>
      <p:pic>
        <p:nvPicPr>
          <p:cNvPr id="7" name="图片 6">
            <a:extLst>
              <a:ext uri="{FF2B5EF4-FFF2-40B4-BE49-F238E27FC236}">
                <a16:creationId xmlns:a16="http://schemas.microsoft.com/office/drawing/2014/main" id="{48429B23-C480-44ED-AEA5-F3BF1C9EB049}"/>
              </a:ext>
            </a:extLst>
          </p:cNvPr>
          <p:cNvPicPr>
            <a:picLocks noChangeAspect="1"/>
          </p:cNvPicPr>
          <p:nvPr/>
        </p:nvPicPr>
        <p:blipFill>
          <a:blip r:embed="rId3"/>
          <a:stretch>
            <a:fillRect/>
          </a:stretch>
        </p:blipFill>
        <p:spPr>
          <a:xfrm>
            <a:off x="229697" y="4667208"/>
            <a:ext cx="8712648" cy="819192"/>
          </a:xfrm>
          <a:prstGeom prst="rect">
            <a:avLst/>
          </a:prstGeom>
        </p:spPr>
      </p:pic>
      <p:sp>
        <p:nvSpPr>
          <p:cNvPr id="9" name="文本框 8">
            <a:extLst>
              <a:ext uri="{FF2B5EF4-FFF2-40B4-BE49-F238E27FC236}">
                <a16:creationId xmlns:a16="http://schemas.microsoft.com/office/drawing/2014/main" id="{819BEF42-E568-48B0-8250-468627DA646E}"/>
              </a:ext>
            </a:extLst>
          </p:cNvPr>
          <p:cNvSpPr txBox="1"/>
          <p:nvPr/>
        </p:nvSpPr>
        <p:spPr>
          <a:xfrm>
            <a:off x="229697" y="5493603"/>
            <a:ext cx="8610600" cy="1200329"/>
          </a:xfrm>
          <a:prstGeom prst="rect">
            <a:avLst/>
          </a:prstGeom>
          <a:noFill/>
        </p:spPr>
        <p:txBody>
          <a:bodyPr wrap="square">
            <a:spAutoFit/>
          </a:bodyPr>
          <a:lstStyle/>
          <a:p>
            <a:r>
              <a:rPr lang="en-US" altLang="zh-CN" sz="2400" dirty="0"/>
              <a:t>Figure:</a:t>
            </a:r>
            <a:r>
              <a:rPr lang="zh-CN" altLang="en-US" sz="2400" dirty="0"/>
              <a:t> </a:t>
            </a:r>
            <a:r>
              <a:rPr lang="en-US" altLang="zh-CN" sz="2400" dirty="0"/>
              <a:t>Visualization of the Bernoulli class conditional densities for a naive Bayes classifier fit to a binarized version of the MNIST dataset. Test accuracy = 84.3%.</a:t>
            </a:r>
            <a:endParaRPr lang="zh-CN" altLang="en-US" sz="2400" dirty="0"/>
          </a:p>
        </p:txBody>
      </p:sp>
    </p:spTree>
    <p:extLst>
      <p:ext uri="{BB962C8B-B14F-4D97-AF65-F5344CB8AC3E}">
        <p14:creationId xmlns:p14="http://schemas.microsoft.com/office/powerpoint/2010/main" val="2030426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5E7EA-0D10-410D-BA6B-ED4CA725C612}"/>
              </a:ext>
            </a:extLst>
          </p:cNvPr>
          <p:cNvSpPr>
            <a:spLocks noGrp="1"/>
          </p:cNvSpPr>
          <p:nvPr>
            <p:ph type="title"/>
          </p:nvPr>
        </p:nvSpPr>
        <p:spPr/>
        <p:txBody>
          <a:bodyPr/>
          <a:lstStyle/>
          <a:p>
            <a:r>
              <a:rPr lang="en-US" altLang="zh-CN" dirty="0"/>
              <a:t>Class conditional density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2687203-D74F-45F0-AD27-D317BB1109A2}"/>
                  </a:ext>
                </a:extLst>
              </p:cNvPr>
              <p:cNvSpPr>
                <a:spLocks noGrp="1"/>
              </p:cNvSpPr>
              <p:nvPr>
                <p:ph idx="1"/>
              </p:nvPr>
            </p:nvSpPr>
            <p:spPr>
              <a:xfrm>
                <a:off x="457200" y="1600200"/>
                <a:ext cx="8229600" cy="4876800"/>
              </a:xfrm>
            </p:spPr>
            <p:txBody>
              <a:bodyPr>
                <a:normAutofit fontScale="85000" lnSpcReduction="20000"/>
              </a:bodyPr>
              <a:lstStyle/>
              <a:p>
                <a:r>
                  <a:rPr lang="en-US" altLang="zh-CN" dirty="0"/>
                  <a:t>For </a:t>
                </a:r>
                <a:r>
                  <a:rPr lang="en-US" altLang="zh-CN" dirty="0">
                    <a:solidFill>
                      <a:srgbClr val="3333FF"/>
                    </a:solidFill>
                  </a:rPr>
                  <a:t>categorical features</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𝐾</m:t>
                    </m:r>
                    <m:r>
                      <a:rPr lang="en-US" altLang="zh-CN" b="0" i="1" smtClean="0">
                        <a:latin typeface="Cambria Math" panose="02040503050406030204" pitchFamily="18" charset="0"/>
                        <a:ea typeface="Cambria Math" panose="02040503050406030204" pitchFamily="18" charset="0"/>
                      </a:rPr>
                      <m:t>}</m:t>
                    </m:r>
                  </m:oMath>
                </a14:m>
                <a:r>
                  <a:rPr lang="en-US" altLang="zh-CN" dirty="0"/>
                  <a:t>, use the </a:t>
                </a:r>
                <a:r>
                  <a:rPr lang="en-US" altLang="zh-CN" dirty="0">
                    <a:solidFill>
                      <a:srgbClr val="3333FF"/>
                    </a:solidFill>
                  </a:rPr>
                  <a:t>categorical distribution</a:t>
                </a:r>
              </a:p>
              <a:p>
                <a:endParaRPr lang="en-US" altLang="zh-CN" dirty="0"/>
              </a:p>
              <a:p>
                <a:endParaRPr lang="en-US" altLang="zh-CN" dirty="0"/>
              </a:p>
              <a:p>
                <a:pPr marL="0" indent="0">
                  <a:buNone/>
                </a:pPr>
                <a14:m>
                  <m:oMath xmlns:m="http://schemas.openxmlformats.org/officeDocument/2006/math">
                    <m:sSub>
                      <m:sSubPr>
                        <m:ctrlPr>
                          <a:rPr lang="en-US" altLang="zh-CN" sz="2800" b="0" i="1" dirty="0" smtClean="0">
                            <a:latin typeface="Cambria Math" panose="02040503050406030204" pitchFamily="18" charset="0"/>
                            <a:ea typeface="Cambria Math" panose="02040503050406030204" pitchFamily="18" charset="0"/>
                          </a:rPr>
                        </m:ctrlPr>
                      </m:sSubPr>
                      <m:e>
                        <m:r>
                          <a:rPr lang="zh-CN" altLang="en-US" sz="2800" b="1" i="1" dirty="0" smtClean="0">
                            <a:latin typeface="Cambria Math" panose="02040503050406030204" pitchFamily="18" charset="0"/>
                            <a:ea typeface="Cambria Math" panose="02040503050406030204" pitchFamily="18" charset="0"/>
                          </a:rPr>
                          <m:t>𝜽</m:t>
                        </m:r>
                      </m:e>
                      <m:sub>
                        <m:r>
                          <a:rPr lang="en-US" altLang="zh-CN" sz="2800" b="0" i="1" dirty="0" smtClean="0">
                            <a:latin typeface="Cambria Math" panose="02040503050406030204" pitchFamily="18" charset="0"/>
                            <a:ea typeface="Cambria Math" panose="02040503050406030204" pitchFamily="18" charset="0"/>
                          </a:rPr>
                          <m:t>𝑑𝑐</m:t>
                        </m:r>
                        <m:r>
                          <a:rPr lang="en-US" altLang="zh-CN" sz="2800" b="0" i="1" dirty="0" smtClean="0">
                            <a:latin typeface="Cambria Math" panose="02040503050406030204" pitchFamily="18" charset="0"/>
                            <a:ea typeface="Cambria Math" panose="02040503050406030204" pitchFamily="18" charset="0"/>
                          </a:rPr>
                          <m:t>𝑘</m:t>
                        </m:r>
                      </m:sub>
                    </m:sSub>
                  </m:oMath>
                </a14:m>
                <a:r>
                  <a:rPr lang="en-US" altLang="zh-CN" sz="2800" dirty="0"/>
                  <a:t>: the probability that </a:t>
                </a:r>
                <a14:m>
                  <m:oMath xmlns:m="http://schemas.openxmlformats.org/officeDocument/2006/math">
                    <m:sSub>
                      <m:sSubPr>
                        <m:ctrlPr>
                          <a:rPr lang="en-US" altLang="zh-CN" sz="2800" i="1" dirty="0">
                            <a:latin typeface="Cambria Math" panose="02040503050406030204" pitchFamily="18" charset="0"/>
                            <a:ea typeface="Cambria Math" panose="02040503050406030204" pitchFamily="18" charset="0"/>
                          </a:rPr>
                        </m:ctrlPr>
                      </m:sSubPr>
                      <m:e>
                        <m:r>
                          <a:rPr lang="en-US" altLang="zh-CN" sz="2800" i="1" dirty="0">
                            <a:latin typeface="Cambria Math" panose="02040503050406030204" pitchFamily="18" charset="0"/>
                            <a:ea typeface="Cambria Math" panose="02040503050406030204" pitchFamily="18" charset="0"/>
                          </a:rPr>
                          <m:t>𝑥</m:t>
                        </m:r>
                      </m:e>
                      <m:sub>
                        <m:r>
                          <a:rPr lang="en-US" altLang="zh-CN" sz="2800" i="1" dirty="0">
                            <a:latin typeface="Cambria Math" panose="02040503050406030204" pitchFamily="18" charset="0"/>
                            <a:ea typeface="Cambria Math" panose="02040503050406030204" pitchFamily="18" charset="0"/>
                          </a:rPr>
                          <m:t>𝑑</m:t>
                        </m:r>
                      </m:sub>
                    </m:sSub>
                    <m:r>
                      <a:rPr lang="en-US" altLang="zh-CN" sz="2800" b="0" i="1" dirty="0" smtClean="0">
                        <a:latin typeface="Cambria Math" panose="02040503050406030204" pitchFamily="18" charset="0"/>
                        <a:ea typeface="Cambria Math" panose="02040503050406030204" pitchFamily="18" charset="0"/>
                      </a:rPr>
                      <m:t>=</m:t>
                    </m:r>
                    <m:r>
                      <a:rPr lang="en-US" altLang="zh-CN" sz="2800" b="0" i="1" dirty="0" smtClean="0">
                        <a:latin typeface="Cambria Math" panose="02040503050406030204" pitchFamily="18" charset="0"/>
                        <a:ea typeface="Cambria Math" panose="02040503050406030204" pitchFamily="18" charset="0"/>
                      </a:rPr>
                      <m:t>𝑘</m:t>
                    </m:r>
                  </m:oMath>
                </a14:m>
                <a:r>
                  <a:rPr lang="en-US" altLang="zh-CN" sz="2800" dirty="0"/>
                  <a:t> given that </a:t>
                </a:r>
                <a14:m>
                  <m:oMath xmlns:m="http://schemas.openxmlformats.org/officeDocument/2006/math">
                    <m:r>
                      <m:rPr>
                        <m:sty m:val="p"/>
                      </m:rPr>
                      <a:rPr lang="en-US" altLang="zh-CN" sz="2800" b="0" i="0" smtClean="0">
                        <a:latin typeface="Cambria Math" panose="02040503050406030204" pitchFamily="18" charset="0"/>
                      </a:rPr>
                      <m:t>y</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𝑐</m:t>
                    </m:r>
                  </m:oMath>
                </a14:m>
                <a:r>
                  <a:rPr lang="en-US" altLang="zh-CN" sz="2800" dirty="0"/>
                  <a:t>.</a:t>
                </a:r>
              </a:p>
              <a:p>
                <a:pPr marL="0" indent="0">
                  <a:buNone/>
                </a:pPr>
                <a:endParaRPr lang="en-US" altLang="zh-CN" sz="1900" dirty="0"/>
              </a:p>
              <a:p>
                <a:r>
                  <a:rPr lang="en-US" altLang="zh-CN" dirty="0"/>
                  <a:t>For </a:t>
                </a:r>
                <a:r>
                  <a:rPr lang="en-US" altLang="zh-CN" dirty="0">
                    <a:solidFill>
                      <a:srgbClr val="3333FF"/>
                    </a:solidFill>
                  </a:rPr>
                  <a:t>real-valued features</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r>
                      <a:rPr lang="en-US" altLang="zh-CN" i="1" smtClean="0">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ℝ</m:t>
                    </m:r>
                  </m:oMath>
                </a14:m>
                <a:r>
                  <a:rPr lang="en-US" altLang="zh-CN" dirty="0"/>
                  <a:t>, use the </a:t>
                </a:r>
                <a:r>
                  <a:rPr lang="en-US" altLang="zh-CN" dirty="0">
                    <a:solidFill>
                      <a:srgbClr val="3333FF"/>
                    </a:solidFill>
                  </a:rPr>
                  <a:t>univariate Gaussian distribution</a:t>
                </a:r>
              </a:p>
              <a:p>
                <a:endParaRPr lang="en-US" altLang="zh-CN" dirty="0"/>
              </a:p>
              <a:p>
                <a:endParaRPr lang="en-US" altLang="zh-CN" dirty="0"/>
              </a:p>
              <a:p>
                <a:pPr marL="0" indent="0">
                  <a:buNone/>
                </a:pPr>
                <a14:m>
                  <m:oMath xmlns:m="http://schemas.openxmlformats.org/officeDocument/2006/math">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𝜇</m:t>
                        </m:r>
                      </m:e>
                      <m:sub>
                        <m:r>
                          <a:rPr lang="en-US" altLang="zh-CN" sz="2800" b="0" i="1" smtClean="0">
                            <a:latin typeface="Cambria Math" panose="02040503050406030204" pitchFamily="18" charset="0"/>
                          </a:rPr>
                          <m:t>𝑑𝑐</m:t>
                        </m:r>
                      </m:sub>
                    </m:sSub>
                  </m:oMath>
                </a14:m>
                <a:r>
                  <a:rPr lang="en-US" altLang="zh-CN" sz="2800" dirty="0"/>
                  <a:t>: the mean of feature d when the class label is c,</a:t>
                </a:r>
              </a:p>
              <a:p>
                <a:pPr marL="0" indent="0">
                  <a:buNone/>
                </a:pPr>
                <a14:m>
                  <m:oMath xmlns:m="http://schemas.openxmlformats.org/officeDocument/2006/math">
                    <m:sSubSup>
                      <m:sSubSupPr>
                        <m:ctrlPr>
                          <a:rPr lang="en-US" altLang="zh-CN" sz="2800" i="1" smtClean="0">
                            <a:latin typeface="Cambria Math" panose="02040503050406030204" pitchFamily="18" charset="0"/>
                          </a:rPr>
                        </m:ctrlPr>
                      </m:sSubSup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𝑑𝑐</m:t>
                        </m:r>
                      </m:sub>
                      <m:sup>
                        <m:r>
                          <a:rPr lang="en-US" altLang="zh-CN" sz="2800" b="0" i="1" smtClean="0">
                            <a:latin typeface="Cambria Math" panose="02040503050406030204" pitchFamily="18" charset="0"/>
                          </a:rPr>
                          <m:t>2</m:t>
                        </m:r>
                      </m:sup>
                    </m:sSubSup>
                  </m:oMath>
                </a14:m>
                <a:r>
                  <a:rPr lang="en-US" altLang="zh-CN" sz="2800" dirty="0"/>
                  <a:t> : its variance</a:t>
                </a:r>
                <a:endParaRPr lang="zh-CN" altLang="en-US" sz="2800"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62687203-D74F-45F0-AD27-D317BB1109A2}"/>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259" t="-262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EB48ABD-BFF9-4088-804E-ACCA4CAB9C42}"/>
              </a:ext>
            </a:extLst>
          </p:cNvPr>
          <p:cNvSpPr>
            <a:spLocks noGrp="1"/>
          </p:cNvSpPr>
          <p:nvPr>
            <p:ph type="sldNum" sz="quarter" idx="12"/>
          </p:nvPr>
        </p:nvSpPr>
        <p:spPr/>
        <p:txBody>
          <a:bodyPr/>
          <a:lstStyle/>
          <a:p>
            <a:fld id="{7D1BDAFA-3E23-F943-9176-A6B5BE43488A}" type="slidenum">
              <a:rPr lang="en-US" smtClean="0"/>
              <a:t>21</a:t>
            </a:fld>
            <a:endParaRPr lang="en-US"/>
          </a:p>
        </p:txBody>
      </p:sp>
      <p:pic>
        <p:nvPicPr>
          <p:cNvPr id="6" name="图片 5">
            <a:extLst>
              <a:ext uri="{FF2B5EF4-FFF2-40B4-BE49-F238E27FC236}">
                <a16:creationId xmlns:a16="http://schemas.microsoft.com/office/drawing/2014/main" id="{C746091A-F7CA-4DB1-B882-ACF49299A394}"/>
              </a:ext>
            </a:extLst>
          </p:cNvPr>
          <p:cNvPicPr>
            <a:picLocks noChangeAspect="1"/>
          </p:cNvPicPr>
          <p:nvPr/>
        </p:nvPicPr>
        <p:blipFill rotWithShape="1">
          <a:blip r:embed="rId3"/>
          <a:srcRect t="4629"/>
          <a:stretch/>
        </p:blipFill>
        <p:spPr>
          <a:xfrm>
            <a:off x="2057400" y="2362200"/>
            <a:ext cx="5505649" cy="515006"/>
          </a:xfrm>
          <a:prstGeom prst="rect">
            <a:avLst/>
          </a:prstGeom>
        </p:spPr>
      </p:pic>
      <p:pic>
        <p:nvPicPr>
          <p:cNvPr id="10" name="图片 9">
            <a:extLst>
              <a:ext uri="{FF2B5EF4-FFF2-40B4-BE49-F238E27FC236}">
                <a16:creationId xmlns:a16="http://schemas.microsoft.com/office/drawing/2014/main" id="{3C5CE084-DD24-4F6D-80DA-0CA02B88D26A}"/>
              </a:ext>
            </a:extLst>
          </p:cNvPr>
          <p:cNvPicPr>
            <a:picLocks noChangeAspect="1"/>
          </p:cNvPicPr>
          <p:nvPr/>
        </p:nvPicPr>
        <p:blipFill rotWithShape="1">
          <a:blip r:embed="rId4"/>
          <a:srcRect t="7861"/>
          <a:stretch/>
        </p:blipFill>
        <p:spPr>
          <a:xfrm>
            <a:off x="1905000" y="4648200"/>
            <a:ext cx="6112134" cy="504000"/>
          </a:xfrm>
          <a:prstGeom prst="rect">
            <a:avLst/>
          </a:prstGeom>
        </p:spPr>
      </p:pic>
    </p:spTree>
    <p:extLst>
      <p:ext uri="{BB962C8B-B14F-4D97-AF65-F5344CB8AC3E}">
        <p14:creationId xmlns:p14="http://schemas.microsoft.com/office/powerpoint/2010/main" val="2357691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0384-EE5D-4DAD-860E-CE90597754AF}"/>
              </a:ext>
            </a:extLst>
          </p:cNvPr>
          <p:cNvSpPr>
            <a:spLocks noGrp="1"/>
          </p:cNvSpPr>
          <p:nvPr>
            <p:ph type="title"/>
          </p:nvPr>
        </p:nvSpPr>
        <p:spPr/>
        <p:txBody>
          <a:bodyPr/>
          <a:lstStyle/>
          <a:p>
            <a:r>
              <a:rPr lang="en-US" altLang="zh-CN" dirty="0"/>
              <a:t>Model fitting</a:t>
            </a:r>
            <a:endParaRPr lang="zh-CN" altLang="en-US" dirty="0"/>
          </a:p>
        </p:txBody>
      </p:sp>
      <p:sp>
        <p:nvSpPr>
          <p:cNvPr id="3" name="内容占位符 2">
            <a:extLst>
              <a:ext uri="{FF2B5EF4-FFF2-40B4-BE49-F238E27FC236}">
                <a16:creationId xmlns:a16="http://schemas.microsoft.com/office/drawing/2014/main" id="{25276ED0-B8C0-4D65-8B68-59386FC170D7}"/>
              </a:ext>
            </a:extLst>
          </p:cNvPr>
          <p:cNvSpPr>
            <a:spLocks noGrp="1"/>
          </p:cNvSpPr>
          <p:nvPr>
            <p:ph idx="1"/>
          </p:nvPr>
        </p:nvSpPr>
        <p:spPr/>
        <p:txBody>
          <a:bodyPr/>
          <a:lstStyle/>
          <a:p>
            <a:r>
              <a:rPr lang="en-US" altLang="zh-CN" dirty="0"/>
              <a:t>Fit a naive Bayes classifier using maximum likelihood estimation.</a:t>
            </a:r>
          </a:p>
          <a:p>
            <a:r>
              <a:rPr lang="en-US" altLang="zh-CN" dirty="0"/>
              <a:t>Likelihood</a:t>
            </a:r>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79BA236F-6777-4107-8FBE-BD9F25EE11C3}"/>
              </a:ext>
            </a:extLst>
          </p:cNvPr>
          <p:cNvSpPr>
            <a:spLocks noGrp="1"/>
          </p:cNvSpPr>
          <p:nvPr>
            <p:ph type="sldNum" sz="quarter" idx="12"/>
          </p:nvPr>
        </p:nvSpPr>
        <p:spPr/>
        <p:txBody>
          <a:bodyPr/>
          <a:lstStyle/>
          <a:p>
            <a:fld id="{7D1BDAFA-3E23-F943-9176-A6B5BE43488A}" type="slidenum">
              <a:rPr lang="en-US" smtClean="0"/>
              <a:t>22</a:t>
            </a:fld>
            <a:endParaRPr lang="en-US"/>
          </a:p>
        </p:txBody>
      </p:sp>
      <p:pic>
        <p:nvPicPr>
          <p:cNvPr id="6" name="图片 5">
            <a:extLst>
              <a:ext uri="{FF2B5EF4-FFF2-40B4-BE49-F238E27FC236}">
                <a16:creationId xmlns:a16="http://schemas.microsoft.com/office/drawing/2014/main" id="{0618A412-F66F-41D5-839C-021FCEFD2847}"/>
              </a:ext>
            </a:extLst>
          </p:cNvPr>
          <p:cNvPicPr>
            <a:picLocks noChangeAspect="1"/>
          </p:cNvPicPr>
          <p:nvPr/>
        </p:nvPicPr>
        <p:blipFill rotWithShape="1">
          <a:blip r:embed="rId2"/>
          <a:srcRect r="45637"/>
          <a:stretch/>
        </p:blipFill>
        <p:spPr>
          <a:xfrm>
            <a:off x="1143000" y="3352800"/>
            <a:ext cx="7025142" cy="2124000"/>
          </a:xfrm>
          <a:prstGeom prst="rect">
            <a:avLst/>
          </a:prstGeom>
        </p:spPr>
      </p:pic>
    </p:spTree>
    <p:extLst>
      <p:ext uri="{BB962C8B-B14F-4D97-AF65-F5344CB8AC3E}">
        <p14:creationId xmlns:p14="http://schemas.microsoft.com/office/powerpoint/2010/main" val="2997864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0384-EE5D-4DAD-860E-CE90597754AF}"/>
              </a:ext>
            </a:extLst>
          </p:cNvPr>
          <p:cNvSpPr>
            <a:spLocks noGrp="1"/>
          </p:cNvSpPr>
          <p:nvPr>
            <p:ph type="title"/>
          </p:nvPr>
        </p:nvSpPr>
        <p:spPr/>
        <p:txBody>
          <a:bodyPr/>
          <a:lstStyle/>
          <a:p>
            <a:r>
              <a:rPr lang="en-US" altLang="zh-CN" dirty="0"/>
              <a:t>Model fitting</a:t>
            </a:r>
            <a:endParaRPr lang="zh-CN" altLang="en-US" dirty="0"/>
          </a:p>
        </p:txBody>
      </p:sp>
      <p:sp>
        <p:nvSpPr>
          <p:cNvPr id="3" name="内容占位符 2">
            <a:extLst>
              <a:ext uri="{FF2B5EF4-FFF2-40B4-BE49-F238E27FC236}">
                <a16:creationId xmlns:a16="http://schemas.microsoft.com/office/drawing/2014/main" id="{25276ED0-B8C0-4D65-8B68-59386FC170D7}"/>
              </a:ext>
            </a:extLst>
          </p:cNvPr>
          <p:cNvSpPr>
            <a:spLocks noGrp="1"/>
          </p:cNvSpPr>
          <p:nvPr>
            <p:ph idx="1"/>
          </p:nvPr>
        </p:nvSpPr>
        <p:spPr/>
        <p:txBody>
          <a:bodyPr/>
          <a:lstStyle/>
          <a:p>
            <a:r>
              <a:rPr lang="en-US" altLang="zh-CN" dirty="0"/>
              <a:t>Fit a naive Bayes classifier using maximum likelihood estimation.</a:t>
            </a:r>
          </a:p>
          <a:p>
            <a:r>
              <a:rPr lang="en-US" altLang="zh-CN" dirty="0"/>
              <a:t>Likelihood</a:t>
            </a:r>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79BA236F-6777-4107-8FBE-BD9F25EE11C3}"/>
              </a:ext>
            </a:extLst>
          </p:cNvPr>
          <p:cNvSpPr>
            <a:spLocks noGrp="1"/>
          </p:cNvSpPr>
          <p:nvPr>
            <p:ph type="sldNum" sz="quarter" idx="12"/>
          </p:nvPr>
        </p:nvSpPr>
        <p:spPr/>
        <p:txBody>
          <a:bodyPr/>
          <a:lstStyle/>
          <a:p>
            <a:fld id="{7D1BDAFA-3E23-F943-9176-A6B5BE43488A}" type="slidenum">
              <a:rPr lang="en-US" smtClean="0"/>
              <a:t>23</a:t>
            </a:fld>
            <a:endParaRPr lang="en-US"/>
          </a:p>
        </p:txBody>
      </p:sp>
      <p:pic>
        <p:nvPicPr>
          <p:cNvPr id="6" name="图片 5">
            <a:extLst>
              <a:ext uri="{FF2B5EF4-FFF2-40B4-BE49-F238E27FC236}">
                <a16:creationId xmlns:a16="http://schemas.microsoft.com/office/drawing/2014/main" id="{0618A412-F66F-41D5-839C-021FCEFD2847}"/>
              </a:ext>
            </a:extLst>
          </p:cNvPr>
          <p:cNvPicPr>
            <a:picLocks noChangeAspect="1"/>
          </p:cNvPicPr>
          <p:nvPr/>
        </p:nvPicPr>
        <p:blipFill rotWithShape="1">
          <a:blip r:embed="rId2"/>
          <a:srcRect r="45637"/>
          <a:stretch/>
        </p:blipFill>
        <p:spPr>
          <a:xfrm>
            <a:off x="1143000" y="3352800"/>
            <a:ext cx="7025142" cy="2124000"/>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0FDD07A-E335-46F7-ABB3-9D3F161979AB}"/>
                  </a:ext>
                </a:extLst>
              </p:cNvPr>
              <p:cNvSpPr txBox="1"/>
              <p:nvPr/>
            </p:nvSpPr>
            <p:spPr>
              <a:xfrm>
                <a:off x="488290" y="5570649"/>
                <a:ext cx="5396029" cy="461665"/>
              </a:xfrm>
              <a:prstGeom prst="rect">
                <a:avLst/>
              </a:prstGeom>
              <a:noFill/>
            </p:spPr>
            <p:txBody>
              <a:bodyPr wrap="none" rtlCol="0">
                <a:spAutoFit/>
              </a:bodyPr>
              <a:lstStyle/>
              <a:p>
                <a:r>
                  <a:rPr lang="en-US" altLang="zh-CN" sz="2400" dirty="0">
                    <a:solidFill>
                      <a:schemeClr val="accent5"/>
                    </a:solidFill>
                  </a:rPr>
                  <a:t>Joint prob of dataset D given parameter </a:t>
                </a:r>
                <a14:m>
                  <m:oMath xmlns:m="http://schemas.openxmlformats.org/officeDocument/2006/math">
                    <m:r>
                      <a:rPr lang="zh-CN" altLang="en-US" sz="2400" b="1" i="1" smtClean="0">
                        <a:solidFill>
                          <a:schemeClr val="accent5"/>
                        </a:solidFill>
                        <a:latin typeface="Cambria Math" panose="02040503050406030204" pitchFamily="18" charset="0"/>
                      </a:rPr>
                      <m:t>𝜽</m:t>
                    </m:r>
                  </m:oMath>
                </a14:m>
                <a:endParaRPr lang="zh-CN" altLang="en-US" sz="2400" b="1" dirty="0">
                  <a:solidFill>
                    <a:schemeClr val="accent5"/>
                  </a:solidFill>
                </a:endParaRPr>
              </a:p>
            </p:txBody>
          </p:sp>
        </mc:Choice>
        <mc:Fallback>
          <p:sp>
            <p:nvSpPr>
              <p:cNvPr id="7" name="文本框 6">
                <a:extLst>
                  <a:ext uri="{FF2B5EF4-FFF2-40B4-BE49-F238E27FC236}">
                    <a16:creationId xmlns:a16="http://schemas.microsoft.com/office/drawing/2014/main" id="{D0FDD07A-E335-46F7-ABB3-9D3F161979AB}"/>
                  </a:ext>
                </a:extLst>
              </p:cNvPr>
              <p:cNvSpPr txBox="1">
                <a:spLocks noRot="1" noChangeAspect="1" noMove="1" noResize="1" noEditPoints="1" noAdjustHandles="1" noChangeArrowheads="1" noChangeShapeType="1" noTextEdit="1"/>
              </p:cNvSpPr>
              <p:nvPr/>
            </p:nvSpPr>
            <p:spPr>
              <a:xfrm>
                <a:off x="488290" y="5570649"/>
                <a:ext cx="5396029" cy="461665"/>
              </a:xfrm>
              <a:prstGeom prst="rect">
                <a:avLst/>
              </a:prstGeom>
              <a:blipFill>
                <a:blip r:embed="rId3"/>
                <a:stretch>
                  <a:fillRect l="-169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A18D853-961A-4701-8684-A04501538A69}"/>
                  </a:ext>
                </a:extLst>
              </p:cNvPr>
              <p:cNvSpPr txBox="1"/>
              <p:nvPr/>
            </p:nvSpPr>
            <p:spPr>
              <a:xfrm>
                <a:off x="3186304" y="2708573"/>
                <a:ext cx="5263813" cy="461665"/>
              </a:xfrm>
              <a:prstGeom prst="rect">
                <a:avLst/>
              </a:prstGeom>
              <a:noFill/>
            </p:spPr>
            <p:txBody>
              <a:bodyPr wrap="none" rtlCol="0">
                <a:spAutoFit/>
              </a:bodyPr>
              <a:lstStyle/>
              <a:p>
                <a:r>
                  <a:rPr lang="en-US" altLang="zh-CN" sz="2400" dirty="0">
                    <a:solidFill>
                      <a:srgbClr val="3333FF"/>
                    </a:solidFill>
                  </a:rPr>
                  <a:t>Categorical distribution of class label </a:t>
                </a:r>
                <a14:m>
                  <m:oMath xmlns:m="http://schemas.openxmlformats.org/officeDocument/2006/math">
                    <m:sSub>
                      <m:sSubPr>
                        <m:ctrlPr>
                          <a:rPr lang="en-US" altLang="zh-CN" sz="2400" i="1" smtClean="0">
                            <a:solidFill>
                              <a:srgbClr val="3333FF"/>
                            </a:solidFill>
                            <a:latin typeface="Cambria Math" panose="02040503050406030204" pitchFamily="18" charset="0"/>
                          </a:rPr>
                        </m:ctrlPr>
                      </m:sSubPr>
                      <m:e>
                        <m:r>
                          <a:rPr lang="en-US" altLang="zh-CN" sz="2400" b="0" i="1" smtClean="0">
                            <a:solidFill>
                              <a:srgbClr val="3333FF"/>
                            </a:solidFill>
                            <a:latin typeface="Cambria Math" panose="02040503050406030204" pitchFamily="18" charset="0"/>
                          </a:rPr>
                          <m:t>𝑦</m:t>
                        </m:r>
                      </m:e>
                      <m:sub>
                        <m:r>
                          <a:rPr lang="en-US" altLang="zh-CN" sz="2400" b="0" i="1" smtClean="0">
                            <a:solidFill>
                              <a:srgbClr val="3333FF"/>
                            </a:solidFill>
                            <a:latin typeface="Cambria Math" panose="02040503050406030204" pitchFamily="18" charset="0"/>
                          </a:rPr>
                          <m:t>𝑛</m:t>
                        </m:r>
                      </m:sub>
                    </m:sSub>
                  </m:oMath>
                </a14:m>
                <a:endParaRPr lang="zh-CN" altLang="en-US" sz="2400" dirty="0">
                  <a:solidFill>
                    <a:srgbClr val="3333FF"/>
                  </a:solidFill>
                </a:endParaRPr>
              </a:p>
            </p:txBody>
          </p:sp>
        </mc:Choice>
        <mc:Fallback>
          <p:sp>
            <p:nvSpPr>
              <p:cNvPr id="10" name="文本框 9">
                <a:extLst>
                  <a:ext uri="{FF2B5EF4-FFF2-40B4-BE49-F238E27FC236}">
                    <a16:creationId xmlns:a16="http://schemas.microsoft.com/office/drawing/2014/main" id="{3A18D853-961A-4701-8684-A04501538A69}"/>
                  </a:ext>
                </a:extLst>
              </p:cNvPr>
              <p:cNvSpPr txBox="1">
                <a:spLocks noRot="1" noChangeAspect="1" noMove="1" noResize="1" noEditPoints="1" noAdjustHandles="1" noChangeArrowheads="1" noChangeShapeType="1" noTextEdit="1"/>
              </p:cNvSpPr>
              <p:nvPr/>
            </p:nvSpPr>
            <p:spPr>
              <a:xfrm>
                <a:off x="3186304" y="2708573"/>
                <a:ext cx="5263813" cy="461665"/>
              </a:xfrm>
              <a:prstGeom prst="rect">
                <a:avLst/>
              </a:prstGeom>
              <a:blipFill>
                <a:blip r:embed="rId4"/>
                <a:stretch>
                  <a:fillRect l="-1854" t="-10526" b="-28947"/>
                </a:stretch>
              </a:blipFill>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D9CE4CD2-D5EB-420C-AB4F-1EDE8137998C}"/>
              </a:ext>
            </a:extLst>
          </p:cNvPr>
          <p:cNvSpPr/>
          <p:nvPr/>
        </p:nvSpPr>
        <p:spPr>
          <a:xfrm>
            <a:off x="1143000" y="3581400"/>
            <a:ext cx="1066800" cy="533400"/>
          </a:xfrm>
          <a:prstGeom prst="rect">
            <a:avLst/>
          </a:prstGeom>
          <a:noFill/>
          <a:ln>
            <a:solidFill>
              <a:schemeClr val="accent5"/>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9C380912-A81D-424C-AB37-81787DADE25E}"/>
              </a:ext>
            </a:extLst>
          </p:cNvPr>
          <p:cNvSpPr/>
          <p:nvPr/>
        </p:nvSpPr>
        <p:spPr>
          <a:xfrm>
            <a:off x="3276600" y="3581400"/>
            <a:ext cx="1371600" cy="533400"/>
          </a:xfrm>
          <a:prstGeom prst="rect">
            <a:avLst/>
          </a:prstGeom>
          <a:noFill/>
          <a:ln>
            <a:solidFill>
              <a:srgbClr val="3333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3333FF"/>
              </a:solidFill>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58DAD00-AB93-4957-861E-2533533EB4DA}"/>
                  </a:ext>
                </a:extLst>
              </p:cNvPr>
              <p:cNvSpPr txBox="1"/>
              <p:nvPr/>
            </p:nvSpPr>
            <p:spPr>
              <a:xfrm>
                <a:off x="381000" y="6220012"/>
                <a:ext cx="4091441" cy="461665"/>
              </a:xfrm>
              <a:prstGeom prst="rect">
                <a:avLst/>
              </a:prstGeom>
              <a:noFill/>
            </p:spPr>
            <p:txBody>
              <a:bodyPr wrap="none" rtlCol="0">
                <a:spAutoFit/>
              </a:bodyPr>
              <a:lstStyle/>
              <a:p>
                <a:r>
                  <a:rPr lang="en-US" altLang="zh-CN" sz="2400" dirty="0">
                    <a:solidFill>
                      <a:schemeClr val="accent6"/>
                    </a:solidFill>
                  </a:rPr>
                  <a:t>Conditional prob of feature </a:t>
                </a:r>
                <a14:m>
                  <m:oMath xmlns:m="http://schemas.openxmlformats.org/officeDocument/2006/math">
                    <m:sSub>
                      <m:sSubPr>
                        <m:ctrlPr>
                          <a:rPr lang="en-US" altLang="zh-CN" sz="2400" i="1" smtClean="0">
                            <a:solidFill>
                              <a:schemeClr val="accent6"/>
                            </a:solidFill>
                            <a:latin typeface="Cambria Math" panose="02040503050406030204" pitchFamily="18" charset="0"/>
                          </a:rPr>
                        </m:ctrlPr>
                      </m:sSubPr>
                      <m:e>
                        <m:r>
                          <a:rPr lang="en-US" altLang="zh-CN" sz="2400" b="0" i="1" smtClean="0">
                            <a:solidFill>
                              <a:schemeClr val="accent6"/>
                            </a:solidFill>
                            <a:latin typeface="Cambria Math" panose="02040503050406030204" pitchFamily="18" charset="0"/>
                          </a:rPr>
                          <m:t>𝑥</m:t>
                        </m:r>
                      </m:e>
                      <m:sub>
                        <m:r>
                          <a:rPr lang="en-US" altLang="zh-CN" sz="2400" b="0" i="1" smtClean="0">
                            <a:solidFill>
                              <a:schemeClr val="accent6"/>
                            </a:solidFill>
                            <a:latin typeface="Cambria Math" panose="02040503050406030204" pitchFamily="18" charset="0"/>
                          </a:rPr>
                          <m:t>𝑛𝑑</m:t>
                        </m:r>
                      </m:sub>
                    </m:sSub>
                  </m:oMath>
                </a14:m>
                <a:endParaRPr lang="zh-CN" altLang="en-US" sz="2400" dirty="0">
                  <a:solidFill>
                    <a:schemeClr val="accent6"/>
                  </a:solidFill>
                </a:endParaRPr>
              </a:p>
            </p:txBody>
          </p:sp>
        </mc:Choice>
        <mc:Fallback>
          <p:sp>
            <p:nvSpPr>
              <p:cNvPr id="12" name="文本框 11">
                <a:extLst>
                  <a:ext uri="{FF2B5EF4-FFF2-40B4-BE49-F238E27FC236}">
                    <a16:creationId xmlns:a16="http://schemas.microsoft.com/office/drawing/2014/main" id="{858DAD00-AB93-4957-861E-2533533EB4DA}"/>
                  </a:ext>
                </a:extLst>
              </p:cNvPr>
              <p:cNvSpPr txBox="1">
                <a:spLocks noRot="1" noChangeAspect="1" noMove="1" noResize="1" noEditPoints="1" noAdjustHandles="1" noChangeArrowheads="1" noChangeShapeType="1" noTextEdit="1"/>
              </p:cNvSpPr>
              <p:nvPr/>
            </p:nvSpPr>
            <p:spPr>
              <a:xfrm>
                <a:off x="381000" y="6220012"/>
                <a:ext cx="4091441" cy="461665"/>
              </a:xfrm>
              <a:prstGeom prst="rect">
                <a:avLst/>
              </a:prstGeom>
              <a:blipFill>
                <a:blip r:embed="rId5"/>
                <a:stretch>
                  <a:fillRect l="-2385" t="-10526" b="-28947"/>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3B4367A6-32AC-4DC6-9738-57F3D590AD95}"/>
              </a:ext>
            </a:extLst>
          </p:cNvPr>
          <p:cNvSpPr/>
          <p:nvPr/>
        </p:nvSpPr>
        <p:spPr>
          <a:xfrm>
            <a:off x="5105400" y="3596481"/>
            <a:ext cx="1725590" cy="533400"/>
          </a:xfrm>
          <a:prstGeom prst="rect">
            <a:avLst/>
          </a:prstGeom>
          <a:noFill/>
          <a:ln>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solidFill>
                <a:srgbClr val="3333FF"/>
              </a:solidFill>
            </a:endParaRPr>
          </a:p>
        </p:txBody>
      </p:sp>
      <p:pic>
        <p:nvPicPr>
          <p:cNvPr id="15" name="图片 14">
            <a:extLst>
              <a:ext uri="{FF2B5EF4-FFF2-40B4-BE49-F238E27FC236}">
                <a16:creationId xmlns:a16="http://schemas.microsoft.com/office/drawing/2014/main" id="{2F1266F5-9F20-464D-B230-53F50EC83A7A}"/>
              </a:ext>
            </a:extLst>
          </p:cNvPr>
          <p:cNvPicPr>
            <a:picLocks noChangeAspect="1"/>
          </p:cNvPicPr>
          <p:nvPr/>
        </p:nvPicPr>
        <p:blipFill>
          <a:blip r:embed="rId6"/>
          <a:stretch>
            <a:fillRect/>
          </a:stretch>
        </p:blipFill>
        <p:spPr>
          <a:xfrm>
            <a:off x="5156978" y="2352733"/>
            <a:ext cx="3028233" cy="468000"/>
          </a:xfrm>
          <a:prstGeom prst="rect">
            <a:avLst/>
          </a:prstGeom>
        </p:spPr>
      </p:pic>
    </p:spTree>
    <p:extLst>
      <p:ext uri="{BB962C8B-B14F-4D97-AF65-F5344CB8AC3E}">
        <p14:creationId xmlns:p14="http://schemas.microsoft.com/office/powerpoint/2010/main" val="1373443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A0384-EE5D-4DAD-860E-CE90597754AF}"/>
              </a:ext>
            </a:extLst>
          </p:cNvPr>
          <p:cNvSpPr>
            <a:spLocks noGrp="1"/>
          </p:cNvSpPr>
          <p:nvPr>
            <p:ph type="title"/>
          </p:nvPr>
        </p:nvSpPr>
        <p:spPr/>
        <p:txBody>
          <a:bodyPr/>
          <a:lstStyle/>
          <a:p>
            <a:r>
              <a:rPr lang="en-US" altLang="zh-CN" dirty="0"/>
              <a:t>Model fitting</a:t>
            </a:r>
            <a:endParaRPr lang="zh-CN" altLang="en-US" dirty="0"/>
          </a:p>
        </p:txBody>
      </p:sp>
      <p:sp>
        <p:nvSpPr>
          <p:cNvPr id="3" name="内容占位符 2">
            <a:extLst>
              <a:ext uri="{FF2B5EF4-FFF2-40B4-BE49-F238E27FC236}">
                <a16:creationId xmlns:a16="http://schemas.microsoft.com/office/drawing/2014/main" id="{25276ED0-B8C0-4D65-8B68-59386FC170D7}"/>
              </a:ext>
            </a:extLst>
          </p:cNvPr>
          <p:cNvSpPr>
            <a:spLocks noGrp="1"/>
          </p:cNvSpPr>
          <p:nvPr>
            <p:ph idx="1"/>
          </p:nvPr>
        </p:nvSpPr>
        <p:spPr/>
        <p:txBody>
          <a:bodyPr/>
          <a:lstStyle/>
          <a:p>
            <a:r>
              <a:rPr lang="en-US" altLang="zh-CN" dirty="0"/>
              <a:t>Log-likelihood</a:t>
            </a:r>
          </a:p>
          <a:p>
            <a:endParaRPr lang="en-US" altLang="zh-CN" dirty="0"/>
          </a:p>
          <a:p>
            <a:endParaRPr lang="en-US" altLang="zh-CN" dirty="0"/>
          </a:p>
          <a:p>
            <a:endParaRPr lang="en-US" altLang="zh-CN" dirty="0"/>
          </a:p>
        </p:txBody>
      </p:sp>
      <p:sp>
        <p:nvSpPr>
          <p:cNvPr id="4" name="灯片编号占位符 3">
            <a:extLst>
              <a:ext uri="{FF2B5EF4-FFF2-40B4-BE49-F238E27FC236}">
                <a16:creationId xmlns:a16="http://schemas.microsoft.com/office/drawing/2014/main" id="{79BA236F-6777-4107-8FBE-BD9F25EE11C3}"/>
              </a:ext>
            </a:extLst>
          </p:cNvPr>
          <p:cNvSpPr>
            <a:spLocks noGrp="1"/>
          </p:cNvSpPr>
          <p:nvPr>
            <p:ph type="sldNum" sz="quarter" idx="12"/>
          </p:nvPr>
        </p:nvSpPr>
        <p:spPr/>
        <p:txBody>
          <a:bodyPr/>
          <a:lstStyle/>
          <a:p>
            <a:fld id="{7D1BDAFA-3E23-F943-9176-A6B5BE43488A}" type="slidenum">
              <a:rPr lang="en-US" smtClean="0"/>
              <a:t>24</a:t>
            </a:fld>
            <a:endParaRPr lang="en-US"/>
          </a:p>
        </p:txBody>
      </p:sp>
      <p:pic>
        <p:nvPicPr>
          <p:cNvPr id="7" name="图片 6">
            <a:extLst>
              <a:ext uri="{FF2B5EF4-FFF2-40B4-BE49-F238E27FC236}">
                <a16:creationId xmlns:a16="http://schemas.microsoft.com/office/drawing/2014/main" id="{CFDB8B61-3280-4AE5-AE95-8CE52E69E761}"/>
              </a:ext>
            </a:extLst>
          </p:cNvPr>
          <p:cNvPicPr>
            <a:picLocks noChangeAspect="1"/>
          </p:cNvPicPr>
          <p:nvPr/>
        </p:nvPicPr>
        <p:blipFill>
          <a:blip r:embed="rId2"/>
          <a:stretch>
            <a:fillRect/>
          </a:stretch>
        </p:blipFill>
        <p:spPr>
          <a:xfrm>
            <a:off x="311802" y="2232600"/>
            <a:ext cx="8520395" cy="1044000"/>
          </a:xfrm>
          <a:prstGeom prst="rect">
            <a:avLst/>
          </a:prstGeom>
        </p:spPr>
      </p:pic>
      <p:pic>
        <p:nvPicPr>
          <p:cNvPr id="9" name="图片 8">
            <a:extLst>
              <a:ext uri="{FF2B5EF4-FFF2-40B4-BE49-F238E27FC236}">
                <a16:creationId xmlns:a16="http://schemas.microsoft.com/office/drawing/2014/main" id="{43CC3784-D636-4A06-B533-B2803F192631}"/>
              </a:ext>
            </a:extLst>
          </p:cNvPr>
          <p:cNvPicPr>
            <a:picLocks noChangeAspect="1"/>
          </p:cNvPicPr>
          <p:nvPr/>
        </p:nvPicPr>
        <p:blipFill>
          <a:blip r:embed="rId3"/>
          <a:stretch>
            <a:fillRect/>
          </a:stretch>
        </p:blipFill>
        <p:spPr>
          <a:xfrm>
            <a:off x="376023" y="3352800"/>
            <a:ext cx="5948577" cy="720000"/>
          </a:xfrm>
          <a:prstGeom prst="rect">
            <a:avLst/>
          </a:prstGeom>
        </p:spPr>
      </p:pic>
      <p:pic>
        <p:nvPicPr>
          <p:cNvPr id="11" name="图片 10">
            <a:extLst>
              <a:ext uri="{FF2B5EF4-FFF2-40B4-BE49-F238E27FC236}">
                <a16:creationId xmlns:a16="http://schemas.microsoft.com/office/drawing/2014/main" id="{D4113CCB-658D-45BD-866F-9B2898F78F85}"/>
              </a:ext>
            </a:extLst>
          </p:cNvPr>
          <p:cNvPicPr>
            <a:picLocks noChangeAspect="1"/>
          </p:cNvPicPr>
          <p:nvPr/>
        </p:nvPicPr>
        <p:blipFill>
          <a:blip r:embed="rId4"/>
          <a:stretch>
            <a:fillRect/>
          </a:stretch>
        </p:blipFill>
        <p:spPr>
          <a:xfrm>
            <a:off x="469391" y="5029200"/>
            <a:ext cx="2481061" cy="396000"/>
          </a:xfrm>
          <a:prstGeom prst="rect">
            <a:avLst/>
          </a:prstGeom>
        </p:spPr>
      </p:pic>
      <p:sp>
        <p:nvSpPr>
          <p:cNvPr id="12" name="文本框 11">
            <a:extLst>
              <a:ext uri="{FF2B5EF4-FFF2-40B4-BE49-F238E27FC236}">
                <a16:creationId xmlns:a16="http://schemas.microsoft.com/office/drawing/2014/main" id="{E95EC362-FE18-47F5-841F-AD37BB1C00D0}"/>
              </a:ext>
            </a:extLst>
          </p:cNvPr>
          <p:cNvSpPr txBox="1"/>
          <p:nvPr/>
        </p:nvSpPr>
        <p:spPr>
          <a:xfrm>
            <a:off x="3053479" y="5039735"/>
            <a:ext cx="1059906" cy="461665"/>
          </a:xfrm>
          <a:prstGeom prst="rect">
            <a:avLst/>
          </a:prstGeom>
          <a:noFill/>
        </p:spPr>
        <p:txBody>
          <a:bodyPr wrap="none" rtlCol="0">
            <a:spAutoFit/>
          </a:bodyPr>
          <a:lstStyle/>
          <a:p>
            <a:r>
              <a:rPr lang="en-US" altLang="zh-CN" sz="2400" dirty="0"/>
              <a:t>: labels</a:t>
            </a:r>
            <a:endParaRPr lang="zh-CN" altLang="en-US" sz="2400" dirty="0"/>
          </a:p>
        </p:txBody>
      </p:sp>
      <p:pic>
        <p:nvPicPr>
          <p:cNvPr id="14" name="图片 13">
            <a:extLst>
              <a:ext uri="{FF2B5EF4-FFF2-40B4-BE49-F238E27FC236}">
                <a16:creationId xmlns:a16="http://schemas.microsoft.com/office/drawing/2014/main" id="{DA2152F6-9E27-41CE-AE3D-BEAFA70480C2}"/>
              </a:ext>
            </a:extLst>
          </p:cNvPr>
          <p:cNvPicPr>
            <a:picLocks noChangeAspect="1"/>
          </p:cNvPicPr>
          <p:nvPr/>
        </p:nvPicPr>
        <p:blipFill>
          <a:blip r:embed="rId5"/>
          <a:stretch>
            <a:fillRect/>
          </a:stretch>
        </p:blipFill>
        <p:spPr>
          <a:xfrm>
            <a:off x="406410" y="5639798"/>
            <a:ext cx="2565390" cy="396000"/>
          </a:xfrm>
          <a:prstGeom prst="rect">
            <a:avLst/>
          </a:prstGeom>
        </p:spPr>
      </p:pic>
      <p:sp>
        <p:nvSpPr>
          <p:cNvPr id="15" name="文本框 14">
            <a:extLst>
              <a:ext uri="{FF2B5EF4-FFF2-40B4-BE49-F238E27FC236}">
                <a16:creationId xmlns:a16="http://schemas.microsoft.com/office/drawing/2014/main" id="{B9B063BA-A179-438D-BE8E-BCB65FC95963}"/>
              </a:ext>
            </a:extLst>
          </p:cNvPr>
          <p:cNvSpPr txBox="1"/>
          <p:nvPr/>
        </p:nvSpPr>
        <p:spPr>
          <a:xfrm>
            <a:off x="3048000" y="5577600"/>
            <a:ext cx="4586127" cy="461665"/>
          </a:xfrm>
          <a:prstGeom prst="rect">
            <a:avLst/>
          </a:prstGeom>
          <a:noFill/>
        </p:spPr>
        <p:txBody>
          <a:bodyPr wrap="none" rtlCol="0">
            <a:spAutoFit/>
          </a:bodyPr>
          <a:lstStyle/>
          <a:p>
            <a:r>
              <a:rPr lang="en-US" altLang="zh-CN" sz="2400" dirty="0"/>
              <a:t>: feature d for samples from class c</a:t>
            </a:r>
            <a:endParaRPr lang="zh-CN" altLang="en-US" sz="2400" dirty="0"/>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5974857F-3A49-4688-8376-433BB236F31D}"/>
                  </a:ext>
                </a:extLst>
              </p:cNvPr>
              <p:cNvSpPr txBox="1"/>
              <p:nvPr/>
            </p:nvSpPr>
            <p:spPr>
              <a:xfrm>
                <a:off x="2034939" y="4123977"/>
                <a:ext cx="4559710"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rgbClr val="3333FF"/>
                    </a:solidFill>
                  </a:rPr>
                  <a:t>Term for </a:t>
                </a:r>
                <a14:m>
                  <m:oMath xmlns:m="http://schemas.openxmlformats.org/officeDocument/2006/math">
                    <m:r>
                      <a:rPr lang="zh-CN" altLang="en-US" sz="2400" i="1" smtClean="0">
                        <a:solidFill>
                          <a:srgbClr val="3333FF"/>
                        </a:solidFill>
                        <a:latin typeface="Cambria Math" panose="02040503050406030204" pitchFamily="18" charset="0"/>
                      </a:rPr>
                      <m:t>𝜋</m:t>
                    </m:r>
                  </m:oMath>
                </a14:m>
                <a:r>
                  <a:rPr lang="zh-CN" altLang="en-US" sz="2400" dirty="0">
                    <a:solidFill>
                      <a:srgbClr val="3333FF"/>
                    </a:solidFill>
                  </a:rPr>
                  <a:t> </a:t>
                </a:r>
                <a:r>
                  <a:rPr lang="en-US" altLang="zh-CN" sz="2400" dirty="0"/>
                  <a:t>+</a:t>
                </a:r>
                <a:r>
                  <a:rPr lang="en-US" altLang="zh-CN" sz="2400" dirty="0">
                    <a:solidFill>
                      <a:srgbClr val="3333FF"/>
                    </a:solidFill>
                  </a:rPr>
                  <a:t> terms for each </a:t>
                </a:r>
                <a14:m>
                  <m:oMath xmlns:m="http://schemas.openxmlformats.org/officeDocument/2006/math">
                    <m:sSub>
                      <m:sSubPr>
                        <m:ctrlPr>
                          <a:rPr lang="en-US" altLang="zh-CN" sz="2400" i="1" dirty="0">
                            <a:solidFill>
                              <a:srgbClr val="3333FF"/>
                            </a:solidFill>
                            <a:latin typeface="Cambria Math" panose="02040503050406030204" pitchFamily="18" charset="0"/>
                            <a:ea typeface="Cambria Math" panose="02040503050406030204" pitchFamily="18" charset="0"/>
                          </a:rPr>
                        </m:ctrlPr>
                      </m:sSubPr>
                      <m:e>
                        <m:r>
                          <a:rPr lang="zh-CN" altLang="en-US" sz="2400" b="1" i="1" dirty="0">
                            <a:solidFill>
                              <a:srgbClr val="3333FF"/>
                            </a:solidFill>
                            <a:latin typeface="Cambria Math" panose="02040503050406030204" pitchFamily="18" charset="0"/>
                            <a:ea typeface="Cambria Math" panose="02040503050406030204" pitchFamily="18" charset="0"/>
                          </a:rPr>
                          <m:t>𝜽</m:t>
                        </m:r>
                      </m:e>
                      <m:sub>
                        <m:r>
                          <a:rPr lang="en-US" altLang="zh-CN" sz="2400" i="1" dirty="0">
                            <a:solidFill>
                              <a:srgbClr val="3333FF"/>
                            </a:solidFill>
                            <a:latin typeface="Cambria Math" panose="02040503050406030204" pitchFamily="18" charset="0"/>
                            <a:ea typeface="Cambria Math" panose="02040503050406030204" pitchFamily="18" charset="0"/>
                          </a:rPr>
                          <m:t>𝑑𝑐</m:t>
                        </m:r>
                      </m:sub>
                    </m:sSub>
                  </m:oMath>
                </a14:m>
                <a:r>
                  <a:rPr lang="en-US" altLang="zh-CN" sz="2400" dirty="0">
                    <a:solidFill>
                      <a:srgbClr val="3333FF"/>
                    </a:solidFill>
                  </a:rPr>
                  <a:t> </a:t>
                </a:r>
                <a:endParaRPr lang="zh-CN" altLang="en-US" sz="2400" dirty="0">
                  <a:solidFill>
                    <a:srgbClr val="3333FF"/>
                  </a:solidFill>
                </a:endParaRPr>
              </a:p>
            </p:txBody>
          </p:sp>
        </mc:Choice>
        <mc:Fallback>
          <p:sp>
            <p:nvSpPr>
              <p:cNvPr id="16" name="文本框 15">
                <a:extLst>
                  <a:ext uri="{FF2B5EF4-FFF2-40B4-BE49-F238E27FC236}">
                    <a16:creationId xmlns:a16="http://schemas.microsoft.com/office/drawing/2014/main" id="{5974857F-3A49-4688-8376-433BB236F31D}"/>
                  </a:ext>
                </a:extLst>
              </p:cNvPr>
              <p:cNvSpPr txBox="1">
                <a:spLocks noRot="1" noChangeAspect="1" noMove="1" noResize="1" noEditPoints="1" noAdjustHandles="1" noChangeArrowheads="1" noChangeShapeType="1" noTextEdit="1"/>
              </p:cNvSpPr>
              <p:nvPr/>
            </p:nvSpPr>
            <p:spPr>
              <a:xfrm>
                <a:off x="2034939" y="4123977"/>
                <a:ext cx="4559710" cy="461665"/>
              </a:xfrm>
              <a:prstGeom prst="rect">
                <a:avLst/>
              </a:prstGeom>
              <a:blipFill>
                <a:blip r:embed="rId6"/>
                <a:stretch>
                  <a:fillRect l="-1872" t="-10667" b="-3066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8B568D2-0781-46F9-9F77-A2DCCFDBD1B2}"/>
              </a:ext>
            </a:extLst>
          </p:cNvPr>
          <p:cNvSpPr txBox="1"/>
          <p:nvPr/>
        </p:nvSpPr>
        <p:spPr>
          <a:xfrm>
            <a:off x="2037377" y="4501870"/>
            <a:ext cx="6325963" cy="461665"/>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solidFill>
                  <a:srgbClr val="3333FF"/>
                </a:solidFill>
              </a:rPr>
              <a:t>Class prior prob</a:t>
            </a:r>
            <a:r>
              <a:rPr lang="zh-CN" altLang="en-US" sz="2400" dirty="0">
                <a:solidFill>
                  <a:srgbClr val="3333FF"/>
                </a:solidFill>
              </a:rPr>
              <a:t> </a:t>
            </a:r>
            <a:r>
              <a:rPr lang="en-US" altLang="zh-CN" sz="2400" dirty="0"/>
              <a:t>+</a:t>
            </a:r>
            <a:r>
              <a:rPr lang="en-US" altLang="zh-CN" sz="2400" dirty="0">
                <a:solidFill>
                  <a:srgbClr val="3333FF"/>
                </a:solidFill>
              </a:rPr>
              <a:t> conditional prob of features </a:t>
            </a:r>
            <a:endParaRPr lang="zh-CN" altLang="en-US" sz="2400" dirty="0">
              <a:solidFill>
                <a:srgbClr val="3333FF"/>
              </a:solidFill>
            </a:endParaRPr>
          </a:p>
        </p:txBody>
      </p:sp>
    </p:spTree>
    <p:extLst>
      <p:ext uri="{BB962C8B-B14F-4D97-AF65-F5344CB8AC3E}">
        <p14:creationId xmlns:p14="http://schemas.microsoft.com/office/powerpoint/2010/main" val="56584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5DD31F79-A322-43C4-A375-4560F32715FB}"/>
                  </a:ext>
                </a:extLst>
              </p:cNvPr>
              <p:cNvSpPr>
                <a:spLocks noGrp="1"/>
              </p:cNvSpPr>
              <p:nvPr>
                <p:ph type="title"/>
              </p:nvPr>
            </p:nvSpPr>
            <p:spPr/>
            <p:txBody>
              <a:bodyPr/>
              <a:lstStyle/>
              <a:p>
                <a:r>
                  <a:rPr lang="en-US" altLang="zh-CN" dirty="0"/>
                  <a:t>MLE for </a:t>
                </a:r>
                <a14:m>
                  <m:oMath xmlns:m="http://schemas.openxmlformats.org/officeDocument/2006/math">
                    <m:r>
                      <a:rPr lang="zh-CN" altLang="en-US" b="1" i="1" smtClean="0">
                        <a:latin typeface="Cambria Math" panose="02040503050406030204" pitchFamily="18" charset="0"/>
                      </a:rPr>
                      <m:t>𝝅</m:t>
                    </m:r>
                  </m:oMath>
                </a14:m>
                <a:endParaRPr lang="zh-CN" altLang="en-US" dirty="0"/>
              </a:p>
            </p:txBody>
          </p:sp>
        </mc:Choice>
        <mc:Fallback>
          <p:sp>
            <p:nvSpPr>
              <p:cNvPr id="2" name="标题 1">
                <a:extLst>
                  <a:ext uri="{FF2B5EF4-FFF2-40B4-BE49-F238E27FC236}">
                    <a16:creationId xmlns:a16="http://schemas.microsoft.com/office/drawing/2014/main" id="{5DD31F79-A322-43C4-A375-4560F32715FB}"/>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4E24217-FDC7-4DA2-9FFB-D8158066CC5D}"/>
                  </a:ext>
                </a:extLst>
              </p:cNvPr>
              <p:cNvSpPr>
                <a:spLocks noGrp="1"/>
              </p:cNvSpPr>
              <p:nvPr>
                <p:ph idx="1"/>
              </p:nvPr>
            </p:nvSpPr>
            <p:spPr/>
            <p:txBody>
              <a:bodyPr/>
              <a:lstStyle/>
              <a:p>
                <a:r>
                  <a:rPr lang="en-US" altLang="zh-CN" dirty="0"/>
                  <a:t>Constraint</a:t>
                </a:r>
                <a:r>
                  <a:rPr lang="zh-CN" altLang="en-US" dirty="0"/>
                  <a:t>：</a:t>
                </a:r>
                <a:endParaRPr lang="en-US" altLang="zh-CN" dirty="0"/>
              </a:p>
              <a:p>
                <a:r>
                  <a:rPr lang="en-US" altLang="zh-CN" dirty="0"/>
                  <a:t>Using Lagrange multiplier</a:t>
                </a:r>
              </a:p>
              <a:p>
                <a:pPr marL="0" indent="0">
                  <a:buNone/>
                </a:pPr>
                <a:endParaRPr lang="en-US" altLang="zh-CN" dirty="0"/>
              </a:p>
              <a:p>
                <a:r>
                  <a:rPr lang="en-US" altLang="zh-CN" dirty="0"/>
                  <a:t>Derive the derivative </a:t>
                </a:r>
                <a:r>
                  <a:rPr lang="en-US" altLang="zh-CN" dirty="0" err="1"/>
                  <a:t>w.r.t.</a:t>
                </a:r>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𝜋</m:t>
                        </m:r>
                      </m:e>
                      <m:sub>
                        <m:r>
                          <a:rPr lang="en-US" altLang="zh-CN" b="0" i="1" smtClean="0">
                            <a:latin typeface="Cambria Math" panose="02040503050406030204" pitchFamily="18" charset="0"/>
                          </a:rPr>
                          <m:t>𝑐</m:t>
                        </m:r>
                      </m:sub>
                    </m:sSub>
                  </m:oMath>
                </a14:m>
                <a:endParaRPr lang="en-US" altLang="zh-CN" dirty="0"/>
              </a:p>
              <a:p>
                <a:endParaRPr lang="en-US" altLang="zh-CN" dirty="0"/>
              </a:p>
              <a:p>
                <a:endParaRPr lang="en-US" altLang="zh-CN" dirty="0"/>
              </a:p>
              <a:p>
                <a:r>
                  <a:rPr lang="en-US" altLang="zh-CN" dirty="0"/>
                  <a:t>Derive the derivative </a:t>
                </a:r>
                <a:r>
                  <a:rPr lang="en-US" altLang="zh-CN" dirty="0" err="1"/>
                  <a:t>w.r.t.</a:t>
                </a:r>
                <a:r>
                  <a:rPr lang="en-US" altLang="zh-CN" dirty="0"/>
                  <a:t> </a:t>
                </a:r>
                <a14:m>
                  <m:oMath xmlns:m="http://schemas.openxmlformats.org/officeDocument/2006/math">
                    <m:r>
                      <a:rPr lang="zh-CN" altLang="en-US" i="1" smtClean="0">
                        <a:latin typeface="Cambria Math" panose="02040503050406030204" pitchFamily="18" charset="0"/>
                      </a:rPr>
                      <m:t>𝜆</m:t>
                    </m:r>
                  </m:oMath>
                </a14:m>
                <a:endParaRPr lang="zh-CN" altLang="en-US" dirty="0"/>
              </a:p>
              <a:p>
                <a:endParaRPr lang="zh-CN" altLang="en-US" dirty="0"/>
              </a:p>
            </p:txBody>
          </p:sp>
        </mc:Choice>
        <mc:Fallback>
          <p:sp>
            <p:nvSpPr>
              <p:cNvPr id="3" name="内容占位符 2">
                <a:extLst>
                  <a:ext uri="{FF2B5EF4-FFF2-40B4-BE49-F238E27FC236}">
                    <a16:creationId xmlns:a16="http://schemas.microsoft.com/office/drawing/2014/main" id="{E4E24217-FDC7-4DA2-9FFB-D8158066CC5D}"/>
                  </a:ext>
                </a:extLst>
              </p:cNvPr>
              <p:cNvSpPr>
                <a:spLocks noGrp="1" noRot="1" noChangeAspect="1" noMove="1" noResize="1" noEditPoints="1" noAdjustHandles="1" noChangeArrowheads="1" noChangeShapeType="1" noTextEdit="1"/>
              </p:cNvSpPr>
              <p:nvPr>
                <p:ph idx="1"/>
              </p:nvPr>
            </p:nvSpPr>
            <p:spPr>
              <a:blipFill>
                <a:blip r:embed="rId3"/>
                <a:stretch>
                  <a:fillRect l="-1704" t="-2426"/>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0AD9DDF-183C-4901-B0F8-CC6C073B0824}"/>
              </a:ext>
            </a:extLst>
          </p:cNvPr>
          <p:cNvSpPr>
            <a:spLocks noGrp="1"/>
          </p:cNvSpPr>
          <p:nvPr>
            <p:ph type="sldNum" sz="quarter" idx="12"/>
          </p:nvPr>
        </p:nvSpPr>
        <p:spPr/>
        <p:txBody>
          <a:bodyPr/>
          <a:lstStyle/>
          <a:p>
            <a:fld id="{7D1BDAFA-3E23-F943-9176-A6B5BE43488A}" type="slidenum">
              <a:rPr lang="en-US" smtClean="0"/>
              <a:t>25</a:t>
            </a:fld>
            <a:endParaRPr lang="en-US"/>
          </a:p>
        </p:txBody>
      </p:sp>
      <p:pic>
        <p:nvPicPr>
          <p:cNvPr id="8" name="图片 7">
            <a:extLst>
              <a:ext uri="{FF2B5EF4-FFF2-40B4-BE49-F238E27FC236}">
                <a16:creationId xmlns:a16="http://schemas.microsoft.com/office/drawing/2014/main" id="{9965FD03-D8CD-424A-92CF-99DDD59885F9}"/>
              </a:ext>
            </a:extLst>
          </p:cNvPr>
          <p:cNvPicPr>
            <a:picLocks noChangeAspect="1"/>
          </p:cNvPicPr>
          <p:nvPr/>
        </p:nvPicPr>
        <p:blipFill>
          <a:blip r:embed="rId4"/>
          <a:stretch>
            <a:fillRect/>
          </a:stretch>
        </p:blipFill>
        <p:spPr>
          <a:xfrm>
            <a:off x="1219200" y="2743200"/>
            <a:ext cx="7409995" cy="540000"/>
          </a:xfrm>
          <a:prstGeom prst="rect">
            <a:avLst/>
          </a:prstGeom>
        </p:spPr>
      </p:pic>
      <p:pic>
        <p:nvPicPr>
          <p:cNvPr id="10" name="图片 9">
            <a:extLst>
              <a:ext uri="{FF2B5EF4-FFF2-40B4-BE49-F238E27FC236}">
                <a16:creationId xmlns:a16="http://schemas.microsoft.com/office/drawing/2014/main" id="{98D3634D-BB2E-4BC8-9610-957766B69B7C}"/>
              </a:ext>
            </a:extLst>
          </p:cNvPr>
          <p:cNvPicPr>
            <a:picLocks noChangeAspect="1"/>
          </p:cNvPicPr>
          <p:nvPr/>
        </p:nvPicPr>
        <p:blipFill>
          <a:blip r:embed="rId5"/>
          <a:stretch>
            <a:fillRect/>
          </a:stretch>
        </p:blipFill>
        <p:spPr>
          <a:xfrm>
            <a:off x="2971800" y="1630761"/>
            <a:ext cx="1278368" cy="432000"/>
          </a:xfrm>
          <a:prstGeom prst="rect">
            <a:avLst/>
          </a:prstGeom>
        </p:spPr>
      </p:pic>
      <p:pic>
        <p:nvPicPr>
          <p:cNvPr id="12" name="图片 11">
            <a:extLst>
              <a:ext uri="{FF2B5EF4-FFF2-40B4-BE49-F238E27FC236}">
                <a16:creationId xmlns:a16="http://schemas.microsoft.com/office/drawing/2014/main" id="{5CEA020D-1821-4E57-B078-E5FDFDC396EE}"/>
              </a:ext>
            </a:extLst>
          </p:cNvPr>
          <p:cNvPicPr>
            <a:picLocks noChangeAspect="1"/>
          </p:cNvPicPr>
          <p:nvPr/>
        </p:nvPicPr>
        <p:blipFill>
          <a:blip r:embed="rId6"/>
          <a:stretch>
            <a:fillRect/>
          </a:stretch>
        </p:blipFill>
        <p:spPr>
          <a:xfrm>
            <a:off x="1648293" y="3955739"/>
            <a:ext cx="3925382" cy="540000"/>
          </a:xfrm>
          <a:prstGeom prst="rect">
            <a:avLst/>
          </a:prstGeom>
        </p:spPr>
      </p:pic>
      <p:pic>
        <p:nvPicPr>
          <p:cNvPr id="14" name="图片 13">
            <a:extLst>
              <a:ext uri="{FF2B5EF4-FFF2-40B4-BE49-F238E27FC236}">
                <a16:creationId xmlns:a16="http://schemas.microsoft.com/office/drawing/2014/main" id="{49987D5D-2C79-40F0-B443-A6BA38BD666B}"/>
              </a:ext>
            </a:extLst>
          </p:cNvPr>
          <p:cNvPicPr>
            <a:picLocks noChangeAspect="1"/>
          </p:cNvPicPr>
          <p:nvPr/>
        </p:nvPicPr>
        <p:blipFill>
          <a:blip r:embed="rId7"/>
          <a:stretch>
            <a:fillRect/>
          </a:stretch>
        </p:blipFill>
        <p:spPr>
          <a:xfrm>
            <a:off x="1612936" y="4569717"/>
            <a:ext cx="2349176" cy="468000"/>
          </a:xfrm>
          <a:prstGeom prst="rect">
            <a:avLst/>
          </a:prstGeom>
        </p:spPr>
      </p:pic>
      <p:pic>
        <p:nvPicPr>
          <p:cNvPr id="16" name="图片 15">
            <a:extLst>
              <a:ext uri="{FF2B5EF4-FFF2-40B4-BE49-F238E27FC236}">
                <a16:creationId xmlns:a16="http://schemas.microsoft.com/office/drawing/2014/main" id="{9C182937-8253-470F-8158-1CDD9E804567}"/>
              </a:ext>
            </a:extLst>
          </p:cNvPr>
          <p:cNvPicPr>
            <a:picLocks noChangeAspect="1"/>
          </p:cNvPicPr>
          <p:nvPr/>
        </p:nvPicPr>
        <p:blipFill>
          <a:blip r:embed="rId8"/>
          <a:stretch>
            <a:fillRect/>
          </a:stretch>
        </p:blipFill>
        <p:spPr>
          <a:xfrm>
            <a:off x="1612936" y="5706432"/>
            <a:ext cx="2267999" cy="504000"/>
          </a:xfrm>
          <a:prstGeom prst="rect">
            <a:avLst/>
          </a:prstGeom>
        </p:spPr>
      </p:pic>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1CC8A471-70C3-4565-96C8-187AACEA84EE}"/>
                  </a:ext>
                </a:extLst>
              </p:cNvPr>
              <p:cNvSpPr txBox="1"/>
              <p:nvPr/>
            </p:nvSpPr>
            <p:spPr>
              <a:xfrm>
                <a:off x="4038600" y="4724400"/>
                <a:ext cx="539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oMath>
                  </m:oMathPara>
                </a14:m>
                <a:endParaRPr lang="zh-CN" altLang="en-US" dirty="0"/>
              </a:p>
            </p:txBody>
          </p:sp>
        </mc:Choice>
        <mc:Fallback>
          <p:sp>
            <p:nvSpPr>
              <p:cNvPr id="17" name="文本框 16">
                <a:extLst>
                  <a:ext uri="{FF2B5EF4-FFF2-40B4-BE49-F238E27FC236}">
                    <a16:creationId xmlns:a16="http://schemas.microsoft.com/office/drawing/2014/main" id="{1CC8A471-70C3-4565-96C8-187AACEA84EE}"/>
                  </a:ext>
                </a:extLst>
              </p:cNvPr>
              <p:cNvSpPr txBox="1">
                <a:spLocks noRot="1" noChangeAspect="1" noMove="1" noResize="1" noEditPoints="1" noAdjustHandles="1" noChangeArrowheads="1" noChangeShapeType="1" noTextEdit="1"/>
              </p:cNvSpPr>
              <p:nvPr/>
            </p:nvSpPr>
            <p:spPr>
              <a:xfrm>
                <a:off x="4038600" y="4724400"/>
                <a:ext cx="539122" cy="276999"/>
              </a:xfrm>
              <a:prstGeom prst="rect">
                <a:avLst/>
              </a:prstGeom>
              <a:blipFill>
                <a:blip r:embed="rId9"/>
                <a:stretch>
                  <a:fillRect l="-4545" r="-1136" b="-1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86604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5DD31F79-A322-43C4-A375-4560F32715FB}"/>
                  </a:ext>
                </a:extLst>
              </p:cNvPr>
              <p:cNvSpPr>
                <a:spLocks noGrp="1"/>
              </p:cNvSpPr>
              <p:nvPr>
                <p:ph type="title"/>
              </p:nvPr>
            </p:nvSpPr>
            <p:spPr/>
            <p:txBody>
              <a:bodyPr/>
              <a:lstStyle/>
              <a:p>
                <a:r>
                  <a:rPr lang="en-US" altLang="zh-CN" dirty="0"/>
                  <a:t>MLE for </a:t>
                </a:r>
                <a14:m>
                  <m:oMath xmlns:m="http://schemas.openxmlformats.org/officeDocument/2006/math">
                    <m:r>
                      <a:rPr lang="zh-CN" altLang="en-US" b="1" i="1" smtClean="0">
                        <a:latin typeface="Cambria Math" panose="02040503050406030204" pitchFamily="18" charset="0"/>
                      </a:rPr>
                      <m:t>𝝅</m:t>
                    </m:r>
                  </m:oMath>
                </a14:m>
                <a:endParaRPr lang="zh-CN" altLang="en-US" dirty="0"/>
              </a:p>
            </p:txBody>
          </p:sp>
        </mc:Choice>
        <mc:Fallback>
          <p:sp>
            <p:nvSpPr>
              <p:cNvPr id="2" name="标题 1">
                <a:extLst>
                  <a:ext uri="{FF2B5EF4-FFF2-40B4-BE49-F238E27FC236}">
                    <a16:creationId xmlns:a16="http://schemas.microsoft.com/office/drawing/2014/main" id="{5DD31F79-A322-43C4-A375-4560F32715FB}"/>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E4E24217-FDC7-4DA2-9FFB-D8158066CC5D}"/>
              </a:ext>
            </a:extLst>
          </p:cNvPr>
          <p:cNvSpPr>
            <a:spLocks noGrp="1"/>
          </p:cNvSpPr>
          <p:nvPr>
            <p:ph idx="1"/>
          </p:nvPr>
        </p:nvSpPr>
        <p:spPr/>
        <p:txBody>
          <a:bodyPr/>
          <a:lstStyle/>
          <a:p>
            <a:pPr marL="0" indent="0">
              <a:buNone/>
            </a:pPr>
            <a:endParaRPr lang="en-US" altLang="zh-CN" dirty="0"/>
          </a:p>
          <a:p>
            <a:endParaRPr lang="en-US" altLang="zh-CN" dirty="0"/>
          </a:p>
          <a:p>
            <a:endParaRPr lang="en-US" altLang="zh-CN" dirty="0"/>
          </a:p>
          <a:p>
            <a:endParaRPr lang="zh-CN" altLang="en-US" dirty="0"/>
          </a:p>
        </p:txBody>
      </p:sp>
      <p:sp>
        <p:nvSpPr>
          <p:cNvPr id="4" name="灯片编号占位符 3">
            <a:extLst>
              <a:ext uri="{FF2B5EF4-FFF2-40B4-BE49-F238E27FC236}">
                <a16:creationId xmlns:a16="http://schemas.microsoft.com/office/drawing/2014/main" id="{50AD9DDF-183C-4901-B0F8-CC6C073B0824}"/>
              </a:ext>
            </a:extLst>
          </p:cNvPr>
          <p:cNvSpPr>
            <a:spLocks noGrp="1"/>
          </p:cNvSpPr>
          <p:nvPr>
            <p:ph type="sldNum" sz="quarter" idx="12"/>
          </p:nvPr>
        </p:nvSpPr>
        <p:spPr/>
        <p:txBody>
          <a:bodyPr/>
          <a:lstStyle/>
          <a:p>
            <a:fld id="{7D1BDAFA-3E23-F943-9176-A6B5BE43488A}" type="slidenum">
              <a:rPr lang="en-US" smtClean="0"/>
              <a:t>26</a:t>
            </a:fld>
            <a:endParaRPr lang="en-US"/>
          </a:p>
        </p:txBody>
      </p:sp>
      <p:pic>
        <p:nvPicPr>
          <p:cNvPr id="11" name="图片 10">
            <a:extLst>
              <a:ext uri="{FF2B5EF4-FFF2-40B4-BE49-F238E27FC236}">
                <a16:creationId xmlns:a16="http://schemas.microsoft.com/office/drawing/2014/main" id="{4C07C086-D115-49B4-A29E-6A4DE93255D1}"/>
              </a:ext>
            </a:extLst>
          </p:cNvPr>
          <p:cNvPicPr>
            <a:picLocks noChangeAspect="1"/>
          </p:cNvPicPr>
          <p:nvPr/>
        </p:nvPicPr>
        <p:blipFill>
          <a:blip r:embed="rId3"/>
          <a:stretch>
            <a:fillRect/>
          </a:stretch>
        </p:blipFill>
        <p:spPr>
          <a:xfrm>
            <a:off x="609600" y="1399101"/>
            <a:ext cx="2349176" cy="468000"/>
          </a:xfrm>
          <a:prstGeom prst="rect">
            <a:avLst/>
          </a:prstGeom>
        </p:spPr>
      </p:pic>
      <p:pic>
        <p:nvPicPr>
          <p:cNvPr id="13" name="图片 12">
            <a:extLst>
              <a:ext uri="{FF2B5EF4-FFF2-40B4-BE49-F238E27FC236}">
                <a16:creationId xmlns:a16="http://schemas.microsoft.com/office/drawing/2014/main" id="{A2C6E635-F4DD-417F-B122-4EE7C13C6C37}"/>
              </a:ext>
            </a:extLst>
          </p:cNvPr>
          <p:cNvPicPr>
            <a:picLocks noChangeAspect="1"/>
          </p:cNvPicPr>
          <p:nvPr/>
        </p:nvPicPr>
        <p:blipFill>
          <a:blip r:embed="rId4"/>
          <a:stretch>
            <a:fillRect/>
          </a:stretch>
        </p:blipFill>
        <p:spPr>
          <a:xfrm>
            <a:off x="609600" y="1934400"/>
            <a:ext cx="2267999" cy="504000"/>
          </a:xfrm>
          <a:prstGeom prst="rect">
            <a:avLst/>
          </a:prstGeom>
        </p:spPr>
      </p:pic>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35B14084-23DB-4F95-84D2-5A74B28EECF5}"/>
                  </a:ext>
                </a:extLst>
              </p:cNvPr>
              <p:cNvSpPr txBox="1"/>
              <p:nvPr/>
            </p:nvSpPr>
            <p:spPr>
              <a:xfrm>
                <a:off x="3035264" y="1553784"/>
                <a:ext cx="539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oMath>
                  </m:oMathPara>
                </a14:m>
                <a:endParaRPr lang="zh-CN" altLang="en-US" dirty="0"/>
              </a:p>
            </p:txBody>
          </p:sp>
        </mc:Choice>
        <mc:Fallback>
          <p:sp>
            <p:nvSpPr>
              <p:cNvPr id="15" name="文本框 14">
                <a:extLst>
                  <a:ext uri="{FF2B5EF4-FFF2-40B4-BE49-F238E27FC236}">
                    <a16:creationId xmlns:a16="http://schemas.microsoft.com/office/drawing/2014/main" id="{35B14084-23DB-4F95-84D2-5A74B28EECF5}"/>
                  </a:ext>
                </a:extLst>
              </p:cNvPr>
              <p:cNvSpPr txBox="1">
                <a:spLocks noRot="1" noChangeAspect="1" noMove="1" noResize="1" noEditPoints="1" noAdjustHandles="1" noChangeArrowheads="1" noChangeShapeType="1" noTextEdit="1"/>
              </p:cNvSpPr>
              <p:nvPr/>
            </p:nvSpPr>
            <p:spPr>
              <a:xfrm>
                <a:off x="3035264" y="1553784"/>
                <a:ext cx="539122" cy="276999"/>
              </a:xfrm>
              <a:prstGeom prst="rect">
                <a:avLst/>
              </a:prstGeom>
              <a:blipFill>
                <a:blip r:embed="rId5"/>
                <a:stretch>
                  <a:fillRect l="-4545" r="-1136"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B219E033-FC71-4562-B4AE-5DF9B7ED997C}"/>
                  </a:ext>
                </a:extLst>
              </p:cNvPr>
              <p:cNvSpPr txBox="1"/>
              <p:nvPr/>
            </p:nvSpPr>
            <p:spPr>
              <a:xfrm>
                <a:off x="685800" y="3101780"/>
                <a:ext cx="1393074" cy="568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nary>
                    </m:oMath>
                  </m:oMathPara>
                </a14:m>
                <a:endParaRPr lang="zh-CN" altLang="en-US" dirty="0"/>
              </a:p>
            </p:txBody>
          </p:sp>
        </mc:Choice>
        <mc:Fallback>
          <p:sp>
            <p:nvSpPr>
              <p:cNvPr id="5" name="文本框 4">
                <a:extLst>
                  <a:ext uri="{FF2B5EF4-FFF2-40B4-BE49-F238E27FC236}">
                    <a16:creationId xmlns:a16="http://schemas.microsoft.com/office/drawing/2014/main" id="{B219E033-FC71-4562-B4AE-5DF9B7ED997C}"/>
                  </a:ext>
                </a:extLst>
              </p:cNvPr>
              <p:cNvSpPr txBox="1">
                <a:spLocks noRot="1" noChangeAspect="1" noMove="1" noResize="1" noEditPoints="1" noAdjustHandles="1" noChangeArrowheads="1" noChangeShapeType="1" noTextEdit="1"/>
              </p:cNvSpPr>
              <p:nvPr/>
            </p:nvSpPr>
            <p:spPr>
              <a:xfrm>
                <a:off x="685800" y="3101780"/>
                <a:ext cx="1393074" cy="568489"/>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4CCC3F6-99BC-4C85-88DF-83FE5A9DF95A}"/>
                  </a:ext>
                </a:extLst>
              </p:cNvPr>
              <p:cNvSpPr txBox="1"/>
              <p:nvPr/>
            </p:nvSpPr>
            <p:spPr>
              <a:xfrm>
                <a:off x="685800" y="3851111"/>
                <a:ext cx="3775393" cy="568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𝐶</m:t>
                              </m:r>
                            </m:sup>
                            <m:e>
                              <m:r>
                                <a:rPr lang="zh-CN" altLang="en-US" i="1">
                                  <a:latin typeface="Cambria Math" panose="02040503050406030204" pitchFamily="18" charset="0"/>
                                </a:rPr>
                                <m:t>𝜆</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𝑐</m:t>
                                  </m:r>
                                </m:sub>
                              </m:sSub>
                            </m:e>
                          </m:nary>
                          <m:r>
                            <a:rPr lang="en-US" altLang="zh-CN" i="1">
                              <a:latin typeface="Cambria Math" panose="02040503050406030204" pitchFamily="18" charset="0"/>
                            </a:rPr>
                            <m:t>=</m:t>
                          </m:r>
                          <m:r>
                            <a:rPr lang="zh-CN" altLang="en-US" b="0" i="1" smtClean="0">
                              <a:latin typeface="Cambria Math" panose="02040503050406030204" pitchFamily="18" charset="0"/>
                            </a:rPr>
                            <m:t>𝜆</m:t>
                          </m:r>
                          <m:nary>
                            <m:naryPr>
                              <m:chr m:val="∑"/>
                              <m:limLoc m:val="subSup"/>
                              <m:ctrlPr>
                                <a:rPr lang="zh-CN" altLang="en-US" b="0"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𝜋</m:t>
                                  </m:r>
                                </m:e>
                                <m:sub>
                                  <m:r>
                                    <a:rPr lang="en-US" altLang="zh-CN" b="0" i="1" smtClean="0">
                                      <a:latin typeface="Cambria Math" panose="02040503050406030204" pitchFamily="18" charset="0"/>
                                    </a:rPr>
                                    <m:t>𝑐</m:t>
                                  </m:r>
                                </m:sub>
                              </m:sSub>
                            </m:e>
                          </m:nary>
                          <m:r>
                            <a:rPr lang="en-US" altLang="zh-CN" b="0" i="1" smtClean="0">
                              <a:latin typeface="Cambria Math" panose="02040503050406030204" pitchFamily="18" charset="0"/>
                            </a:rPr>
                            <m:t>=</m:t>
                          </m:r>
                          <m:r>
                            <a:rPr lang="zh-CN" altLang="en-US" b="0" i="1" smtClean="0">
                              <a:latin typeface="Cambria Math" panose="02040503050406030204" pitchFamily="18" charset="0"/>
                            </a:rPr>
                            <m:t>𝜆</m:t>
                          </m:r>
                        </m:e>
                      </m:nary>
                    </m:oMath>
                  </m:oMathPara>
                </a14:m>
                <a:endParaRPr lang="zh-CN" altLang="en-US" dirty="0"/>
              </a:p>
            </p:txBody>
          </p:sp>
        </mc:Choice>
        <mc:Fallback>
          <p:sp>
            <p:nvSpPr>
              <p:cNvPr id="18" name="文本框 17">
                <a:extLst>
                  <a:ext uri="{FF2B5EF4-FFF2-40B4-BE49-F238E27FC236}">
                    <a16:creationId xmlns:a16="http://schemas.microsoft.com/office/drawing/2014/main" id="{64CCC3F6-99BC-4C85-88DF-83FE5A9DF95A}"/>
                  </a:ext>
                </a:extLst>
              </p:cNvPr>
              <p:cNvSpPr txBox="1">
                <a:spLocks noRot="1" noChangeAspect="1" noMove="1" noResize="1" noEditPoints="1" noAdjustHandles="1" noChangeArrowheads="1" noChangeShapeType="1" noTextEdit="1"/>
              </p:cNvSpPr>
              <p:nvPr/>
            </p:nvSpPr>
            <p:spPr>
              <a:xfrm>
                <a:off x="685800" y="3851111"/>
                <a:ext cx="3775393" cy="56848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26DF6A1D-7242-427A-959F-AA4FDB0640D0}"/>
                  </a:ext>
                </a:extLst>
              </p:cNvPr>
              <p:cNvSpPr txBox="1"/>
              <p:nvPr/>
            </p:nvSpPr>
            <p:spPr>
              <a:xfrm>
                <a:off x="4209521" y="1633299"/>
                <a:ext cx="5033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m:t>
                      </m:r>
                    </m:oMath>
                  </m:oMathPara>
                </a14:m>
                <a:endParaRPr lang="zh-CN" altLang="en-US" sz="3600" dirty="0"/>
              </a:p>
            </p:txBody>
          </p:sp>
        </mc:Choice>
        <mc:Fallback>
          <p:sp>
            <p:nvSpPr>
              <p:cNvPr id="7" name="文本框 6">
                <a:extLst>
                  <a:ext uri="{FF2B5EF4-FFF2-40B4-BE49-F238E27FC236}">
                    <a16:creationId xmlns:a16="http://schemas.microsoft.com/office/drawing/2014/main" id="{26DF6A1D-7242-427A-959F-AA4FDB0640D0}"/>
                  </a:ext>
                </a:extLst>
              </p:cNvPr>
              <p:cNvSpPr txBox="1">
                <a:spLocks noRot="1" noChangeAspect="1" noMove="1" noResize="1" noEditPoints="1" noAdjustHandles="1" noChangeArrowheads="1" noChangeShapeType="1" noTextEdit="1"/>
              </p:cNvSpPr>
              <p:nvPr/>
            </p:nvSpPr>
            <p:spPr>
              <a:xfrm>
                <a:off x="4209521" y="1633299"/>
                <a:ext cx="503343" cy="55399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F0387B94-CC5A-43AF-BB81-01D7D3A57014}"/>
                  </a:ext>
                </a:extLst>
              </p:cNvPr>
              <p:cNvSpPr txBox="1"/>
              <p:nvPr/>
            </p:nvSpPr>
            <p:spPr>
              <a:xfrm>
                <a:off x="4682809" y="3574112"/>
                <a:ext cx="5033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m:t>
                      </m:r>
                    </m:oMath>
                  </m:oMathPara>
                </a14:m>
                <a:endParaRPr lang="zh-CN" altLang="en-US" sz="3600" dirty="0"/>
              </a:p>
            </p:txBody>
          </p:sp>
        </mc:Choice>
        <mc:Fallback>
          <p:sp>
            <p:nvSpPr>
              <p:cNvPr id="21" name="文本框 20">
                <a:extLst>
                  <a:ext uri="{FF2B5EF4-FFF2-40B4-BE49-F238E27FC236}">
                    <a16:creationId xmlns:a16="http://schemas.microsoft.com/office/drawing/2014/main" id="{F0387B94-CC5A-43AF-BB81-01D7D3A57014}"/>
                  </a:ext>
                </a:extLst>
              </p:cNvPr>
              <p:cNvSpPr txBox="1">
                <a:spLocks noRot="1" noChangeAspect="1" noMove="1" noResize="1" noEditPoints="1" noAdjustHandles="1" noChangeArrowheads="1" noChangeShapeType="1" noTextEdit="1"/>
              </p:cNvSpPr>
              <p:nvPr/>
            </p:nvSpPr>
            <p:spPr>
              <a:xfrm>
                <a:off x="4682809" y="3574112"/>
                <a:ext cx="503343" cy="553998"/>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AD246FA4-A7B9-46DB-832B-9C60EA201D8D}"/>
                  </a:ext>
                </a:extLst>
              </p:cNvPr>
              <p:cNvSpPr txBox="1"/>
              <p:nvPr/>
            </p:nvSpPr>
            <p:spPr>
              <a:xfrm>
                <a:off x="643738" y="5003867"/>
                <a:ext cx="3355790" cy="56848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hr m:val="∑"/>
                          <m:limLoc m:val="subSup"/>
                          <m:ctrlPr>
                            <a:rPr lang="zh-CN" altLang="en-US"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𝑐</m:t>
                              </m:r>
                            </m:sub>
                            <m:sup>
                              <m:r>
                                <a:rPr lang="en-US" altLang="zh-CN" b="0" i="1" smtClean="0">
                                  <a:latin typeface="Cambria Math" panose="02040503050406030204" pitchFamily="18" charset="0"/>
                                </a:rPr>
                                <m:t>𝐶</m:t>
                              </m:r>
                            </m:sup>
                            <m:e>
                              <m:r>
                                <a:rPr lang="zh-CN" altLang="en-US" i="1">
                                  <a:latin typeface="Cambria Math" panose="02040503050406030204" pitchFamily="18" charset="0"/>
                                </a:rPr>
                                <m:t>𝜆</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𝑐</m:t>
                                  </m:r>
                                </m:sub>
                              </m:sSub>
                            </m:e>
                          </m:nary>
                        </m:e>
                      </m:nary>
                      <m:r>
                        <a:rPr lang="en-US" altLang="zh-CN" i="1">
                          <a:latin typeface="Cambria Math" panose="02040503050406030204" pitchFamily="18" charset="0"/>
                        </a:rPr>
                        <m:t>=</m:t>
                      </m:r>
                      <m:nary>
                        <m:naryPr>
                          <m:chr m:val="∑"/>
                          <m:limLoc m:val="subSup"/>
                          <m:ctrlPr>
                            <a:rPr lang="en-US" altLang="zh-CN" i="1" smtClean="0">
                              <a:latin typeface="Cambria Math" panose="02040503050406030204" pitchFamily="18" charset="0"/>
                            </a:rPr>
                          </m:ctrlPr>
                        </m:naryPr>
                        <m:sub>
                          <m:r>
                            <m:rPr>
                              <m:sty m:val="p"/>
                              <m:brk m:alnAt="25"/>
                            </m:rPr>
                            <a:rPr lang="en-US" altLang="zh-CN" i="1">
                              <a:latin typeface="Cambria Math" panose="02040503050406030204" pitchFamily="18" charset="0"/>
                            </a:rPr>
                            <m:t>c</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𝐶</m:t>
                          </m:r>
                        </m:sup>
                        <m:e>
                          <m:r>
                            <a:rPr lang="en-US" altLang="zh-CN" b="0" i="1" smtClean="0">
                              <a:latin typeface="Cambria Math" panose="02040503050406030204" pitchFamily="18" charset="0"/>
                            </a:rPr>
                            <m:t>𝑁</m:t>
                          </m:r>
                          <m:sSub>
                            <m:sSubPr>
                              <m:ctrlPr>
                                <a:rPr lang="en-US" altLang="zh-CN" i="1">
                                  <a:latin typeface="Cambria Math" panose="02040503050406030204" pitchFamily="18" charset="0"/>
                                </a:rPr>
                              </m:ctrlPr>
                            </m:sSubPr>
                            <m:e>
                              <m:r>
                                <a:rPr lang="zh-CN" altLang="en-US" i="1">
                                  <a:latin typeface="Cambria Math" panose="02040503050406030204" pitchFamily="18" charset="0"/>
                                </a:rPr>
                                <m:t>𝜋</m:t>
                              </m:r>
                            </m:e>
                            <m:sub>
                              <m:r>
                                <a:rPr lang="en-US" altLang="zh-CN" i="1">
                                  <a:latin typeface="Cambria Math" panose="02040503050406030204" pitchFamily="18" charset="0"/>
                                </a:rPr>
                                <m:t>𝑐</m:t>
                              </m:r>
                            </m:sub>
                          </m:sSub>
                        </m:e>
                      </m:nary>
                    </m:oMath>
                  </m:oMathPara>
                </a14:m>
                <a:endParaRPr lang="zh-CN" altLang="en-US" dirty="0"/>
              </a:p>
            </p:txBody>
          </p:sp>
        </mc:Choice>
        <mc:Fallback>
          <p:sp>
            <p:nvSpPr>
              <p:cNvPr id="22" name="文本框 21">
                <a:extLst>
                  <a:ext uri="{FF2B5EF4-FFF2-40B4-BE49-F238E27FC236}">
                    <a16:creationId xmlns:a16="http://schemas.microsoft.com/office/drawing/2014/main" id="{AD246FA4-A7B9-46DB-832B-9C60EA201D8D}"/>
                  </a:ext>
                </a:extLst>
              </p:cNvPr>
              <p:cNvSpPr txBox="1">
                <a:spLocks noRot="1" noChangeAspect="1" noMove="1" noResize="1" noEditPoints="1" noAdjustHandles="1" noChangeArrowheads="1" noChangeShapeType="1" noTextEdit="1"/>
              </p:cNvSpPr>
              <p:nvPr/>
            </p:nvSpPr>
            <p:spPr>
              <a:xfrm>
                <a:off x="643738" y="5003867"/>
                <a:ext cx="3355790" cy="568489"/>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365D64F2-2526-48A0-ABB4-57DEC71B5FFB}"/>
                  </a:ext>
                </a:extLst>
              </p:cNvPr>
              <p:cNvSpPr txBox="1"/>
              <p:nvPr/>
            </p:nvSpPr>
            <p:spPr>
              <a:xfrm>
                <a:off x="4427857" y="4962946"/>
                <a:ext cx="503343"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zh-CN" altLang="en-US" sz="3600" i="1" smtClean="0">
                          <a:latin typeface="Cambria Math" panose="02040503050406030204" pitchFamily="18" charset="0"/>
                        </a:rPr>
                        <m:t>⇒</m:t>
                      </m:r>
                    </m:oMath>
                  </m:oMathPara>
                </a14:m>
                <a:endParaRPr lang="zh-CN" altLang="en-US" sz="3600" dirty="0"/>
              </a:p>
            </p:txBody>
          </p:sp>
        </mc:Choice>
        <mc:Fallback>
          <p:sp>
            <p:nvSpPr>
              <p:cNvPr id="23" name="文本框 22">
                <a:extLst>
                  <a:ext uri="{FF2B5EF4-FFF2-40B4-BE49-F238E27FC236}">
                    <a16:creationId xmlns:a16="http://schemas.microsoft.com/office/drawing/2014/main" id="{365D64F2-2526-48A0-ABB4-57DEC71B5FFB}"/>
                  </a:ext>
                </a:extLst>
              </p:cNvPr>
              <p:cNvSpPr txBox="1">
                <a:spLocks noRot="1" noChangeAspect="1" noMove="1" noResize="1" noEditPoints="1" noAdjustHandles="1" noChangeArrowheads="1" noChangeShapeType="1" noTextEdit="1"/>
              </p:cNvSpPr>
              <p:nvPr/>
            </p:nvSpPr>
            <p:spPr>
              <a:xfrm>
                <a:off x="4427857" y="4962946"/>
                <a:ext cx="503343" cy="553998"/>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E85291C1-C2C6-42BD-B779-2DD00B708344}"/>
                  </a:ext>
                </a:extLst>
              </p:cNvPr>
              <p:cNvSpPr txBox="1"/>
              <p:nvPr/>
            </p:nvSpPr>
            <p:spPr>
              <a:xfrm>
                <a:off x="834409" y="6018123"/>
                <a:ext cx="839332" cy="51674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zh-CN" altLang="en-US" i="1" smtClean="0">
                              <a:latin typeface="Cambria Math" panose="02040503050406030204" pitchFamily="18" charset="0"/>
                            </a:rPr>
                            <m:t>𝜋</m:t>
                          </m:r>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num>
                        <m:den>
                          <m:r>
                            <a:rPr lang="en-US" altLang="zh-CN" b="0" i="1" smtClean="0">
                              <a:latin typeface="Cambria Math" panose="02040503050406030204" pitchFamily="18" charset="0"/>
                            </a:rPr>
                            <m:t>𝑁</m:t>
                          </m:r>
                        </m:den>
                      </m:f>
                    </m:oMath>
                  </m:oMathPara>
                </a14:m>
                <a:endParaRPr lang="zh-CN" altLang="en-US" dirty="0"/>
              </a:p>
            </p:txBody>
          </p:sp>
        </mc:Choice>
        <mc:Fallback>
          <p:sp>
            <p:nvSpPr>
              <p:cNvPr id="9" name="文本框 8">
                <a:extLst>
                  <a:ext uri="{FF2B5EF4-FFF2-40B4-BE49-F238E27FC236}">
                    <a16:creationId xmlns:a16="http://schemas.microsoft.com/office/drawing/2014/main" id="{E85291C1-C2C6-42BD-B779-2DD00B708344}"/>
                  </a:ext>
                </a:extLst>
              </p:cNvPr>
              <p:cNvSpPr txBox="1">
                <a:spLocks noRot="1" noChangeAspect="1" noMove="1" noResize="1" noEditPoints="1" noAdjustHandles="1" noChangeArrowheads="1" noChangeShapeType="1" noTextEdit="1"/>
              </p:cNvSpPr>
              <p:nvPr/>
            </p:nvSpPr>
            <p:spPr>
              <a:xfrm>
                <a:off x="834409" y="6018123"/>
                <a:ext cx="839332" cy="516745"/>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558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4926F1-B57F-4795-93DE-B60CF425D62E}"/>
              </a:ext>
            </a:extLst>
          </p:cNvPr>
          <p:cNvSpPr>
            <a:spLocks noGrp="1"/>
          </p:cNvSpPr>
          <p:nvPr>
            <p:ph type="title"/>
          </p:nvPr>
        </p:nvSpPr>
        <p:spPr/>
        <p:txBody>
          <a:bodyPr/>
          <a:lstStyle/>
          <a:p>
            <a:r>
              <a:rPr lang="en-US" altLang="zh-CN" dirty="0"/>
              <a:t>Model fitting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6F52466-C0CB-44E8-93AB-DD93A0267BD8}"/>
                  </a:ext>
                </a:extLst>
              </p:cNvPr>
              <p:cNvSpPr>
                <a:spLocks noGrp="1"/>
              </p:cNvSpPr>
              <p:nvPr>
                <p:ph idx="1"/>
              </p:nvPr>
            </p:nvSpPr>
            <p:spPr>
              <a:xfrm>
                <a:off x="457200" y="1600200"/>
                <a:ext cx="8229600" cy="4983162"/>
              </a:xfrm>
            </p:spPr>
            <p:txBody>
              <a:bodyPr>
                <a:normAutofit/>
              </a:bodyPr>
              <a:lstStyle/>
              <a:p>
                <a:r>
                  <a:rPr lang="en-US" altLang="zh-CN" dirty="0"/>
                  <a:t>MLE for </a:t>
                </a:r>
                <a14:m>
                  <m:oMath xmlns:m="http://schemas.openxmlformats.org/officeDocument/2006/math">
                    <m:r>
                      <a:rPr lang="zh-CN" altLang="en-US" b="1" i="1" smtClean="0">
                        <a:latin typeface="Cambria Math" panose="02040503050406030204" pitchFamily="18" charset="0"/>
                      </a:rPr>
                      <m:t>𝝅</m:t>
                    </m:r>
                  </m:oMath>
                </a14:m>
                <a:r>
                  <a:rPr lang="en-US" altLang="zh-CN" dirty="0"/>
                  <a:t>: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zh-CN" altLang="en-US" i="1" smtClean="0">
                                <a:latin typeface="Cambria Math" panose="02040503050406030204" pitchFamily="18" charset="0"/>
                              </a:rPr>
                              <m:t>𝜋</m:t>
                            </m:r>
                          </m:e>
                        </m:acc>
                      </m:e>
                      <m:sub>
                        <m:r>
                          <a:rPr lang="en-US" altLang="zh-CN" b="0" i="1" smtClean="0">
                            <a:latin typeface="Cambria Math" panose="02040503050406030204" pitchFamily="18" charset="0"/>
                          </a:rPr>
                          <m:t>𝑐</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𝑐</m:t>
                            </m:r>
                          </m:sub>
                        </m:sSub>
                      </m:num>
                      <m:den>
                        <m:r>
                          <a:rPr lang="en-US" altLang="zh-CN" b="0" i="1" smtClean="0">
                            <a:latin typeface="Cambria Math" panose="02040503050406030204" pitchFamily="18" charset="0"/>
                          </a:rPr>
                          <m:t>𝑁</m:t>
                        </m:r>
                      </m:den>
                    </m:f>
                  </m:oMath>
                </a14:m>
                <a:endParaRPr lang="en-US" altLang="zh-CN" dirty="0"/>
              </a:p>
              <a:p>
                <a:r>
                  <a:rPr lang="en-US" altLang="zh-CN" dirty="0"/>
                  <a:t>MLEs for </a:t>
                </a:r>
                <a14:m>
                  <m:oMath xmlns:m="http://schemas.openxmlformats.org/officeDocument/2006/math">
                    <m:sSub>
                      <m:sSubPr>
                        <m:ctrlPr>
                          <a:rPr lang="en-US" altLang="zh-CN" sz="3200" i="1" dirty="0" smtClean="0">
                            <a:solidFill>
                              <a:srgbClr val="3333FF"/>
                            </a:solidFill>
                            <a:latin typeface="Cambria Math" panose="02040503050406030204" pitchFamily="18" charset="0"/>
                            <a:ea typeface="Cambria Math" panose="02040503050406030204" pitchFamily="18" charset="0"/>
                          </a:rPr>
                        </m:ctrlPr>
                      </m:sSubPr>
                      <m:e>
                        <m:r>
                          <a:rPr lang="zh-CN" altLang="en-US" sz="3200" b="1" i="1" dirty="0">
                            <a:solidFill>
                              <a:srgbClr val="3333FF"/>
                            </a:solidFill>
                            <a:latin typeface="Cambria Math" panose="02040503050406030204" pitchFamily="18" charset="0"/>
                            <a:ea typeface="Cambria Math" panose="02040503050406030204" pitchFamily="18" charset="0"/>
                          </a:rPr>
                          <m:t>𝜽</m:t>
                        </m:r>
                      </m:e>
                      <m:sub>
                        <m:r>
                          <a:rPr lang="en-US" altLang="zh-CN" sz="3200" i="1" dirty="0">
                            <a:solidFill>
                              <a:srgbClr val="3333FF"/>
                            </a:solidFill>
                            <a:latin typeface="Cambria Math" panose="02040503050406030204" pitchFamily="18" charset="0"/>
                            <a:ea typeface="Cambria Math" panose="02040503050406030204" pitchFamily="18" charset="0"/>
                          </a:rPr>
                          <m:t>𝑑𝑐</m:t>
                        </m:r>
                      </m:sub>
                    </m:sSub>
                  </m:oMath>
                </a14:m>
                <a:r>
                  <a:rPr lang="zh-CN" altLang="en-US" dirty="0"/>
                  <a:t> </a:t>
                </a:r>
                <a:r>
                  <a:rPr lang="en-US" altLang="zh-CN" dirty="0"/>
                  <a:t>depend on the choice of the class conditional density for feature d.</a:t>
                </a:r>
              </a:p>
              <a:p>
                <a:pPr lvl="1"/>
                <a:r>
                  <a:rPr lang="en-US" altLang="zh-CN" dirty="0"/>
                  <a:t>For discrete features, use categorical distribution</a:t>
                </a:r>
              </a:p>
              <a:p>
                <a:pPr lvl="1"/>
                <a:endParaRPr lang="en-US" altLang="zh-CN" dirty="0"/>
              </a:p>
              <a:p>
                <a:pPr lvl="1"/>
                <a:endParaRPr lang="en-US" altLang="zh-CN" dirty="0"/>
              </a:p>
              <a:p>
                <a:pPr lvl="1"/>
                <a:r>
                  <a:rPr lang="en-US" altLang="zh-CN" dirty="0"/>
                  <a:t>where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𝑑𝑐𝑘</m:t>
                        </m:r>
                      </m:sub>
                    </m:sSub>
                    <m:r>
                      <a:rPr lang="en-US" altLang="zh-CN" b="0" i="1" smtClean="0">
                        <a:latin typeface="Cambria Math" panose="02040503050406030204" pitchFamily="18" charset="0"/>
                      </a:rPr>
                      <m:t>=</m:t>
                    </m:r>
                    <m:nary>
                      <m:naryPr>
                        <m:chr m:val="∑"/>
                        <m:limLoc m:val="subSup"/>
                        <m:ctrlPr>
                          <a:rPr lang="en-US" altLang="zh-CN" b="0" i="1" smtClean="0">
                            <a:latin typeface="Cambria Math" panose="02040503050406030204" pitchFamily="18" charset="0"/>
                          </a:rPr>
                        </m:ctrlPr>
                      </m:naryPr>
                      <m:sub>
                        <m:r>
                          <m:rPr>
                            <m:brk m:alnAt="25"/>
                          </m:rP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𝑁</m:t>
                        </m:r>
                      </m:sup>
                      <m:e>
                        <m:r>
                          <a:rPr lang="zh-CN" altLang="en-US" b="0" i="1" smtClean="0">
                            <a:latin typeface="Cambria Math" panose="02040503050406030204" pitchFamily="18" charset="0"/>
                          </a:rPr>
                          <m:t>𝕀</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e>
                    </m:nary>
                  </m:oMath>
                </a14:m>
                <a:r>
                  <a:rPr lang="en-US" altLang="zh-CN" dirty="0"/>
                  <a:t> is the number of times that feature d had value k in examples of class c.</a:t>
                </a:r>
                <a:endParaRPr lang="zh-CN" altLang="en-US" dirty="0"/>
              </a:p>
            </p:txBody>
          </p:sp>
        </mc:Choice>
        <mc:Fallback>
          <p:sp>
            <p:nvSpPr>
              <p:cNvPr id="3" name="内容占位符 2">
                <a:extLst>
                  <a:ext uri="{FF2B5EF4-FFF2-40B4-BE49-F238E27FC236}">
                    <a16:creationId xmlns:a16="http://schemas.microsoft.com/office/drawing/2014/main" id="{C6F52466-C0CB-44E8-93AB-DD93A0267BD8}"/>
                  </a:ext>
                </a:extLst>
              </p:cNvPr>
              <p:cNvSpPr>
                <a:spLocks noGrp="1" noRot="1" noChangeAspect="1" noMove="1" noResize="1" noEditPoints="1" noAdjustHandles="1" noChangeArrowheads="1" noChangeShapeType="1" noTextEdit="1"/>
              </p:cNvSpPr>
              <p:nvPr>
                <p:ph idx="1"/>
              </p:nvPr>
            </p:nvSpPr>
            <p:spPr>
              <a:xfrm>
                <a:off x="457200" y="1600200"/>
                <a:ext cx="8229600" cy="4983162"/>
              </a:xfrm>
              <a:blipFill>
                <a:blip r:embed="rId2"/>
                <a:stretch>
                  <a:fillRect l="-1704"/>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C88FBA9-638F-4FE6-B48C-D4EC73BFDDCB}"/>
              </a:ext>
            </a:extLst>
          </p:cNvPr>
          <p:cNvSpPr>
            <a:spLocks noGrp="1"/>
          </p:cNvSpPr>
          <p:nvPr>
            <p:ph type="sldNum" sz="quarter" idx="12"/>
          </p:nvPr>
        </p:nvSpPr>
        <p:spPr/>
        <p:txBody>
          <a:bodyPr/>
          <a:lstStyle/>
          <a:p>
            <a:fld id="{7D1BDAFA-3E23-F943-9176-A6B5BE43488A}" type="slidenum">
              <a:rPr lang="en-US" smtClean="0"/>
              <a:t>27</a:t>
            </a:fld>
            <a:endParaRPr lang="en-US"/>
          </a:p>
        </p:txBody>
      </p:sp>
      <p:pic>
        <p:nvPicPr>
          <p:cNvPr id="6" name="图片 5">
            <a:extLst>
              <a:ext uri="{FF2B5EF4-FFF2-40B4-BE49-F238E27FC236}">
                <a16:creationId xmlns:a16="http://schemas.microsoft.com/office/drawing/2014/main" id="{B0A93166-7A9E-4C5C-96E8-F8AE4DB0F4CC}"/>
              </a:ext>
            </a:extLst>
          </p:cNvPr>
          <p:cNvPicPr>
            <a:picLocks noChangeAspect="1"/>
          </p:cNvPicPr>
          <p:nvPr/>
        </p:nvPicPr>
        <p:blipFill rotWithShape="1">
          <a:blip r:embed="rId3"/>
          <a:srcRect l="3359" t="13477"/>
          <a:stretch/>
        </p:blipFill>
        <p:spPr>
          <a:xfrm>
            <a:off x="2438400" y="3962400"/>
            <a:ext cx="4174913" cy="934451"/>
          </a:xfrm>
          <a:prstGeom prst="rect">
            <a:avLst/>
          </a:prstGeom>
        </p:spPr>
      </p:pic>
    </p:spTree>
    <p:extLst>
      <p:ext uri="{BB962C8B-B14F-4D97-AF65-F5344CB8AC3E}">
        <p14:creationId xmlns:p14="http://schemas.microsoft.com/office/powerpoint/2010/main" val="2226338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3FC08B9F-DA22-4D11-B9FA-92BA2439C66B}"/>
                  </a:ext>
                </a:extLst>
              </p:cNvPr>
              <p:cNvSpPr>
                <a:spLocks noGrp="1"/>
              </p:cNvSpPr>
              <p:nvPr>
                <p:ph type="title"/>
              </p:nvPr>
            </p:nvSpPr>
            <p:spPr/>
            <p:txBody>
              <a:bodyPr/>
              <a:lstStyle/>
              <a:p>
                <a:r>
                  <a:rPr lang="en-US" altLang="zh-CN" dirty="0"/>
                  <a:t>MLEs for </a:t>
                </a:r>
                <a14:m>
                  <m:oMath xmlns:m="http://schemas.openxmlformats.org/officeDocument/2006/math">
                    <m:sSub>
                      <m:sSubPr>
                        <m:ctrlPr>
                          <a:rPr lang="en-US" altLang="zh-CN" sz="4400" i="1" dirty="0" smtClean="0">
                            <a:solidFill>
                              <a:srgbClr val="3333FF"/>
                            </a:solidFill>
                            <a:latin typeface="Cambria Math" panose="02040503050406030204" pitchFamily="18" charset="0"/>
                            <a:ea typeface="Cambria Math" panose="02040503050406030204" pitchFamily="18" charset="0"/>
                          </a:rPr>
                        </m:ctrlPr>
                      </m:sSubPr>
                      <m:e>
                        <m:r>
                          <a:rPr lang="zh-CN" altLang="en-US" sz="4400" b="1" i="1" dirty="0">
                            <a:solidFill>
                              <a:srgbClr val="3333FF"/>
                            </a:solidFill>
                            <a:latin typeface="Cambria Math" panose="02040503050406030204" pitchFamily="18" charset="0"/>
                            <a:ea typeface="Cambria Math" panose="02040503050406030204" pitchFamily="18" charset="0"/>
                          </a:rPr>
                          <m:t>𝜽</m:t>
                        </m:r>
                      </m:e>
                      <m:sub>
                        <m:r>
                          <a:rPr lang="en-US" altLang="zh-CN" sz="4400" i="1" dirty="0">
                            <a:solidFill>
                              <a:srgbClr val="3333FF"/>
                            </a:solidFill>
                            <a:latin typeface="Cambria Math" panose="02040503050406030204" pitchFamily="18" charset="0"/>
                            <a:ea typeface="Cambria Math" panose="02040503050406030204" pitchFamily="18" charset="0"/>
                          </a:rPr>
                          <m:t>𝑑𝑐</m:t>
                        </m:r>
                      </m:sub>
                    </m:sSub>
                  </m:oMath>
                </a14:m>
                <a:endParaRPr lang="zh-CN" altLang="en-US" dirty="0"/>
              </a:p>
            </p:txBody>
          </p:sp>
        </mc:Choice>
        <mc:Fallback>
          <p:sp>
            <p:nvSpPr>
              <p:cNvPr id="2" name="标题 1">
                <a:extLst>
                  <a:ext uri="{FF2B5EF4-FFF2-40B4-BE49-F238E27FC236}">
                    <a16:creationId xmlns:a16="http://schemas.microsoft.com/office/drawing/2014/main" id="{3FC08B9F-DA22-4D11-B9FA-92BA2439C66B}"/>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94EA63CD-C095-43FA-B02C-34DFDDE32904}"/>
              </a:ext>
            </a:extLst>
          </p:cNvPr>
          <p:cNvSpPr>
            <a:spLocks noGrp="1"/>
          </p:cNvSpPr>
          <p:nvPr>
            <p:ph idx="1"/>
          </p:nvPr>
        </p:nvSpPr>
        <p:spPr/>
        <p:txBody>
          <a:bodyPr/>
          <a:lstStyle/>
          <a:p>
            <a:pPr lvl="1"/>
            <a:r>
              <a:rPr lang="en-US" altLang="zh-CN" dirty="0"/>
              <a:t>For binary features, the categorical distribution becomes the Bernoulli, and the MLE becomes</a:t>
            </a:r>
          </a:p>
          <a:p>
            <a:endParaRPr lang="en-US" altLang="zh-CN" dirty="0"/>
          </a:p>
          <a:p>
            <a:pPr marL="0" indent="0">
              <a:buNone/>
            </a:pPr>
            <a:endParaRPr lang="en-US" altLang="zh-CN" dirty="0"/>
          </a:p>
          <a:p>
            <a:pPr lvl="1"/>
            <a:r>
              <a:rPr lang="en-US" altLang="zh-CN" dirty="0"/>
              <a:t>which is the empirical fraction of times that feature d is on in examples of class c.</a:t>
            </a:r>
            <a:endParaRPr lang="zh-CN" altLang="en-US" dirty="0"/>
          </a:p>
        </p:txBody>
      </p:sp>
      <p:sp>
        <p:nvSpPr>
          <p:cNvPr id="4" name="灯片编号占位符 3">
            <a:extLst>
              <a:ext uri="{FF2B5EF4-FFF2-40B4-BE49-F238E27FC236}">
                <a16:creationId xmlns:a16="http://schemas.microsoft.com/office/drawing/2014/main" id="{2CE993A0-88EB-45BA-A9BA-5505D86F79B2}"/>
              </a:ext>
            </a:extLst>
          </p:cNvPr>
          <p:cNvSpPr>
            <a:spLocks noGrp="1"/>
          </p:cNvSpPr>
          <p:nvPr>
            <p:ph type="sldNum" sz="quarter" idx="12"/>
          </p:nvPr>
        </p:nvSpPr>
        <p:spPr/>
        <p:txBody>
          <a:bodyPr/>
          <a:lstStyle/>
          <a:p>
            <a:fld id="{7D1BDAFA-3E23-F943-9176-A6B5BE43488A}" type="slidenum">
              <a:rPr lang="en-US" smtClean="0"/>
              <a:t>28</a:t>
            </a:fld>
            <a:endParaRPr lang="en-US"/>
          </a:p>
        </p:txBody>
      </p:sp>
      <p:pic>
        <p:nvPicPr>
          <p:cNvPr id="6" name="图片 5">
            <a:extLst>
              <a:ext uri="{FF2B5EF4-FFF2-40B4-BE49-F238E27FC236}">
                <a16:creationId xmlns:a16="http://schemas.microsoft.com/office/drawing/2014/main" id="{8A8F7F9D-7ABF-4601-B461-B6C334E580FE}"/>
              </a:ext>
            </a:extLst>
          </p:cNvPr>
          <p:cNvPicPr>
            <a:picLocks noChangeAspect="1"/>
          </p:cNvPicPr>
          <p:nvPr/>
        </p:nvPicPr>
        <p:blipFill>
          <a:blip r:embed="rId3"/>
          <a:stretch>
            <a:fillRect/>
          </a:stretch>
        </p:blipFill>
        <p:spPr>
          <a:xfrm>
            <a:off x="3581400" y="2667000"/>
            <a:ext cx="1563321" cy="936000"/>
          </a:xfrm>
          <a:prstGeom prst="rect">
            <a:avLst/>
          </a:prstGeom>
        </p:spPr>
      </p:pic>
    </p:spTree>
    <p:extLst>
      <p:ext uri="{BB962C8B-B14F-4D97-AF65-F5344CB8AC3E}">
        <p14:creationId xmlns:p14="http://schemas.microsoft.com/office/powerpoint/2010/main" val="4246153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9FB5D2E7-09EB-4C78-8091-228F8D463538}"/>
                  </a:ext>
                </a:extLst>
              </p:cNvPr>
              <p:cNvSpPr>
                <a:spLocks noGrp="1"/>
              </p:cNvSpPr>
              <p:nvPr>
                <p:ph type="title"/>
              </p:nvPr>
            </p:nvSpPr>
            <p:spPr/>
            <p:txBody>
              <a:bodyPr/>
              <a:lstStyle/>
              <a:p>
                <a:r>
                  <a:rPr lang="en-US" altLang="zh-CN" dirty="0"/>
                  <a:t>MLEs for </a:t>
                </a:r>
                <a14:m>
                  <m:oMath xmlns:m="http://schemas.openxmlformats.org/officeDocument/2006/math">
                    <m:sSub>
                      <m:sSubPr>
                        <m:ctrlPr>
                          <a:rPr lang="en-US" altLang="zh-CN" sz="4400" i="1" dirty="0" smtClean="0">
                            <a:solidFill>
                              <a:srgbClr val="3333FF"/>
                            </a:solidFill>
                            <a:latin typeface="Cambria Math" panose="02040503050406030204" pitchFamily="18" charset="0"/>
                            <a:ea typeface="Cambria Math" panose="02040503050406030204" pitchFamily="18" charset="0"/>
                          </a:rPr>
                        </m:ctrlPr>
                      </m:sSubPr>
                      <m:e>
                        <m:r>
                          <a:rPr lang="zh-CN" altLang="en-US" sz="4400" b="1" i="1" dirty="0">
                            <a:solidFill>
                              <a:srgbClr val="3333FF"/>
                            </a:solidFill>
                            <a:latin typeface="Cambria Math" panose="02040503050406030204" pitchFamily="18" charset="0"/>
                            <a:ea typeface="Cambria Math" panose="02040503050406030204" pitchFamily="18" charset="0"/>
                          </a:rPr>
                          <m:t>𝜽</m:t>
                        </m:r>
                      </m:e>
                      <m:sub>
                        <m:r>
                          <a:rPr lang="en-US" altLang="zh-CN" sz="4400" i="1" dirty="0">
                            <a:solidFill>
                              <a:srgbClr val="3333FF"/>
                            </a:solidFill>
                            <a:latin typeface="Cambria Math" panose="02040503050406030204" pitchFamily="18" charset="0"/>
                            <a:ea typeface="Cambria Math" panose="02040503050406030204" pitchFamily="18" charset="0"/>
                          </a:rPr>
                          <m:t>𝑑𝑐</m:t>
                        </m:r>
                      </m:sub>
                    </m:sSub>
                  </m:oMath>
                </a14:m>
                <a:endParaRPr lang="zh-CN" altLang="en-US" dirty="0"/>
              </a:p>
            </p:txBody>
          </p:sp>
        </mc:Choice>
        <mc:Fallback>
          <p:sp>
            <p:nvSpPr>
              <p:cNvPr id="2" name="标题 1">
                <a:extLst>
                  <a:ext uri="{FF2B5EF4-FFF2-40B4-BE49-F238E27FC236}">
                    <a16:creationId xmlns:a16="http://schemas.microsoft.com/office/drawing/2014/main" id="{9FB5D2E7-09EB-4C78-8091-228F8D463538}"/>
                  </a:ext>
                </a:extLst>
              </p:cNvPr>
              <p:cNvSpPr>
                <a:spLocks noGrp="1" noRot="1" noChangeAspect="1" noMove="1" noResize="1" noEditPoints="1" noAdjustHandles="1" noChangeArrowheads="1" noChangeShapeType="1" noTextEdit="1"/>
              </p:cNvSpPr>
              <p:nvPr>
                <p:ph type="title"/>
              </p:nvPr>
            </p:nvSpPr>
            <p:spPr>
              <a:blipFill>
                <a:blip r:embed="rId2"/>
                <a:stretch>
                  <a:fillRect b="-8511"/>
                </a:stretch>
              </a:blipFill>
            </p:spPr>
            <p:txBody>
              <a:bodyPr/>
              <a:lstStyle/>
              <a:p>
                <a:r>
                  <a:rPr lang="zh-CN" altLang="en-US">
                    <a:noFill/>
                  </a:rPr>
                  <a:t> </a:t>
                </a:r>
              </a:p>
            </p:txBody>
          </p:sp>
        </mc:Fallback>
      </mc:AlternateContent>
      <p:sp>
        <p:nvSpPr>
          <p:cNvPr id="3" name="内容占位符 2">
            <a:extLst>
              <a:ext uri="{FF2B5EF4-FFF2-40B4-BE49-F238E27FC236}">
                <a16:creationId xmlns:a16="http://schemas.microsoft.com/office/drawing/2014/main" id="{7C41E588-96E3-4C31-A0D6-EF47DCA9A874}"/>
              </a:ext>
            </a:extLst>
          </p:cNvPr>
          <p:cNvSpPr>
            <a:spLocks noGrp="1"/>
          </p:cNvSpPr>
          <p:nvPr>
            <p:ph idx="1"/>
          </p:nvPr>
        </p:nvSpPr>
        <p:spPr/>
        <p:txBody>
          <a:bodyPr/>
          <a:lstStyle/>
          <a:p>
            <a:pPr lvl="1"/>
            <a:r>
              <a:rPr lang="en-US" altLang="zh-CN" dirty="0"/>
              <a:t>For real-valued features, use a Gaussian distribution. The MLE is </a:t>
            </a:r>
            <a:endParaRPr lang="zh-CN" altLang="en-US" dirty="0"/>
          </a:p>
        </p:txBody>
      </p:sp>
      <p:sp>
        <p:nvSpPr>
          <p:cNvPr id="4" name="灯片编号占位符 3">
            <a:extLst>
              <a:ext uri="{FF2B5EF4-FFF2-40B4-BE49-F238E27FC236}">
                <a16:creationId xmlns:a16="http://schemas.microsoft.com/office/drawing/2014/main" id="{103E69B4-34F3-4C1B-94C2-1DEDE8F2D039}"/>
              </a:ext>
            </a:extLst>
          </p:cNvPr>
          <p:cNvSpPr>
            <a:spLocks noGrp="1"/>
          </p:cNvSpPr>
          <p:nvPr>
            <p:ph type="sldNum" sz="quarter" idx="12"/>
          </p:nvPr>
        </p:nvSpPr>
        <p:spPr/>
        <p:txBody>
          <a:bodyPr/>
          <a:lstStyle/>
          <a:p>
            <a:fld id="{7D1BDAFA-3E23-F943-9176-A6B5BE43488A}" type="slidenum">
              <a:rPr lang="en-US" smtClean="0"/>
              <a:t>29</a:t>
            </a:fld>
            <a:endParaRPr lang="en-US"/>
          </a:p>
        </p:txBody>
      </p:sp>
      <p:pic>
        <p:nvPicPr>
          <p:cNvPr id="6" name="图片 5">
            <a:extLst>
              <a:ext uri="{FF2B5EF4-FFF2-40B4-BE49-F238E27FC236}">
                <a16:creationId xmlns:a16="http://schemas.microsoft.com/office/drawing/2014/main" id="{EE79CEE4-AF8E-450B-9BF0-FDA5EA397600}"/>
              </a:ext>
            </a:extLst>
          </p:cNvPr>
          <p:cNvPicPr>
            <a:picLocks noChangeAspect="1"/>
          </p:cNvPicPr>
          <p:nvPr/>
        </p:nvPicPr>
        <p:blipFill>
          <a:blip r:embed="rId3"/>
          <a:stretch>
            <a:fillRect/>
          </a:stretch>
        </p:blipFill>
        <p:spPr>
          <a:xfrm>
            <a:off x="2895600" y="2778243"/>
            <a:ext cx="3773488" cy="1836000"/>
          </a:xfrm>
          <a:prstGeom prst="rect">
            <a:avLst/>
          </a:prstGeom>
        </p:spPr>
      </p:pic>
      <p:sp>
        <p:nvSpPr>
          <p:cNvPr id="8" name="文本框 7">
            <a:extLst>
              <a:ext uri="{FF2B5EF4-FFF2-40B4-BE49-F238E27FC236}">
                <a16:creationId xmlns:a16="http://schemas.microsoft.com/office/drawing/2014/main" id="{6A28A5C6-FFB1-4012-880C-ADB633DFE265}"/>
              </a:ext>
            </a:extLst>
          </p:cNvPr>
          <p:cNvSpPr txBox="1"/>
          <p:nvPr/>
        </p:nvSpPr>
        <p:spPr>
          <a:xfrm>
            <a:off x="762000" y="5450962"/>
            <a:ext cx="7391400" cy="954107"/>
          </a:xfrm>
          <a:prstGeom prst="rect">
            <a:avLst/>
          </a:prstGeom>
          <a:noFill/>
        </p:spPr>
        <p:txBody>
          <a:bodyPr wrap="square">
            <a:spAutoFit/>
          </a:bodyPr>
          <a:lstStyle/>
          <a:p>
            <a:r>
              <a:rPr lang="en-US" altLang="zh-CN" sz="2800" dirty="0"/>
              <a:t>Fitting a naive Bayes classifier is extremely simple and efficient.</a:t>
            </a:r>
            <a:endParaRPr lang="zh-CN" altLang="en-US" sz="2800" dirty="0"/>
          </a:p>
        </p:txBody>
      </p:sp>
    </p:spTree>
    <p:extLst>
      <p:ext uri="{BB962C8B-B14F-4D97-AF65-F5344CB8AC3E}">
        <p14:creationId xmlns:p14="http://schemas.microsoft.com/office/powerpoint/2010/main" val="327616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6B570-48D7-4CED-BA87-FF2D7CED120C}"/>
              </a:ext>
            </a:extLst>
          </p:cNvPr>
          <p:cNvSpPr>
            <a:spLocks noGrp="1"/>
          </p:cNvSpPr>
          <p:nvPr>
            <p:ph type="title"/>
          </p:nvPr>
        </p:nvSpPr>
        <p:spPr/>
        <p:txBody>
          <a:bodyPr/>
          <a:lstStyle/>
          <a:p>
            <a:r>
              <a:rPr lang="en-US" altLang="zh-CN" dirty="0"/>
              <a:t>Types of classifiers</a:t>
            </a:r>
            <a:endParaRPr lang="zh-CN" altLang="en-US" dirty="0"/>
          </a:p>
        </p:txBody>
      </p:sp>
      <p:sp>
        <p:nvSpPr>
          <p:cNvPr id="3" name="内容占位符 2">
            <a:extLst>
              <a:ext uri="{FF2B5EF4-FFF2-40B4-BE49-F238E27FC236}">
                <a16:creationId xmlns:a16="http://schemas.microsoft.com/office/drawing/2014/main" id="{D763CFF9-E01E-4F91-8B7F-02867E0BF879}"/>
              </a:ext>
            </a:extLst>
          </p:cNvPr>
          <p:cNvSpPr>
            <a:spLocks noGrp="1"/>
          </p:cNvSpPr>
          <p:nvPr>
            <p:ph idx="1"/>
          </p:nvPr>
        </p:nvSpPr>
        <p:spPr>
          <a:xfrm>
            <a:off x="457200" y="1600200"/>
            <a:ext cx="8229600" cy="4800600"/>
          </a:xfrm>
        </p:spPr>
        <p:txBody>
          <a:bodyPr>
            <a:normAutofit fontScale="92500" lnSpcReduction="10000"/>
          </a:bodyPr>
          <a:lstStyle/>
          <a:p>
            <a:r>
              <a:rPr lang="en-US" altLang="zh-CN" dirty="0"/>
              <a:t>We can divide the large variety of classification approaches into roughly three main types</a:t>
            </a:r>
          </a:p>
          <a:p>
            <a:r>
              <a:rPr lang="en-US" altLang="zh-CN" sz="2800" b="1" dirty="0"/>
              <a:t>1. Instance based classifiers</a:t>
            </a:r>
          </a:p>
          <a:p>
            <a:pPr lvl="1"/>
            <a:r>
              <a:rPr lang="en-US" altLang="zh-CN" sz="2400" dirty="0"/>
              <a:t>Use observation directly (no models)</a:t>
            </a:r>
          </a:p>
          <a:p>
            <a:pPr lvl="1"/>
            <a:r>
              <a:rPr lang="en-US" altLang="zh-CN" sz="2400" dirty="0"/>
              <a:t>e.g. K-nearest neighbors</a:t>
            </a:r>
          </a:p>
          <a:p>
            <a:r>
              <a:rPr lang="en-US" altLang="zh-CN" sz="2800" b="1" dirty="0"/>
              <a:t>2. Generative</a:t>
            </a:r>
          </a:p>
          <a:p>
            <a:pPr lvl="1"/>
            <a:r>
              <a:rPr lang="en-US" altLang="zh-CN" sz="2400" dirty="0"/>
              <a:t>Build a generative statistical mode-Linear discriminant analysis (LDA), QDA and Naive Bayes</a:t>
            </a:r>
          </a:p>
          <a:p>
            <a:r>
              <a:rPr lang="en-US" altLang="zh-CN" sz="2800" b="1" dirty="0"/>
              <a:t>3. Discriminative</a:t>
            </a:r>
          </a:p>
          <a:p>
            <a:pPr lvl="1"/>
            <a:r>
              <a:rPr lang="en-US" altLang="zh-CN" sz="2400" dirty="0"/>
              <a:t>Directly estimate a decision rule/boundary-Logistic regression, decision tree, </a:t>
            </a:r>
            <a:r>
              <a:rPr lang="en-US" altLang="zh-CN" sz="2400" dirty="0">
                <a:solidFill>
                  <a:srgbClr val="3333FF"/>
                </a:solidFill>
              </a:rPr>
              <a:t>K-nearest neighbors</a:t>
            </a:r>
            <a:r>
              <a:rPr lang="en-US" altLang="zh-CN" sz="2400" dirty="0"/>
              <a:t>, support vector machines(SVM), neural networks</a:t>
            </a:r>
            <a:endParaRPr lang="zh-CN" altLang="en-US" sz="2400" dirty="0"/>
          </a:p>
        </p:txBody>
      </p:sp>
      <p:sp>
        <p:nvSpPr>
          <p:cNvPr id="5" name="灯片编号占位符 4">
            <a:extLst>
              <a:ext uri="{FF2B5EF4-FFF2-40B4-BE49-F238E27FC236}">
                <a16:creationId xmlns:a16="http://schemas.microsoft.com/office/drawing/2014/main" id="{7F2D4606-698D-4543-BC97-556011891830}"/>
              </a:ext>
            </a:extLst>
          </p:cNvPr>
          <p:cNvSpPr>
            <a:spLocks noGrp="1"/>
          </p:cNvSpPr>
          <p:nvPr>
            <p:ph type="sldNum" sz="quarter" idx="12"/>
          </p:nvPr>
        </p:nvSpPr>
        <p:spPr/>
        <p:txBody>
          <a:bodyPr/>
          <a:lstStyle/>
          <a:p>
            <a:fld id="{7D1BDAFA-3E23-F943-9176-A6B5BE43488A}" type="slidenum">
              <a:rPr lang="en-US" smtClean="0"/>
              <a:t>3</a:t>
            </a:fld>
            <a:endParaRPr lang="en-US"/>
          </a:p>
        </p:txBody>
      </p:sp>
    </p:spTree>
    <p:extLst>
      <p:ext uri="{BB962C8B-B14F-4D97-AF65-F5344CB8AC3E}">
        <p14:creationId xmlns:p14="http://schemas.microsoft.com/office/powerpoint/2010/main" val="167279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6E20C8-6C16-4554-865A-15502FC44B06}"/>
              </a:ext>
            </a:extLst>
          </p:cNvPr>
          <p:cNvSpPr>
            <a:spLocks noGrp="1"/>
          </p:cNvSpPr>
          <p:nvPr>
            <p:ph type="title"/>
          </p:nvPr>
        </p:nvSpPr>
        <p:spPr/>
        <p:txBody>
          <a:bodyPr>
            <a:normAutofit fontScale="90000"/>
          </a:bodyPr>
          <a:lstStyle/>
          <a:p>
            <a:r>
              <a:rPr lang="en-US" altLang="zh-CN" dirty="0"/>
              <a:t>The connection between naive Bayes and logistic regression</a:t>
            </a:r>
            <a:endParaRPr lang="zh-CN" altLang="en-US" dirty="0"/>
          </a:p>
        </p:txBody>
      </p:sp>
      <p:sp>
        <p:nvSpPr>
          <p:cNvPr id="3" name="内容占位符 2">
            <a:extLst>
              <a:ext uri="{FF2B5EF4-FFF2-40B4-BE49-F238E27FC236}">
                <a16:creationId xmlns:a16="http://schemas.microsoft.com/office/drawing/2014/main" id="{ABC64503-0B2E-4BB1-BCF8-2480AF7036A8}"/>
              </a:ext>
            </a:extLst>
          </p:cNvPr>
          <p:cNvSpPr>
            <a:spLocks noGrp="1"/>
          </p:cNvSpPr>
          <p:nvPr>
            <p:ph idx="1"/>
          </p:nvPr>
        </p:nvSpPr>
        <p:spPr/>
        <p:txBody>
          <a:bodyPr>
            <a:normAutofit/>
          </a:bodyPr>
          <a:lstStyle/>
          <a:p>
            <a:r>
              <a:rPr lang="en-US" altLang="zh-CN" dirty="0"/>
              <a:t>For simplicity, we assume that the features are all discrete, and each has K states, although the result holds for arbitrary feature distributions in the exponential family.</a:t>
            </a:r>
          </a:p>
        </p:txBody>
      </p:sp>
      <p:sp>
        <p:nvSpPr>
          <p:cNvPr id="4" name="灯片编号占位符 3">
            <a:extLst>
              <a:ext uri="{FF2B5EF4-FFF2-40B4-BE49-F238E27FC236}">
                <a16:creationId xmlns:a16="http://schemas.microsoft.com/office/drawing/2014/main" id="{8E1F82DD-46A4-40F2-8014-7E8A4A42572B}"/>
              </a:ext>
            </a:extLst>
          </p:cNvPr>
          <p:cNvSpPr>
            <a:spLocks noGrp="1"/>
          </p:cNvSpPr>
          <p:nvPr>
            <p:ph type="sldNum" sz="quarter" idx="12"/>
          </p:nvPr>
        </p:nvSpPr>
        <p:spPr/>
        <p:txBody>
          <a:bodyPr/>
          <a:lstStyle/>
          <a:p>
            <a:fld id="{7D1BDAFA-3E23-F943-9176-A6B5BE43488A}" type="slidenum">
              <a:rPr lang="en-US" smtClean="0"/>
              <a:t>30</a:t>
            </a:fld>
            <a:endParaRPr lang="en-US"/>
          </a:p>
        </p:txBody>
      </p:sp>
    </p:spTree>
    <p:extLst>
      <p:ext uri="{BB962C8B-B14F-4D97-AF65-F5344CB8AC3E}">
        <p14:creationId xmlns:p14="http://schemas.microsoft.com/office/powerpoint/2010/main" val="2075170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6F4603-091B-401D-898B-89108289FE66}"/>
              </a:ext>
            </a:extLst>
          </p:cNvPr>
          <p:cNvSpPr>
            <a:spLocks noGrp="1"/>
          </p:cNvSpPr>
          <p:nvPr>
            <p:ph type="title"/>
          </p:nvPr>
        </p:nvSpPr>
        <p:spPr/>
        <p:txBody>
          <a:bodyPr>
            <a:normAutofit fontScale="90000"/>
          </a:bodyPr>
          <a:lstStyle/>
          <a:p>
            <a:r>
              <a:rPr lang="en-US" altLang="zh-CN" dirty="0"/>
              <a:t>The connection between naive Bayes and logistic regression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396AEAD-BEEB-4B6D-A472-1951C549F710}"/>
                  </a:ext>
                </a:extLst>
              </p:cNvPr>
              <p:cNvSpPr>
                <a:spLocks noGrp="1"/>
              </p:cNvSpPr>
              <p:nvPr>
                <p:ph idx="1"/>
              </p:nvPr>
            </p:nvSpPr>
            <p:spPr/>
            <p:txBody>
              <a:bodyPr/>
              <a:lstStyle/>
              <a:p>
                <a:r>
                  <a:rPr lang="en-US" altLang="zh-CN" dirty="0"/>
                  <a:t>Let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𝑑𝑘</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𝕀</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𝑑</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oMath>
                </a14:m>
                <a:r>
                  <a:rPr lang="en-US" altLang="zh-CN" dirty="0"/>
                  <a:t>, so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𝑑</m:t>
                        </m:r>
                      </m:sub>
                    </m:sSub>
                    <m:r>
                      <a:rPr lang="en-US" altLang="zh-CN" i="1">
                        <a:latin typeface="Cambria Math" panose="02040503050406030204" pitchFamily="18" charset="0"/>
                      </a:rPr>
                      <m:t> </m:t>
                    </m:r>
                  </m:oMath>
                </a14:m>
                <a:r>
                  <a:rPr lang="en-US" altLang="zh-CN" dirty="0"/>
                  <a:t>is a one-hot encoding of feature d. Then the class conditional density can be written as follows:</a:t>
                </a:r>
              </a:p>
              <a:p>
                <a:endParaRPr lang="en-US" altLang="zh-CN" dirty="0"/>
              </a:p>
              <a:p>
                <a:endParaRPr lang="en-US" altLang="zh-CN" dirty="0"/>
              </a:p>
              <a:p>
                <a:r>
                  <a:rPr lang="en-US" altLang="zh-CN" dirty="0"/>
                  <a:t>Hence the posterior over classes is given by</a:t>
                </a:r>
                <a:endParaRPr lang="zh-CN" altLang="en-US" dirty="0"/>
              </a:p>
              <a:p>
                <a:endParaRPr lang="zh-CN" altLang="en-US" dirty="0"/>
              </a:p>
            </p:txBody>
          </p:sp>
        </mc:Choice>
        <mc:Fallback>
          <p:sp>
            <p:nvSpPr>
              <p:cNvPr id="3" name="内容占位符 2">
                <a:extLst>
                  <a:ext uri="{FF2B5EF4-FFF2-40B4-BE49-F238E27FC236}">
                    <a16:creationId xmlns:a16="http://schemas.microsoft.com/office/drawing/2014/main" id="{D396AEAD-BEEB-4B6D-A472-1951C549F710}"/>
                  </a:ext>
                </a:extLst>
              </p:cNvPr>
              <p:cNvSpPr>
                <a:spLocks noGrp="1" noRot="1" noChangeAspect="1" noMove="1" noResize="1" noEditPoints="1" noAdjustHandles="1" noChangeArrowheads="1" noChangeShapeType="1" noTextEdit="1"/>
              </p:cNvSpPr>
              <p:nvPr>
                <p:ph idx="1"/>
              </p:nvPr>
            </p:nvSpPr>
            <p:spPr>
              <a:blipFill>
                <a:blip r:embed="rId2"/>
                <a:stretch>
                  <a:fillRect l="-1704" t="-1617"/>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D291ADA-F82A-4CB3-9904-D036697F786C}"/>
              </a:ext>
            </a:extLst>
          </p:cNvPr>
          <p:cNvSpPr>
            <a:spLocks noGrp="1"/>
          </p:cNvSpPr>
          <p:nvPr>
            <p:ph type="sldNum" sz="quarter" idx="12"/>
          </p:nvPr>
        </p:nvSpPr>
        <p:spPr/>
        <p:txBody>
          <a:bodyPr/>
          <a:lstStyle/>
          <a:p>
            <a:fld id="{7D1BDAFA-3E23-F943-9176-A6B5BE43488A}" type="slidenum">
              <a:rPr lang="en-US" smtClean="0"/>
              <a:t>31</a:t>
            </a:fld>
            <a:endParaRPr lang="en-US"/>
          </a:p>
        </p:txBody>
      </p:sp>
      <p:pic>
        <p:nvPicPr>
          <p:cNvPr id="6" name="图片 5">
            <a:extLst>
              <a:ext uri="{FF2B5EF4-FFF2-40B4-BE49-F238E27FC236}">
                <a16:creationId xmlns:a16="http://schemas.microsoft.com/office/drawing/2014/main" id="{AD905E6E-A9A8-4C88-AB6B-2DB63EF47A65}"/>
              </a:ext>
            </a:extLst>
          </p:cNvPr>
          <p:cNvPicPr>
            <a:picLocks noChangeAspect="1"/>
          </p:cNvPicPr>
          <p:nvPr/>
        </p:nvPicPr>
        <p:blipFill>
          <a:blip r:embed="rId3"/>
          <a:stretch>
            <a:fillRect/>
          </a:stretch>
        </p:blipFill>
        <p:spPr>
          <a:xfrm>
            <a:off x="1682493" y="3327000"/>
            <a:ext cx="5779013" cy="864000"/>
          </a:xfrm>
          <a:prstGeom prst="rect">
            <a:avLst/>
          </a:prstGeom>
        </p:spPr>
      </p:pic>
      <p:pic>
        <p:nvPicPr>
          <p:cNvPr id="8" name="图片 7">
            <a:extLst>
              <a:ext uri="{FF2B5EF4-FFF2-40B4-BE49-F238E27FC236}">
                <a16:creationId xmlns:a16="http://schemas.microsoft.com/office/drawing/2014/main" id="{5A5B85A3-B045-43B9-8878-9C8A1EC90CCE}"/>
              </a:ext>
            </a:extLst>
          </p:cNvPr>
          <p:cNvPicPr>
            <a:picLocks noChangeAspect="1"/>
          </p:cNvPicPr>
          <p:nvPr/>
        </p:nvPicPr>
        <p:blipFill>
          <a:blip r:embed="rId4"/>
          <a:stretch>
            <a:fillRect/>
          </a:stretch>
        </p:blipFill>
        <p:spPr>
          <a:xfrm>
            <a:off x="392642" y="5133527"/>
            <a:ext cx="8370358" cy="792000"/>
          </a:xfrm>
          <a:prstGeom prst="rect">
            <a:avLst/>
          </a:prstGeom>
        </p:spPr>
      </p:pic>
    </p:spTree>
    <p:extLst>
      <p:ext uri="{BB962C8B-B14F-4D97-AF65-F5344CB8AC3E}">
        <p14:creationId xmlns:p14="http://schemas.microsoft.com/office/powerpoint/2010/main" val="1481753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F801A-AA86-477B-A851-AE650823CAE9}"/>
              </a:ext>
            </a:extLst>
          </p:cNvPr>
          <p:cNvSpPr>
            <a:spLocks noGrp="1"/>
          </p:cNvSpPr>
          <p:nvPr>
            <p:ph type="title"/>
          </p:nvPr>
        </p:nvSpPr>
        <p:spPr/>
        <p:txBody>
          <a:bodyPr>
            <a:normAutofit fontScale="90000"/>
          </a:bodyPr>
          <a:lstStyle/>
          <a:p>
            <a:r>
              <a:rPr lang="en-US" altLang="zh-CN"/>
              <a:t>The connection between naive Bayes and logistic regression</a:t>
            </a:r>
            <a:endParaRPr lang="zh-CN" altLang="en-US"/>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DFFC8A79-1ADC-44EC-A4C0-4BBF86FE0CA7}"/>
                  </a:ext>
                </a:extLst>
              </p:cNvPr>
              <p:cNvSpPr>
                <a:spLocks noGrp="1"/>
              </p:cNvSpPr>
              <p:nvPr>
                <p:ph idx="1"/>
              </p:nvPr>
            </p:nvSpPr>
            <p:spPr/>
            <p:txBody>
              <a:bodyPr>
                <a:normAutofit/>
              </a:bodyPr>
              <a:lstStyle/>
              <a:p>
                <a:endParaRPr lang="en-US" altLang="zh-CN" dirty="0"/>
              </a:p>
              <a:p>
                <a:endParaRPr lang="en-US" altLang="zh-CN" dirty="0"/>
              </a:p>
              <a:p>
                <a:r>
                  <a:rPr lang="en-US" altLang="zh-CN" dirty="0"/>
                  <a:t>This has exactly the same form as multinomial logistic regression.</a:t>
                </a:r>
                <a:endParaRPr lang="zh-CN" altLang="en-US" dirty="0"/>
              </a:p>
              <a:p>
                <a:r>
                  <a:rPr lang="en-US" altLang="zh-CN" dirty="0"/>
                  <a:t>The difference is that with naive Bayes we optimize the joint likelihood </a:t>
                </a:r>
                <a14:m>
                  <m:oMath xmlns:m="http://schemas.openxmlformats.org/officeDocument/2006/math">
                    <m:nary>
                      <m:naryPr>
                        <m:chr m:val="∏"/>
                        <m:limLoc m:val="subSup"/>
                        <m:supHide m:val="on"/>
                        <m:ctrlPr>
                          <a:rPr lang="en-US" altLang="zh-CN" i="1" smtClean="0">
                            <a:latin typeface="Cambria Math" panose="02040503050406030204" pitchFamily="18" charset="0"/>
                          </a:rPr>
                        </m:ctrlPr>
                      </m:naryPr>
                      <m:sub>
                        <m:r>
                          <m:rPr>
                            <m:brk m:alnAt="9"/>
                          </m:rPr>
                          <a:rPr lang="en-US" altLang="zh-CN" b="0" i="1" smtClean="0">
                            <a:latin typeface="Cambria Math" panose="02040503050406030204" pitchFamily="18" charset="0"/>
                          </a:rPr>
                          <m:t>𝑛</m:t>
                        </m:r>
                      </m:sub>
                      <m:sup/>
                      <m:e>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𝒙</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zh-CN" altLang="en-US" b="1" i="1" smtClean="0">
                            <a:latin typeface="Cambria Math" panose="02040503050406030204" pitchFamily="18" charset="0"/>
                          </a:rPr>
                          <m:t>𝜽</m:t>
                        </m:r>
                        <m:r>
                          <a:rPr lang="en-US" altLang="zh-CN" b="0" i="1" smtClean="0">
                            <a:latin typeface="Cambria Math" panose="02040503050406030204" pitchFamily="18" charset="0"/>
                          </a:rPr>
                          <m:t>)</m:t>
                        </m:r>
                      </m:e>
                    </m:nary>
                  </m:oMath>
                </a14:m>
                <a:r>
                  <a:rPr lang="en-US" altLang="zh-CN" dirty="0"/>
                  <a:t>, whereas with logistic regression, we optimize the conditional likelihood </a:t>
                </a:r>
                <a14:m>
                  <m:oMath xmlns:m="http://schemas.openxmlformats.org/officeDocument/2006/math">
                    <m:nary>
                      <m:naryPr>
                        <m:chr m:val="∏"/>
                        <m:limLoc m:val="subSup"/>
                        <m:supHide m:val="on"/>
                        <m:ctrlPr>
                          <a:rPr lang="en-US" altLang="zh-CN" i="1">
                            <a:latin typeface="Cambria Math" panose="02040503050406030204" pitchFamily="18" charset="0"/>
                          </a:rPr>
                        </m:ctrlPr>
                      </m:naryPr>
                      <m:sub>
                        <m:r>
                          <m:rPr>
                            <m:brk m:alnAt="9"/>
                          </m:rPr>
                          <a:rPr lang="en-US" altLang="zh-CN" i="1">
                            <a:latin typeface="Cambria Math" panose="02040503050406030204" pitchFamily="18" charset="0"/>
                          </a:rPr>
                          <m:t>𝑛</m:t>
                        </m:r>
                      </m:sub>
                      <m:sup/>
                      <m:e>
                        <m:r>
                          <a:rPr lang="en-US" altLang="zh-CN" i="1">
                            <a:latin typeface="Cambria Math" panose="02040503050406030204" pitchFamily="18" charset="0"/>
                          </a:rPr>
                          <m:t>𝑝</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𝑛</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𝒙</m:t>
                            </m:r>
                          </m:e>
                          <m:sub>
                            <m:r>
                              <a:rPr lang="en-US" altLang="zh-CN" i="1">
                                <a:latin typeface="Cambria Math" panose="02040503050406030204" pitchFamily="18" charset="0"/>
                              </a:rPr>
                              <m:t>𝑛</m:t>
                            </m:r>
                          </m:sub>
                        </m:sSub>
                        <m:r>
                          <a:rPr lang="en-US" altLang="zh-CN" b="1" i="1" smtClean="0">
                            <a:latin typeface="Cambria Math" panose="02040503050406030204" pitchFamily="18" charset="0"/>
                          </a:rPr>
                          <m:t>,</m:t>
                        </m:r>
                        <m:r>
                          <a:rPr lang="zh-CN" altLang="en-US" b="1" i="1">
                            <a:latin typeface="Cambria Math" panose="02040503050406030204" pitchFamily="18" charset="0"/>
                          </a:rPr>
                          <m:t>𝜽</m:t>
                        </m:r>
                        <m:r>
                          <a:rPr lang="en-US" altLang="zh-CN" i="1">
                            <a:latin typeface="Cambria Math" panose="02040503050406030204" pitchFamily="18" charset="0"/>
                          </a:rPr>
                          <m:t>)</m:t>
                        </m:r>
                      </m:e>
                    </m:nary>
                  </m:oMath>
                </a14:m>
                <a:r>
                  <a:rPr lang="en-US" altLang="zh-CN" dirty="0"/>
                  <a:t>. </a:t>
                </a:r>
                <a:endParaRPr lang="zh-CN" altLang="en-US" dirty="0"/>
              </a:p>
            </p:txBody>
          </p:sp>
        </mc:Choice>
        <mc:Fallback>
          <p:sp>
            <p:nvSpPr>
              <p:cNvPr id="3" name="内容占位符 2">
                <a:extLst>
                  <a:ext uri="{FF2B5EF4-FFF2-40B4-BE49-F238E27FC236}">
                    <a16:creationId xmlns:a16="http://schemas.microsoft.com/office/drawing/2014/main" id="{DFFC8A79-1ADC-44EC-A4C0-4BBF86FE0CA7}"/>
                  </a:ext>
                </a:extLst>
              </p:cNvPr>
              <p:cNvSpPr>
                <a:spLocks noGrp="1" noRot="1" noChangeAspect="1" noMove="1" noResize="1" noEditPoints="1" noAdjustHandles="1" noChangeArrowheads="1" noChangeShapeType="1" noTextEdit="1"/>
              </p:cNvSpPr>
              <p:nvPr>
                <p:ph idx="1"/>
              </p:nvPr>
            </p:nvSpPr>
            <p:spPr>
              <a:blipFill>
                <a:blip r:embed="rId2"/>
                <a:stretch>
                  <a:fillRect l="-1704" r="-177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5A1AB696-A8BA-4CB8-A275-E451B8DAA12B}"/>
              </a:ext>
            </a:extLst>
          </p:cNvPr>
          <p:cNvSpPr>
            <a:spLocks noGrp="1"/>
          </p:cNvSpPr>
          <p:nvPr>
            <p:ph type="sldNum" sz="quarter" idx="12"/>
          </p:nvPr>
        </p:nvSpPr>
        <p:spPr/>
        <p:txBody>
          <a:bodyPr/>
          <a:lstStyle/>
          <a:p>
            <a:fld id="{7D1BDAFA-3E23-F943-9176-A6B5BE43488A}" type="slidenum">
              <a:rPr lang="en-US" smtClean="0"/>
              <a:t>32</a:t>
            </a:fld>
            <a:endParaRPr lang="en-US"/>
          </a:p>
        </p:txBody>
      </p:sp>
      <p:pic>
        <p:nvPicPr>
          <p:cNvPr id="6" name="图片 5">
            <a:extLst>
              <a:ext uri="{FF2B5EF4-FFF2-40B4-BE49-F238E27FC236}">
                <a16:creationId xmlns:a16="http://schemas.microsoft.com/office/drawing/2014/main" id="{AC7115CD-B686-4B65-A352-982FFA4462C1}"/>
              </a:ext>
            </a:extLst>
          </p:cNvPr>
          <p:cNvPicPr>
            <a:picLocks noChangeAspect="1"/>
          </p:cNvPicPr>
          <p:nvPr/>
        </p:nvPicPr>
        <p:blipFill>
          <a:blip r:embed="rId3"/>
          <a:stretch>
            <a:fillRect/>
          </a:stretch>
        </p:blipFill>
        <p:spPr>
          <a:xfrm>
            <a:off x="1981200" y="1459200"/>
            <a:ext cx="3946833" cy="1044000"/>
          </a:xfrm>
          <a:prstGeom prst="rect">
            <a:avLst/>
          </a:prstGeom>
        </p:spPr>
      </p:pic>
    </p:spTree>
    <p:extLst>
      <p:ext uri="{BB962C8B-B14F-4D97-AF65-F5344CB8AC3E}">
        <p14:creationId xmlns:p14="http://schemas.microsoft.com/office/powerpoint/2010/main" val="2519725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15857B-6581-491F-A0E3-ACC0E9FBE1D9}"/>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A17FD8E7-2414-47BD-9BD4-6C1B78E4D850}"/>
              </a:ext>
            </a:extLst>
          </p:cNvPr>
          <p:cNvSpPr>
            <a:spLocks noGrp="1"/>
          </p:cNvSpPr>
          <p:nvPr>
            <p:ph idx="1"/>
          </p:nvPr>
        </p:nvSpPr>
        <p:spPr/>
        <p:txBody>
          <a:bodyPr>
            <a:normAutofit fontScale="92500"/>
          </a:bodyPr>
          <a:lstStyle/>
          <a:p>
            <a:r>
              <a:rPr lang="en-US" altLang="zh-CN" dirty="0"/>
              <a:t>KNN is a nonparametric models, that keep the training data around. Thus the effective number of parameters of the model can grow with the size of the data.</a:t>
            </a:r>
          </a:p>
          <a:p>
            <a:r>
              <a:rPr lang="en-US" altLang="zh-CN" dirty="0">
                <a:solidFill>
                  <a:srgbClr val="3333FF"/>
                </a:solidFill>
              </a:rPr>
              <a:t>Defined in terms of the similarity between a test input, </a:t>
            </a:r>
            <a:r>
              <a:rPr lang="en-US" altLang="zh-CN" b="1" dirty="0">
                <a:solidFill>
                  <a:srgbClr val="3333FF"/>
                </a:solidFill>
              </a:rPr>
              <a:t>x</a:t>
            </a:r>
            <a:r>
              <a:rPr lang="en-US" altLang="zh-CN" dirty="0">
                <a:solidFill>
                  <a:srgbClr val="3333FF"/>
                </a:solidFill>
              </a:rPr>
              <a:t>,</a:t>
            </a:r>
            <a:r>
              <a:rPr lang="zh-CN" altLang="en-US" dirty="0">
                <a:solidFill>
                  <a:srgbClr val="3333FF"/>
                </a:solidFill>
              </a:rPr>
              <a:t> </a:t>
            </a:r>
            <a:r>
              <a:rPr lang="en-US" altLang="zh-CN" dirty="0">
                <a:solidFill>
                  <a:srgbClr val="3333FF"/>
                </a:solidFill>
              </a:rPr>
              <a:t>and</a:t>
            </a:r>
            <a:r>
              <a:rPr lang="zh-CN" altLang="en-US" dirty="0">
                <a:solidFill>
                  <a:srgbClr val="3333FF"/>
                </a:solidFill>
              </a:rPr>
              <a:t> </a:t>
            </a:r>
            <a:r>
              <a:rPr lang="en-US" altLang="zh-CN" dirty="0">
                <a:solidFill>
                  <a:srgbClr val="3333FF"/>
                </a:solidFill>
              </a:rPr>
              <a:t>each of the training inputs, </a:t>
            </a:r>
            <a:r>
              <a:rPr lang="en-US" altLang="zh-CN" b="1" dirty="0" err="1">
                <a:solidFill>
                  <a:srgbClr val="3333FF"/>
                </a:solidFill>
              </a:rPr>
              <a:t>x</a:t>
            </a:r>
            <a:r>
              <a:rPr lang="en-US" altLang="zh-CN" b="1" baseline="-25000" dirty="0" err="1">
                <a:solidFill>
                  <a:srgbClr val="3333FF"/>
                </a:solidFill>
              </a:rPr>
              <a:t>n</a:t>
            </a:r>
            <a:r>
              <a:rPr lang="en-US" altLang="zh-CN" dirty="0">
                <a:solidFill>
                  <a:srgbClr val="3333FF"/>
                </a:solidFill>
              </a:rPr>
              <a:t>.</a:t>
            </a:r>
          </a:p>
          <a:p>
            <a:r>
              <a:rPr lang="en-US" altLang="zh-CN" dirty="0"/>
              <a:t>The models are called exemplar-based models, instance-based learning, or memory-based learning.</a:t>
            </a:r>
          </a:p>
        </p:txBody>
      </p:sp>
      <p:sp>
        <p:nvSpPr>
          <p:cNvPr id="5" name="灯片编号占位符 4">
            <a:extLst>
              <a:ext uri="{FF2B5EF4-FFF2-40B4-BE49-F238E27FC236}">
                <a16:creationId xmlns:a16="http://schemas.microsoft.com/office/drawing/2014/main" id="{AEA1A11C-07A7-49AF-9063-AC2E6BF3D85B}"/>
              </a:ext>
            </a:extLst>
          </p:cNvPr>
          <p:cNvSpPr>
            <a:spLocks noGrp="1"/>
          </p:cNvSpPr>
          <p:nvPr>
            <p:ph type="sldNum" sz="quarter" idx="12"/>
          </p:nvPr>
        </p:nvSpPr>
        <p:spPr/>
        <p:txBody>
          <a:bodyPr/>
          <a:lstStyle/>
          <a:p>
            <a:fld id="{7D1BDAFA-3E23-F943-9176-A6B5BE43488A}" type="slidenum">
              <a:rPr lang="en-US" smtClean="0"/>
              <a:t>4</a:t>
            </a:fld>
            <a:endParaRPr lang="en-US"/>
          </a:p>
        </p:txBody>
      </p:sp>
    </p:spTree>
    <p:extLst>
      <p:ext uri="{BB962C8B-B14F-4D97-AF65-F5344CB8AC3E}">
        <p14:creationId xmlns:p14="http://schemas.microsoft.com/office/powerpoint/2010/main" val="4082025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79217-A917-4121-ADAE-BEB5AAB9D326}"/>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E5072E36-325C-49BE-9A01-A4232ADD36E5}"/>
              </a:ext>
            </a:extLst>
          </p:cNvPr>
          <p:cNvSpPr>
            <a:spLocks noGrp="1"/>
          </p:cNvSpPr>
          <p:nvPr>
            <p:ph idx="1"/>
          </p:nvPr>
        </p:nvSpPr>
        <p:spPr/>
        <p:txBody>
          <a:bodyPr/>
          <a:lstStyle/>
          <a:p>
            <a:r>
              <a:rPr lang="en-US" altLang="zh-CN" dirty="0">
                <a:solidFill>
                  <a:srgbClr val="3333FF"/>
                </a:solidFill>
              </a:rPr>
              <a:t>The</a:t>
            </a:r>
            <a:r>
              <a:rPr lang="en-US" altLang="zh-CN" dirty="0"/>
              <a:t> </a:t>
            </a:r>
            <a:r>
              <a:rPr lang="en-US" altLang="zh-CN" dirty="0">
                <a:solidFill>
                  <a:srgbClr val="3333FF"/>
                </a:solidFill>
              </a:rPr>
              <a:t>idea</a:t>
            </a:r>
            <a:r>
              <a:rPr lang="en-US" altLang="zh-CN" dirty="0"/>
              <a:t> is: to classify a new input </a:t>
            </a:r>
            <a:r>
              <a:rPr lang="en-US" altLang="zh-CN" b="1" dirty="0"/>
              <a:t>x</a:t>
            </a:r>
            <a:r>
              <a:rPr lang="en-US" altLang="zh-CN" dirty="0"/>
              <a:t>, we find the K closest examples to </a:t>
            </a:r>
            <a:r>
              <a:rPr lang="en-US" altLang="zh-CN" b="1" dirty="0"/>
              <a:t>x</a:t>
            </a:r>
            <a:r>
              <a:rPr lang="en-US" altLang="zh-CN" dirty="0"/>
              <a:t> in the training set, denoted N</a:t>
            </a:r>
            <a:r>
              <a:rPr lang="en-US" altLang="zh-CN" baseline="-25000" dirty="0"/>
              <a:t>K</a:t>
            </a:r>
            <a:r>
              <a:rPr lang="en-US" altLang="zh-CN" dirty="0"/>
              <a:t>(</a:t>
            </a:r>
            <a:r>
              <a:rPr lang="en-US" altLang="zh-CN" b="1" dirty="0"/>
              <a:t>x</a:t>
            </a:r>
            <a:r>
              <a:rPr lang="en-US" altLang="zh-CN" dirty="0"/>
              <a:t>, D), and then look at their labels, to derive a distribution over the outputs for the local region around </a:t>
            </a:r>
            <a:r>
              <a:rPr lang="en-US" altLang="zh-CN" b="1" dirty="0"/>
              <a:t>x</a:t>
            </a:r>
            <a:r>
              <a:rPr lang="en-US" altLang="zh-CN" dirty="0"/>
              <a:t>. More precisely, we compute</a:t>
            </a:r>
            <a:endParaRPr lang="zh-CN" altLang="en-US" dirty="0"/>
          </a:p>
        </p:txBody>
      </p:sp>
      <p:pic>
        <p:nvPicPr>
          <p:cNvPr id="5" name="图片 4">
            <a:extLst>
              <a:ext uri="{FF2B5EF4-FFF2-40B4-BE49-F238E27FC236}">
                <a16:creationId xmlns:a16="http://schemas.microsoft.com/office/drawing/2014/main" id="{11983E8C-6EA4-421C-BFE2-34051B682CC0}"/>
              </a:ext>
            </a:extLst>
          </p:cNvPr>
          <p:cNvPicPr>
            <a:picLocks noChangeAspect="1"/>
          </p:cNvPicPr>
          <p:nvPr/>
        </p:nvPicPr>
        <p:blipFill>
          <a:blip r:embed="rId2"/>
          <a:stretch>
            <a:fillRect/>
          </a:stretch>
        </p:blipFill>
        <p:spPr>
          <a:xfrm>
            <a:off x="2133600" y="4724399"/>
            <a:ext cx="5275914" cy="864000"/>
          </a:xfrm>
          <a:prstGeom prst="rect">
            <a:avLst/>
          </a:prstGeom>
        </p:spPr>
      </p:pic>
      <p:sp>
        <p:nvSpPr>
          <p:cNvPr id="7" name="灯片编号占位符 6">
            <a:extLst>
              <a:ext uri="{FF2B5EF4-FFF2-40B4-BE49-F238E27FC236}">
                <a16:creationId xmlns:a16="http://schemas.microsoft.com/office/drawing/2014/main" id="{D7E2D54F-EA9E-4838-A678-B14CF737FBB5}"/>
              </a:ext>
            </a:extLst>
          </p:cNvPr>
          <p:cNvSpPr>
            <a:spLocks noGrp="1"/>
          </p:cNvSpPr>
          <p:nvPr>
            <p:ph type="sldNum" sz="quarter" idx="12"/>
          </p:nvPr>
        </p:nvSpPr>
        <p:spPr/>
        <p:txBody>
          <a:bodyPr/>
          <a:lstStyle/>
          <a:p>
            <a:fld id="{7D1BDAFA-3E23-F943-9176-A6B5BE43488A}" type="slidenum">
              <a:rPr lang="en-US" smtClean="0"/>
              <a:t>5</a:t>
            </a:fld>
            <a:endParaRPr lang="en-US"/>
          </a:p>
        </p:txBody>
      </p:sp>
    </p:spTree>
    <p:extLst>
      <p:ext uri="{BB962C8B-B14F-4D97-AF65-F5344CB8AC3E}">
        <p14:creationId xmlns:p14="http://schemas.microsoft.com/office/powerpoint/2010/main" val="265327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A1D23-9886-42C0-A5F7-440CCDB1F714}"/>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7951A402-DBD2-4295-9AAE-C08B986A0810}"/>
              </a:ext>
            </a:extLst>
          </p:cNvPr>
          <p:cNvSpPr>
            <a:spLocks noGrp="1"/>
          </p:cNvSpPr>
          <p:nvPr>
            <p:ph idx="1"/>
          </p:nvPr>
        </p:nvSpPr>
        <p:spPr/>
        <p:txBody>
          <a:bodyPr/>
          <a:lstStyle/>
          <a:p>
            <a:r>
              <a:rPr lang="en-US" altLang="zh-CN" dirty="0">
                <a:solidFill>
                  <a:srgbClr val="3333FF"/>
                </a:solidFill>
              </a:rPr>
              <a:t>Main parameters</a:t>
            </a:r>
            <a:r>
              <a:rPr lang="zh-CN" altLang="en-US" dirty="0"/>
              <a:t>：</a:t>
            </a:r>
            <a:endParaRPr lang="en-US" altLang="zh-CN" dirty="0"/>
          </a:p>
          <a:p>
            <a:pPr lvl="1"/>
            <a:r>
              <a:rPr lang="en-US" altLang="zh-CN" dirty="0"/>
              <a:t>the size of the neighborhood, K, and</a:t>
            </a:r>
          </a:p>
          <a:p>
            <a:pPr lvl="1"/>
            <a:r>
              <a:rPr lang="en-US" altLang="zh-CN" dirty="0"/>
              <a:t> the distance metric d(</a:t>
            </a:r>
            <a:r>
              <a:rPr lang="en-US" altLang="zh-CN" b="1" dirty="0"/>
              <a:t>x</a:t>
            </a:r>
            <a:r>
              <a:rPr lang="en-US" altLang="zh-CN" dirty="0"/>
              <a:t>, </a:t>
            </a:r>
            <a:r>
              <a:rPr lang="en-US" altLang="zh-CN" b="1" dirty="0"/>
              <a:t>x’</a:t>
            </a:r>
            <a:r>
              <a:rPr lang="en-US" altLang="zh-CN" dirty="0"/>
              <a:t>). For the latter, it is common to use the </a:t>
            </a:r>
            <a:r>
              <a:rPr lang="en-US" altLang="zh-CN" b="1" dirty="0" err="1"/>
              <a:t>Mahalanobis</a:t>
            </a:r>
            <a:r>
              <a:rPr lang="en-US" altLang="zh-CN" b="1" dirty="0"/>
              <a:t> distance</a:t>
            </a:r>
          </a:p>
          <a:p>
            <a:pPr lvl="1"/>
            <a:endParaRPr lang="en-US" altLang="zh-CN" b="1" dirty="0"/>
          </a:p>
          <a:p>
            <a:pPr lvl="1"/>
            <a:endParaRPr lang="en-US" altLang="zh-CN" b="1" dirty="0"/>
          </a:p>
          <a:p>
            <a:pPr marL="0" indent="0">
              <a:buNone/>
            </a:pPr>
            <a:r>
              <a:rPr lang="en-US" altLang="zh-CN" dirty="0"/>
              <a:t>where </a:t>
            </a:r>
            <a:r>
              <a:rPr lang="en-US" altLang="zh-CN" b="1" dirty="0"/>
              <a:t>M</a:t>
            </a:r>
            <a:r>
              <a:rPr lang="en-US" altLang="zh-CN" dirty="0"/>
              <a:t> is a positive definite matrix. If </a:t>
            </a:r>
            <a:r>
              <a:rPr lang="en-US" altLang="zh-CN" b="1" dirty="0"/>
              <a:t>M = I</a:t>
            </a:r>
            <a:r>
              <a:rPr lang="en-US" altLang="zh-CN" dirty="0"/>
              <a:t>, this reduces to Euclidean distance.</a:t>
            </a:r>
            <a:endParaRPr lang="zh-CN" altLang="en-US" dirty="0"/>
          </a:p>
        </p:txBody>
      </p:sp>
      <p:pic>
        <p:nvPicPr>
          <p:cNvPr id="5" name="图片 4">
            <a:extLst>
              <a:ext uri="{FF2B5EF4-FFF2-40B4-BE49-F238E27FC236}">
                <a16:creationId xmlns:a16="http://schemas.microsoft.com/office/drawing/2014/main" id="{0932C838-EA64-43B5-8DD6-C1A72A0F0D30}"/>
              </a:ext>
            </a:extLst>
          </p:cNvPr>
          <p:cNvPicPr>
            <a:picLocks noChangeAspect="1"/>
          </p:cNvPicPr>
          <p:nvPr/>
        </p:nvPicPr>
        <p:blipFill>
          <a:blip r:embed="rId2"/>
          <a:stretch>
            <a:fillRect/>
          </a:stretch>
        </p:blipFill>
        <p:spPr>
          <a:xfrm>
            <a:off x="2057400" y="3887342"/>
            <a:ext cx="5353969" cy="648000"/>
          </a:xfrm>
          <a:prstGeom prst="rect">
            <a:avLst/>
          </a:prstGeom>
        </p:spPr>
      </p:pic>
      <p:sp>
        <p:nvSpPr>
          <p:cNvPr id="7" name="灯片编号占位符 6">
            <a:extLst>
              <a:ext uri="{FF2B5EF4-FFF2-40B4-BE49-F238E27FC236}">
                <a16:creationId xmlns:a16="http://schemas.microsoft.com/office/drawing/2014/main" id="{15377055-6CC0-4351-820E-C562C69AD3E7}"/>
              </a:ext>
            </a:extLst>
          </p:cNvPr>
          <p:cNvSpPr>
            <a:spLocks noGrp="1"/>
          </p:cNvSpPr>
          <p:nvPr>
            <p:ph type="sldNum" sz="quarter" idx="12"/>
          </p:nvPr>
        </p:nvSpPr>
        <p:spPr/>
        <p:txBody>
          <a:bodyPr/>
          <a:lstStyle/>
          <a:p>
            <a:fld id="{7D1BDAFA-3E23-F943-9176-A6B5BE43488A}" type="slidenum">
              <a:rPr lang="en-US" smtClean="0"/>
              <a:t>6</a:t>
            </a:fld>
            <a:endParaRPr lang="en-US"/>
          </a:p>
        </p:txBody>
      </p:sp>
    </p:spTree>
    <p:extLst>
      <p:ext uri="{BB962C8B-B14F-4D97-AF65-F5344CB8AC3E}">
        <p14:creationId xmlns:p14="http://schemas.microsoft.com/office/powerpoint/2010/main" val="3709900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32137-700F-4758-BBA6-C9A158D2F062}"/>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E48822A3-9D71-474A-A665-A04E60AFA050}"/>
              </a:ext>
            </a:extLst>
          </p:cNvPr>
          <p:cNvSpPr>
            <a:spLocks noGrp="1"/>
          </p:cNvSpPr>
          <p:nvPr>
            <p:ph idx="1"/>
          </p:nvPr>
        </p:nvSpPr>
        <p:spPr/>
        <p:txBody>
          <a:bodyPr/>
          <a:lstStyle/>
          <a:p>
            <a:r>
              <a:rPr lang="en-US" altLang="zh-CN" dirty="0"/>
              <a:t>Example</a:t>
            </a:r>
            <a:endParaRPr lang="zh-CN" altLang="en-US" dirty="0"/>
          </a:p>
        </p:txBody>
      </p:sp>
      <p:pic>
        <p:nvPicPr>
          <p:cNvPr id="5" name="图片 4">
            <a:extLst>
              <a:ext uri="{FF2B5EF4-FFF2-40B4-BE49-F238E27FC236}">
                <a16:creationId xmlns:a16="http://schemas.microsoft.com/office/drawing/2014/main" id="{4EE02D5F-3785-403C-BFE2-EB99524CD0F2}"/>
              </a:ext>
            </a:extLst>
          </p:cNvPr>
          <p:cNvPicPr>
            <a:picLocks noChangeAspect="1"/>
          </p:cNvPicPr>
          <p:nvPr/>
        </p:nvPicPr>
        <p:blipFill>
          <a:blip r:embed="rId2"/>
          <a:stretch>
            <a:fillRect/>
          </a:stretch>
        </p:blipFill>
        <p:spPr>
          <a:xfrm>
            <a:off x="228600" y="2394600"/>
            <a:ext cx="8659610" cy="3168000"/>
          </a:xfrm>
          <a:prstGeom prst="rect">
            <a:avLst/>
          </a:prstGeom>
        </p:spPr>
      </p:pic>
      <p:sp>
        <p:nvSpPr>
          <p:cNvPr id="7" name="灯片编号占位符 6">
            <a:extLst>
              <a:ext uri="{FF2B5EF4-FFF2-40B4-BE49-F238E27FC236}">
                <a16:creationId xmlns:a16="http://schemas.microsoft.com/office/drawing/2014/main" id="{0B489624-6761-438F-B612-E7A6FD62EDFE}"/>
              </a:ext>
            </a:extLst>
          </p:cNvPr>
          <p:cNvSpPr>
            <a:spLocks noGrp="1"/>
          </p:cNvSpPr>
          <p:nvPr>
            <p:ph type="sldNum" sz="quarter" idx="12"/>
          </p:nvPr>
        </p:nvSpPr>
        <p:spPr/>
        <p:txBody>
          <a:bodyPr/>
          <a:lstStyle/>
          <a:p>
            <a:fld id="{7D1BDAFA-3E23-F943-9176-A6B5BE43488A}" type="slidenum">
              <a:rPr lang="en-US" smtClean="0"/>
              <a:t>7</a:t>
            </a:fld>
            <a:endParaRPr lang="en-US"/>
          </a:p>
        </p:txBody>
      </p:sp>
    </p:spTree>
    <p:extLst>
      <p:ext uri="{BB962C8B-B14F-4D97-AF65-F5344CB8AC3E}">
        <p14:creationId xmlns:p14="http://schemas.microsoft.com/office/powerpoint/2010/main" val="975697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22979-3E46-494F-9087-8E750C58FD0E}"/>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54C6595B-52DB-4979-81B6-FAC2D77D6516}"/>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DAE97AF2-33D2-4AAF-8876-72955AC0B5C2}"/>
              </a:ext>
            </a:extLst>
          </p:cNvPr>
          <p:cNvPicPr>
            <a:picLocks noChangeAspect="1"/>
          </p:cNvPicPr>
          <p:nvPr/>
        </p:nvPicPr>
        <p:blipFill>
          <a:blip r:embed="rId2"/>
          <a:stretch>
            <a:fillRect/>
          </a:stretch>
        </p:blipFill>
        <p:spPr>
          <a:xfrm>
            <a:off x="1752600" y="1344075"/>
            <a:ext cx="6019800" cy="4523325"/>
          </a:xfrm>
          <a:prstGeom prst="rect">
            <a:avLst/>
          </a:prstGeom>
        </p:spPr>
      </p:pic>
      <p:sp>
        <p:nvSpPr>
          <p:cNvPr id="7" name="文本框 6">
            <a:extLst>
              <a:ext uri="{FF2B5EF4-FFF2-40B4-BE49-F238E27FC236}">
                <a16:creationId xmlns:a16="http://schemas.microsoft.com/office/drawing/2014/main" id="{4E296FCE-8388-4EC1-B042-A034837332F5}"/>
              </a:ext>
            </a:extLst>
          </p:cNvPr>
          <p:cNvSpPr txBox="1"/>
          <p:nvPr/>
        </p:nvSpPr>
        <p:spPr>
          <a:xfrm>
            <a:off x="1371600" y="5943600"/>
            <a:ext cx="7315200" cy="646331"/>
          </a:xfrm>
          <a:prstGeom prst="rect">
            <a:avLst/>
          </a:prstGeom>
          <a:noFill/>
        </p:spPr>
        <p:txBody>
          <a:bodyPr wrap="square">
            <a:spAutoFit/>
          </a:bodyPr>
          <a:lstStyle/>
          <a:p>
            <a:r>
              <a:rPr lang="en-US" altLang="zh-CN" sz="1800" b="0" i="1" dirty="0">
                <a:solidFill>
                  <a:srgbClr val="000000"/>
                </a:solidFill>
                <a:effectLst/>
                <a:latin typeface="SFTI0900"/>
              </a:rPr>
              <a:t>Figure: Decision boundaries induced by a KNN classifier. (a) </a:t>
            </a:r>
            <a:r>
              <a:rPr lang="en-US" altLang="zh-CN" sz="1800" b="0" i="1" dirty="0">
                <a:solidFill>
                  <a:srgbClr val="000000"/>
                </a:solidFill>
                <a:effectLst/>
                <a:latin typeface="CMMI9"/>
              </a:rPr>
              <a:t>K </a:t>
            </a:r>
            <a:r>
              <a:rPr lang="en-US" altLang="zh-CN" sz="1800" b="0" i="0" dirty="0">
                <a:solidFill>
                  <a:srgbClr val="000000"/>
                </a:solidFill>
                <a:effectLst/>
                <a:latin typeface="CMR9"/>
              </a:rPr>
              <a:t>= 1</a:t>
            </a:r>
            <a:r>
              <a:rPr lang="en-US" altLang="zh-CN" sz="1800" b="0" i="1" dirty="0">
                <a:solidFill>
                  <a:srgbClr val="000000"/>
                </a:solidFill>
                <a:effectLst/>
                <a:latin typeface="SFTI0900"/>
              </a:rPr>
              <a:t>. (b) </a:t>
            </a:r>
            <a:r>
              <a:rPr lang="en-US" altLang="zh-CN" sz="1800" b="0" i="1" dirty="0">
                <a:solidFill>
                  <a:srgbClr val="000000"/>
                </a:solidFill>
                <a:effectLst/>
                <a:latin typeface="CMMI9"/>
              </a:rPr>
              <a:t>K </a:t>
            </a:r>
            <a:r>
              <a:rPr lang="en-US" altLang="zh-CN" sz="1800" b="0" i="0" dirty="0">
                <a:solidFill>
                  <a:srgbClr val="000000"/>
                </a:solidFill>
                <a:effectLst/>
                <a:latin typeface="CMR9"/>
              </a:rPr>
              <a:t>= 2</a:t>
            </a:r>
            <a:r>
              <a:rPr lang="en-US" altLang="zh-CN" sz="1800" b="0" i="1" dirty="0">
                <a:solidFill>
                  <a:srgbClr val="000000"/>
                </a:solidFill>
                <a:effectLst/>
                <a:latin typeface="SFTI0900"/>
              </a:rPr>
              <a:t>. (c) </a:t>
            </a:r>
            <a:r>
              <a:rPr lang="en-US" altLang="zh-CN" sz="1800" b="0" i="1" dirty="0">
                <a:solidFill>
                  <a:srgbClr val="000000"/>
                </a:solidFill>
                <a:effectLst/>
                <a:latin typeface="CMMI9"/>
              </a:rPr>
              <a:t>K </a:t>
            </a:r>
            <a:r>
              <a:rPr lang="en-US" altLang="zh-CN" sz="1800" b="0" i="0" dirty="0">
                <a:solidFill>
                  <a:srgbClr val="000000"/>
                </a:solidFill>
                <a:effectLst/>
                <a:latin typeface="CMR9"/>
              </a:rPr>
              <a:t>= 5</a:t>
            </a:r>
            <a:r>
              <a:rPr lang="en-US" altLang="zh-CN" sz="1800" b="0" i="1" dirty="0">
                <a:solidFill>
                  <a:srgbClr val="000000"/>
                </a:solidFill>
                <a:effectLst/>
                <a:latin typeface="SFTI0900"/>
              </a:rPr>
              <a:t>. (d) Train and test error vs </a:t>
            </a:r>
            <a:r>
              <a:rPr lang="en-US" altLang="zh-CN" sz="1800" b="0" i="1" dirty="0">
                <a:solidFill>
                  <a:srgbClr val="000000"/>
                </a:solidFill>
                <a:effectLst/>
                <a:latin typeface="CMMI9"/>
              </a:rPr>
              <a:t>K</a:t>
            </a:r>
            <a:r>
              <a:rPr lang="en-US" altLang="zh-CN" sz="1800" b="0" i="1" dirty="0">
                <a:solidFill>
                  <a:srgbClr val="000000"/>
                </a:solidFill>
                <a:effectLst/>
                <a:latin typeface="SFTI0900"/>
              </a:rPr>
              <a:t>.</a:t>
            </a:r>
            <a:r>
              <a:rPr lang="en-US" altLang="zh-CN" dirty="0"/>
              <a:t> </a:t>
            </a:r>
            <a:endParaRPr lang="zh-CN" altLang="en-US" dirty="0"/>
          </a:p>
        </p:txBody>
      </p:sp>
      <p:sp>
        <p:nvSpPr>
          <p:cNvPr id="9" name="灯片编号占位符 8">
            <a:extLst>
              <a:ext uri="{FF2B5EF4-FFF2-40B4-BE49-F238E27FC236}">
                <a16:creationId xmlns:a16="http://schemas.microsoft.com/office/drawing/2014/main" id="{6B2A60F8-6021-49E2-8D45-5CE86772EB37}"/>
              </a:ext>
            </a:extLst>
          </p:cNvPr>
          <p:cNvSpPr>
            <a:spLocks noGrp="1"/>
          </p:cNvSpPr>
          <p:nvPr>
            <p:ph type="sldNum" sz="quarter" idx="12"/>
          </p:nvPr>
        </p:nvSpPr>
        <p:spPr/>
        <p:txBody>
          <a:bodyPr/>
          <a:lstStyle/>
          <a:p>
            <a:fld id="{7D1BDAFA-3E23-F943-9176-A6B5BE43488A}" type="slidenum">
              <a:rPr lang="en-US" smtClean="0"/>
              <a:t>8</a:t>
            </a:fld>
            <a:endParaRPr lang="en-US"/>
          </a:p>
        </p:txBody>
      </p:sp>
    </p:spTree>
    <p:extLst>
      <p:ext uri="{BB962C8B-B14F-4D97-AF65-F5344CB8AC3E}">
        <p14:creationId xmlns:p14="http://schemas.microsoft.com/office/powerpoint/2010/main" val="83558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DE0FE-069F-4617-8785-51B2F60721F0}"/>
              </a:ext>
            </a:extLst>
          </p:cNvPr>
          <p:cNvSpPr>
            <a:spLocks noGrp="1"/>
          </p:cNvSpPr>
          <p:nvPr>
            <p:ph type="title"/>
          </p:nvPr>
        </p:nvSpPr>
        <p:spPr/>
        <p:txBody>
          <a:bodyPr/>
          <a:lstStyle/>
          <a:p>
            <a:r>
              <a:rPr lang="en-US" altLang="zh-CN" dirty="0"/>
              <a:t>K-Nearest Neighbors (KNN)</a:t>
            </a:r>
            <a:endParaRPr lang="zh-CN" altLang="en-US" dirty="0"/>
          </a:p>
        </p:txBody>
      </p:sp>
      <p:sp>
        <p:nvSpPr>
          <p:cNvPr id="3" name="内容占位符 2">
            <a:extLst>
              <a:ext uri="{FF2B5EF4-FFF2-40B4-BE49-F238E27FC236}">
                <a16:creationId xmlns:a16="http://schemas.microsoft.com/office/drawing/2014/main" id="{CC3EDD31-5983-47CD-AEC1-A57437DB0EE0}"/>
              </a:ext>
            </a:extLst>
          </p:cNvPr>
          <p:cNvSpPr>
            <a:spLocks noGrp="1"/>
          </p:cNvSpPr>
          <p:nvPr>
            <p:ph idx="1"/>
          </p:nvPr>
        </p:nvSpPr>
        <p:spPr>
          <a:xfrm>
            <a:off x="457200" y="1600200"/>
            <a:ext cx="8229600" cy="4983162"/>
          </a:xfrm>
        </p:spPr>
        <p:txBody>
          <a:bodyPr>
            <a:normAutofit fontScale="85000" lnSpcReduction="10000"/>
          </a:bodyPr>
          <a:lstStyle/>
          <a:p>
            <a:r>
              <a:rPr lang="en-US" altLang="zh-CN" sz="3500" dirty="0"/>
              <a:t>Reducing the speed and memory requirements</a:t>
            </a:r>
          </a:p>
          <a:p>
            <a:pPr lvl="1"/>
            <a:r>
              <a:rPr lang="en-US" altLang="zh-CN" dirty="0"/>
              <a:t>KNN classifiers store all the training data. This is obviously very wasteful of space. Solution: (a) Remove points that do not affect the decision boundaries. (b) Sparse kernel machine, only keeps a subset of the most useful exemplars.</a:t>
            </a:r>
          </a:p>
          <a:p>
            <a:pPr lvl="1"/>
            <a:r>
              <a:rPr lang="en-US" altLang="zh-CN" dirty="0"/>
              <a:t>In terms of running time, the challenge is to find the K nearest neighbors in less than O(N) time, where N is the size of the training set. Finding exact nearest neighbors is computationally intractable when the dimensionality of the space goes above about 10 dimensions, so most methods focus on finding the approximate nearest neighbors. Techniques:</a:t>
            </a:r>
            <a:r>
              <a:rPr lang="zh-CN" altLang="en-US" dirty="0"/>
              <a:t> </a:t>
            </a:r>
            <a:r>
              <a:rPr lang="en-US" altLang="zh-CN" dirty="0"/>
              <a:t>based on partitioning space into regions, or using hashing.</a:t>
            </a:r>
            <a:endParaRPr lang="zh-CN" altLang="en-US" dirty="0"/>
          </a:p>
        </p:txBody>
      </p:sp>
      <p:sp>
        <p:nvSpPr>
          <p:cNvPr id="5" name="灯片编号占位符 4">
            <a:extLst>
              <a:ext uri="{FF2B5EF4-FFF2-40B4-BE49-F238E27FC236}">
                <a16:creationId xmlns:a16="http://schemas.microsoft.com/office/drawing/2014/main" id="{9A64FAE8-D347-4E65-BE26-3D4355E2CE28}"/>
              </a:ext>
            </a:extLst>
          </p:cNvPr>
          <p:cNvSpPr>
            <a:spLocks noGrp="1"/>
          </p:cNvSpPr>
          <p:nvPr>
            <p:ph type="sldNum" sz="quarter" idx="12"/>
          </p:nvPr>
        </p:nvSpPr>
        <p:spPr/>
        <p:txBody>
          <a:bodyPr/>
          <a:lstStyle/>
          <a:p>
            <a:fld id="{7D1BDAFA-3E23-F943-9176-A6B5BE43488A}" type="slidenum">
              <a:rPr lang="en-US" smtClean="0"/>
              <a:t>9</a:t>
            </a:fld>
            <a:endParaRPr lang="en-US"/>
          </a:p>
        </p:txBody>
      </p:sp>
    </p:spTree>
    <p:extLst>
      <p:ext uri="{BB962C8B-B14F-4D97-AF65-F5344CB8AC3E}">
        <p14:creationId xmlns:p14="http://schemas.microsoft.com/office/powerpoint/2010/main" val="3504881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0OS4xMDcxNDI4NTcxNDI4NTQsXCJ3aWR0aFwiOjI3NC4xMDcxNDI4NTcxNDI4M30iLAoJIkxhdGV4IiA6ICI9YXJnXFwsIG1pbl97XFx0aGV0YVxcaW4gXFxtYXRoYmJ7Un1ecH0gXFxxdWFkIFxcZnJhY3sxfXsybn1cXHN1bV97aT0xfV57bn0oeV9pIC0gXFx0aGV0YV5UeF9pKV4yIiwKCSJMYXRleEltZ0Jhc2U2NCIgOiAiUEhOMlp5QjRiV3h1Y3owaWFIUjBjRG92TDNkM2R5NTNNeTV2Y21jdk1qQXdNQzl6ZG1jaUlIZHBaSFJvUFNJek5TNHlNVEZsZUNJZ2FHVnBaMmgwUFNJMkxqTTFOR1Y0SWlCeWIyeGxQU0pwYldjaUlHWnZZM1Z6WVdKc1pUMGlabUZzYzJVaUlIWnBaWGRDYjNnOUlqQWdMVEUxTmpJdU5TQXhOVFUyTXk0eElESTRNRGd1TlNJZ2VHMXNibk02ZUd4cGJtczlJbWgwZEhBNkx5OTNkM2N1ZHpNdWIzSm5MekU1T1RrdmVHeHBibXNpSUdGeWFXRXRhR2xrWkdWdVBTSjBjblZsSWlCemRIbHNaVDBpZG1WeWRHbGpZV3d0WVd4cFoyNDZJQzB5TGpneE9XVjRPeUJ0WVhndGQybGtkR2c2SURrNEpUc2lQanhrWldaelBqeHdZWFJvSUdsa1BTSk5TbGd0TV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F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hMVlJGV0MxSkxURkVORFZHSWlCa1BTSk5NakVnTWpnM1VUSXlJREk1TUNBeU15QXlPVFZVTWpnZ016RTNWRE00SURNME9GUTFNeUF6T0RGVU56TWdOREV4VkRrNUlEUXpNMVF4TXpJZ05EUXlVVEUyTVNBME5ESWdNVGd6SURRek1GUXlNVFFnTkRBNFZESXlOU0F6T0RoUk1qSTNJRE00TWlBeU1qZ2dNemd5VkRJek5pQXpPRGxSTWpnMElEUTBNU0F6TkRjZ05EUXhTRE0xTUZFek9UZ2dORFF4SURReU1pQTBNREJSTkRNd0lETTRNU0EwTXpBZ016WXpVVFF6TUNBek16TWdOREUzSURNeE5WUXpPVEVnTWpreVZETTJOaUF5T0RoUk16UTJJREk0T0NBek16UWdNams1VkRNeU1pQXpNamhSTXpJeUlETTNOaUF6TnpnZ016a3lVVE0xTmlBME1EVWdNelF5SURRd05WRXlPRFlnTkRBMUlESXpPU0F6TXpGUk1qSTVJRE14TlNBeU1qUWdNams0VkRFNU1DQXhOalZSTVRVMklESTFJREUxTVNBeE5sRXhNemdnTFRFeElERXdPQ0F0TVRGUk9UVWdMVEV4SURnM0lDMDFWRGMySURkVU56UWdNVGRSTnpRZ016QWdNVEUwSURFNE9WUXhOVFFnTXpZMlVURTFOQ0EwTURVZ01USTRJRFF3TlZFeE1EY2dOREExSURreUlETTNOMVEyT0NBek1UWlVOVGNnTWpnd1VUVTFJREkzT0NBME1TQXlOemhJTWpkUk1qRWdNamcwSURJeElESTROMW9pTHo0OGNHRjBhQ0JwWkQwaVRVcFlMVEV0VkVWWUxVa3RNVVEwTlRRaUlHUTlJazB6TVRFZ05ETlJNamsySURNd0lESTJOeUF4TlZReU1EWWdNRkV4TkRNZ01DQXhNRFVnTkRWVU5qWWdNVFl3VVRZMklESTJOU0F4TkRNZ016VXpWRE14TkNBME5ESlJNell4SURRME1pQTBNREVnTXprMFREUXdOQ0F6T1RoUk5EQTJJRFF3TVNBME1Ea2dOREEwVkRReE9DQTBNVEpVTkRNeElEUXhPVlEwTkRjZ05ESXlVVFEyTVNBME1qSWdORGN3SURReE0xUTBPREFnTXprMFVUUTRNQ0F6TnprZ05ESXpJREUxTWxRek5qTWdMVGd3VVRNME5TQXRNVE0wSURJNE5pQXRNVFk1VkRFMU1TQXRNakExVVRFd0lDMHlNRFVnTVRBZ0xURXpOMUV4TUNBdE1URXhJREk0SUMwNU1WUTNOQ0F0TnpGUk9Ea2dMVGN4SURFd01pQXRPREJVTVRFMklDMHhNVEZSTVRFMklDMHhNakVnTVRFMElDMHhNekJVTVRBM0lDMHhORFJVT1RrZ0xURTFORlE1TWlBdE1UWXlURGt3SUMweE5qUklPVEZSTVRBeElDMHhOamNnTVRVeElDMHhOamRSTVRnNUlDMHhOamNnTWpFeElDMHhOVFZSTWpNMElDMHhORFFnTWpVMElDMHhNakpVTWpneUlDMDNOVkV5T0RnZ0xUVTJJREk1T0NBdE1UTlJNekV4SURNMUlETXhNU0EwTTFwTk16ZzBJRE15T0V3ek9EQWdNek01VVRNM055QXpOVEFnTXpjMUlETTFORlF6TmprZ016WTRWRE0xT1NBek9ESlVNelEySURNNU0xUXpNamdnTkRBeVZETXdOaUEwTURWUk1qWXlJRFF3TlNBeU1qRWdNelV5VVRFNU1TQXpNVE1nTVRjeElESXpNMVF4TlRFZ01URTNVVEUxTVNBek9DQXlNVE1nTXpoUk1qWTVJRE00SURNeU15QXhNRGhNTXpNeElERXhPRXd6T0RRZ016STRXaUl2UGp4d1lYUm9JR2xrUFNKTlNsZ3RNUzFVUlZndFNTMHhSRFExUVNJZ1pEMGlUVEl4SURJNE4xRXlNaUF5T1RNZ01qUWdNekF6VkRNMklETTBNVlExTmlBek9EaFVPRGdnTkRJMVZERXpNaUEwTkRKVU1UYzFJRFF6TlZReU1EVWdOREUzVkRJeU1TQXpPVFZVTWpJNUlETTNOa3d5TXpFZ016WTVVVEl6TVNBek5qY2dNak15SURNMk4wd3lORE1nTXpjNFVUTXdNeUEwTkRJZ016ZzBJRFEwTWxFME1ERWdORFF5SURReE5TQTBOREJVTkRReElEUXpNMVEwTmpBZ05ESXpWRFEzTlNBME1URlVORGcxSURNNU9GUTBPVE1nTXpnMVZEUTVOeUF6TnpOVU5UQXdJRE0yTkZRMU1ESWdNelUzVERVeE1DQXpOamRSTlRjeklEUTBNaUEyTlRrZ05EUXlVVGN4TXlBME5ESWdOelEySURReE5WUTNPREFnTXpNMlVUYzRNQ0F5T0RVZ056UXlJREUzT0ZRM01EUWdOVEJSTnpBMUlETTJJRGN3T1NBek1WUTNNalFnTWpaUk56VXlJREkySURjM05pQTFObFE0TVRVZ01UTTRVVGd4T0NBeE5Ea2dPREl4SURFMU1WUTRNemNnTVRVelVUZzFOeUF4TlRNZ09EVTNJREUwTlZFNE5UY2dNVFEwSURnMU15QXhNekJST0RRMUlERXdNU0E0TXpFZ056TlVOemcxSURFM1ZEY3hOaUF0TVRCUk5qWTVJQzB4TUNBMk5EZ2dNVGRVTmpJM0lEY3pVVFl5TnlBNU1pQTJOak1nTVRrelZEY3dNQ0F6TkRWUk56QXdJRFF3TkNBMk5UWWdOREEwU0RZMU1WRTFOalVnTkRBMElEVXdOaUF6TUROTU5EazVJREk1TVV3ME5qWWdNVFUzVVRRek15QXlOaUEwTWpnZ01UWlJOREUxSUMweE1TQXpPRFVnTFRFeFVUTTNNaUF0TVRFZ016WTBJQzAwVkRNMU15QTRWRE0xTUNBeE9GRXpOVEFnTWprZ016ZzBJREUyTVV3ME1qQWdNekEzVVRReU15QXpNaklnTkRJeklETTBOVkUwTWpNZ05EQTBJRE0zT1NBME1EUklNemMwVVRJNE9DQTBNRFFnTWpJNUlETXdNMHd5TWpJZ01qa3hUREU0T1NBeE5UZFJNVFUySURJMklERTFNU0F4TmxFeE16Z2dMVEV4SURFd09DQXRNVEZST1RVZ0xURXhJRGczSUMwMVZEYzJJRGRVTnpRZ01UZFJOelFnTXpBZ01URXlJREU0TVZFeE5URWdNek0xSURFMU1TQXpOREpSTVRVMElETTFOeUF4TlRRZ016WTVVVEUxTkNBME1EVWdNVEk1SURRd05WRXhNRGNnTkRBMUlEa3lJRE0zTjFRMk9TQXpNVFpVTlRjZ01qZ3dVVFUxSURJM09DQTBNU0F5TnpoSU1qZFJNakVnTWpnMElESXhJREk0TjFvaUx6NDhjR0YwYUNCcFpEMGlUVXBZTFRFdFZFVllMVWt0TVVRME5UWWlJR1E5SWsweE9EUWdOakF3VVRFNE5DQTJNalFnTWpBeklEWTBNbFF5TkRjZ05qWXhVVEkyTlNBMk5qRWdNamMzSURZME9WUXlPVEFnTmpFNVVUSTVNQ0ExT1RZZ01qY3dJRFUzTjFReU1qWWdOVFUzVVRJeE1TQTFOVGNnTVRrNElEVTJOMVF4T0RRZ05qQXdXazB5TVNBeU9EZFJNakVnTWprMUlETXdJRE14T0ZRMU5DQXpOamxVT1RnZ05ESXdWREUxT0NBME5ESlJNVGszSURRME1pQXlNak1nTkRFNVZESTFNQ0F6TlRkUk1qVXdJRE0wTUNBeU16WWdNekF4VkRFNU5pQXhPVFpVTVRVMElEZ3pVVEUwT1NBMk1TQXhORGtnTlRGUk1UUTVJREkySURFMk5pQXlObEV4TnpVZ01qWWdNVGcxSURJNVZESXdPQ0EwTTFReU16VWdOemhVTWpZd0lERXpOMUV5TmpNZ01UUTVJREkyTlNBeE5URlVNamd5SURFMU0xRXpNRElnTVRVeklETXdNaUF4TkROUk16QXlJREV6TlNBeU9UTWdNVEV5VkRJMk9DQTJNVlF5TWpNZ01URlVNVFl4SUMweE1WRXhNamtnTFRFeElERXdNaUF4TUZRM05DQTNORkUzTkNBNU1TQTNPU0F4TURaVU1USXlJREl5TUZFeE5qQWdNekl4SURFMk5pQXpOREZVTVRjeklETTRNRkV4TnpNZ05EQTBJREUxTmlBME1EUklNVFUwVVRFeU5DQTBNRFFnT1RrZ016Y3hWRFl4SURJNE4xRTJNQ0F5T0RZZ05Ua2dNamcwVkRVNElESTRNVlExTmlBeU56bFVOVE1nTWpjNFZEUTVJREkzT0ZRME1TQXlOemhJTWpkUk1qRWdNamcwSURJeElESTROMW9pTHo0OGNHRjBhQ0JwWkQwaVRVcFlMVEV0VkVWWUxVa3RNVVEwTlVJaUlHUTlJazB5TVNBeU9EZFJNaklnTWpreklESTBJRE13TTFRek5pQXpOREZVTlRZZ016ZzRWRGc1SURReU5WUXhNelVnTkRReVVURTNNU0EwTkRJZ01UazFJRFF5TkZReU1qVWdNemt3VkRJek1TQXpOamxSTWpNeElETTJOeUF5TXpJZ016WTNUREkwTXlBek56aFJNekEwSURRME1pQXpPRElnTkRReVVUUXpOaUEwTkRJZ05EWTVJRFF4TlZRMU1ETWdNek0yVkRRMk5TQXhOemxVTkRJM0lEVXlVVFF5TnlBeU5pQTBORFFnTWpaUk5EVXdJREkySURRMU15QXlOMUUwT0RJZ016SWdOVEExSURZMVZEVTBNQ0F4TkRWUk5UUXlJREUxTXlBMU5qQWdNVFV6VVRVNE1DQXhOVE1nTlRnd0lERTBOVkUxT0RBZ01UUTBJRFUzTmlBeE16QlJOVFk0SURFd01TQTFOVFFnTnpOVU5UQTRJREUzVkRRek9TQXRNVEJSTXpreUlDMHhNQ0F6TnpFZ01UZFVNelV3SURjelVUTTFNQ0E1TWlBek9EWWdNVGt6VkRReU15QXpORFZSTkRJeklEUXdOQ0F6TnprZ05EQTBTRE0zTkZFeU9EZ2dOREEwSURJeU9TQXpNRE5NTWpJeUlESTVNVXd4T0RrZ01UVTNVVEUxTmlBeU5pQXhOVEVnTVRaUk1UTTRJQzB4TVNBeE1EZ2dMVEV4VVRrMUlDMHhNU0E0TnlBdE5WUTNOaUEzVkRjMElERTNVVGMwSURNd0lERXhNaUF4T0RCVU1UVXlJRE0wTTFFeE5UTWdNelE0SURFMU15QXpOalpSTVRVeklEUXdOU0F4TWprZ05EQTFVVGt4SURRd05TQTJOaUF6TURWUk5qQWdNamcxSURZd0lESTRORkUxT0NBeU56Z2dOREVnTWpjNFNESTNVVEl4SURJNE5DQXlNU0F5T0RkYUlpOCtQSEJoZEdnZ2FXUTlJazFLV0MweExWUkZXQzFKTFRGRU56QXpJaUJrUFNKTk16VWdNakF3VVRNMUlETXdNaUEzTkNBME1UVlVNVGd3SURZeE1GUXpNVGtnTnpBMFVUTXlNQ0EzTURRZ016STNJRGN3TkZRek16a2dOekExVVRNNU15QTNNREVnTkRJeklEWTFObEUwTmpJZ05UazJJRFEyTWlBME9UVlJORFl5SURNNE1DQTBNVGNnTWpZeFZETXdNaUEyTmxReE5qZ2dMVEV3U0RFMk1WRXhNalVnTFRFd0lEazVJREV3VkRZd0lEWXpWRFF4SURFek1GUXpOU0F5TURCYVRUTTRNeUExTmpaUk16Z3pJRFkyT0NBek16QWdOalk0VVRJNU5DQTJOamdnTWpZd0lEWXlNMVF5TURRZ05USXhWREUzTUNBME1qRlVNVFUzSURNM01WRXlNRFlnTXpjd0lESTFOQ0F6TnpCTU16VXhJRE0zTVZFek5USWdNemN5SURNMU9TQTBNRFJVTXpjMUlEUTRORlF6T0RNZ05UWTJXazB4TVRNZ01UTXlVVEV4TXlBeU5pQXhOallnTWpaUk1UZ3hJREkySURFNU9DQXpObFF5TXprZ056UlVNamczSURFMk1WUXpNelVnTXpBM1RETTBNQ0F6TWpSSU1UUTFVVEUwTlNBek1qRWdNVE0ySURJNE5sUXhNakFnTWpBNFZERXhNeUF4TXpKYUlpOCtQSEJoZEdnZ2FXUTlJazFLV0MweExWUkZXQzFPTFRJeU1EZ2lJR1E5SWswNE5DQXlOVEJST0RRZ016Y3lJREUyTmlBME5UQlVNell3SURVek9WRXpOakVnTlRNNUlETTNOeUExTXpsVU5ERTVJRFUwTUZRME5qa2dOVFF3U0RVMk9GRTFPRE1nTlRNeUlEVTRNeUExTWpCUk5UZ3pJRFV4TVNBMU56QWdOVEF4VERRMk5pQTFNREJSTXpVMUlEUTVPU0F6TWprZ05EazBVVEk0TUNBME9ESWdNalF5SURRMU9GUXhPRE1nTkRBNVZERTBOeUF6TlRSVU1USTVJRE13TmxReE1qUWdNamN5VmpJM01FZzFOamhSTlRneklESTJNaUExT0RNZ01qVXdWRFUyT0NBeU16QklNVEkwVmpJeU9GRXhNalFnTWpBM0lERXpOQ0F4TnpkVU1UWTNJREV4TWxReU16RWdORGhVTXpJNElEZFJNelUxSURFZ05EWTJJREJJTlRjd1VUVTRNeUF0TVRBZ05UZ3pJQzB5TUZFMU9ETWdMVE15SURVMk9DQXROREJJTkRjeFVUUTJOQ0F0TkRBZ05EUTJJQzAwTUZRME1UY2dMVFF4VVRJMk1pQXROREVnTVRjeUlEUTFVVGcwSURFeU55QTROQ0F5TlRCYUlpOCtQSEJoZEdnZ2FXUTlJazFLV0MweExWUkZXQzFFTFRJeE1VUWlJR1E5SWsweE55QTJOalZSTVRjZ05qY3lJREk0SURZNE0wZ3lNakZSTkRFMUlEWTRNU0EwTXprZ05qYzNVVFEyTVNBMk56TWdORGd4SURZMk4xUTFNVFlnTmpVMFZEVTBOQ0EyTXpsVU5UWTJJRFl5TTFRMU9EUWdOakEzVkRVNU55QTFPVEpVTmpBM0lEVTNPRlEyTVRRZ05UWTFWRFl4T0NBMU5UUk1Oakl4SURVME9GRTJNallnTlRNd0lEWXlOaUEwT1RkUk5qSTJJRFEwTnlBMk1UTWdOREU1VVRVM09DQXpORGdnTkRjeklETXlOa3cwTlRVZ016SXhVVFEyTWlBek1UQWdORGN6SURJNU1sUTFNVGNnTWpJMlZEVTNPQ0F4TkRGVU5qTTNJRGN5VkRZNE5pQXpOVkUzTURVZ016QWdOekExSURFMlVUY3dOU0EzSURZNU15QXRNVWcxTVRCUk5UQXpJRFlnTkRBMElERTFPVXd6TURZZ016RXdTREkyT0ZZeE9ETlJNamN3SURZM0lESTNNU0ExT1ZFeU56UWdORElnTWpreElETTRVVEk1TlNBek55QXpNVGtnTXpWUk16UTBJRE0xSURNMU15QXlPRkV6TmpJZ01UY2dNelV6SUROTU16UTJJQzB4U0RJNFVURTJJRFVnTVRZZ01UWlJNVFlnTXpVZ05UVWdNelZST1RZZ016Z2dNVEF4SURVeVVURXdOaUEyTUNBeE1EWWdNelF4VkRFd01TQTJNekpST1RVZ05qUTFJRFUxSURZME9GRXhOeUEyTkRnZ01UY2dOalkxV2sweU5ERWdNelZSTWpNNElEUXlJREl6TnlBME5WUXlNelVnTnpoVU1qTXpJREUyTTFReU16TWdNek0zVmpZeU1Vd3lNemNnTmpNMVRESTBOQ0EyTkRoSU1UTXpVVEV6TmlBMk5ERWdNVE0zSURZek9GUXhNemtnTmpBelZERTBNU0ExTVRkVU1UUXhJRE0wTVZFeE5ERWdNVE14SURFME1DQTRPVlF4TXpRZ016ZFJNVE16SURNMklERXpNeUF6TlVneU5ERmFUVFExTnlBME9UWlJORFUzSURVME1DQTBORGtnTlRjd1ZEUXlOU0EyTVRWVU5EQXdJRFl6TkZRek56Y2dOalF6VVRNM05DQTJORE1nTXpNNUlEWTBPRkV6TURBZ05qUTRJREk0TVNBMk16VlJNamN4SURZeU9DQXlOekFnTmpFd1ZESTJPQ0EwT0RGV016UTJTREk0TkZFek1qY2dNelEySURNM05TQXpOVEpSTkRJeElETTJOQ0EwTXprZ016a3lWRFExTnlBME9UWmFUVFE1TWlBMU16ZFVORGt5SURRNU5sUTBPRGdnTkRJM1ZEUTNPQ0F6T0RsVU5EWTVJRE0zTVZRME5qUWdNell4VVRRMk5DQXpOakFnTkRZMUlETTJNRkUwTmprZ016WXdJRFE1TnlBek56QlJOVGt6SURRd01DQTFPVE1nTkRrMVVUVTVNeUExT1RJZ05EYzNJRFl6TUV3ME5UY2dOak0zVERRMk1TQTJNalpSTkRjMElEWXhNU0EwT0RnZ05UWXhVVFE1TWlBMU16Y2dORGt5SURRNU5scE5ORFkwSURJME0xRTBNVEVnTXpFM0lEUXhNQ0F6TVRkUk5EQTBJRE14TnlBME1ERWdNekUxVVRNNE5DQXpNVFVnTXpjd0lETXhNa2d6TkRaTU5USTJJRE0xU0RZeE9VdzJNRFlnTlRCUk5UVXpJREV3T1NBME5qUWdNalF6V2lJdlBqeHdZWFJvSUdsa1BTSk5TbGd0TVM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VM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HhMVlJGV0MxT0xUTXlJaUJrUFNKTk1UQTVJRFF5T1ZFNE1pQTBNamtnTmpZZ05EUTNWRFV3SURRNU1WRTFNQ0ExTmpJZ01UQXpJRFl4TkZReU16VWdOalkyVVRNeU5pQTJOallnTXpnM0lEWXhNRlEwTkRrZ05EWTFVVFEwT1NBME1qSWdOREk1SURNNE0xUXpPREVnTXpFMVZETXdNU0F5TkRGUk1qWTFJREl4TUNBeU1ERWdNVFE1VERFME1pQTVNMHd5TVRnZ09USlJNemMxSURreUlETTROU0E1TjFFek9USWdPVGtnTkRBNUlERTRObFl4T0RsSU5EUTVWakU0TmxFME5EZ2dNVGd6SURRek5pQTVOVlEwTWpFZ00xWXdTRFV3VmpFNVZqTXhVVFV3SURNNElEVTJJRFEyVkRnMklEZ3hVVEV4TlNBeE1UTWdNVE0ySURFek4xRXhORFVnTVRRM0lERTNNQ0F4TnpSVU1qQTBJREl4TVZReU16TWdNalEwVkRJMk1TQXlOemhVTWpnMElETXdPRlF6TURVZ016UXdWRE15TUNBek5qbFVNek16SURRd01WUXpOREFnTkRNeFZETTBNeUEwTmpSUk16UXpJRFV5TnlBek1Ea2dOVGN6VkRJeE1pQTJNVGxSTVRjNUlEWXhPU0F4TlRRZ05qQXlWREV4T1NBMU5qbFVNVEE1SURVMU1GRXhNRGtnTlRRNUlERXhOQ0ExTkRsUk1UTXlJRFUwT1NBeE5URWdOVE0xVkRFM01DQTBPRGxSTVRjd0lEUTJOQ0F4TlRRZ05EUTNWREV3T1NBME1qbGFJaTgrUEhCaGRHZ2dhV1E5SWsxS1dDMHh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V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Uz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hMVlJGV0MxT0xUSXlNVElpSUdROUlrMDROQ0F5TXpkVU9EUWdNalV3VkRrNElESTNNRWcyTnpsUk5qazBJREkyTWlBMk9UUWdNalV3VkRZM09TQXlNekJJT1RoUk9EUWdNak0zSURnMElESTFNRm9pTHo0OGNHRjBhQ0JwWkQwaVRVcFlMVEV0VkVWWUxVa3RNVVEwTkRjaUlHUTlJazAwTUNBME16ZFJNakVnTkRNM0lESXhJRFEwTlZFeU1TQTBOVEFnTXpjZ05UQXhWRGN4SURZd01rdzRPQ0EyTlRGUk9UTWdOalk1SURFd01TQTJOemRJTlRZNVNEWTFPVkUyT1RFZ05qYzNJRFk1TnlBMk56WlVOekEwSURZMk4xRTNNRFFnTmpZeElEWTROeUExTlROVU5qWTRJRFEwTkZFMk5qZ2dORE0zSURZME9TQTBNemRSTmpRd0lEUXpOeUEyTXpjZ05ETTNWRFl6TVNBME5ESk1Oakk1SURRME5WRTJNamtnTkRVeElEWXpOU0EwT1RCVU5qUXhJRFUxTVZFMk5ERWdOVGcySURZeU9DQTJNRFJVTlRjeklEWXlPVkUxTmpnZ05qTXdJRFV4TlNBMk16RlJORFk1SURZek1TQTBOVGNnTmpNd1ZEUXpPU0EyTWpKUk5ETTRJRFl5TVNBek5qZ2dNelF6VkRJNU9DQTJNRkV5T1RnZ05EZ2dNemcySURRMlVUUXhPQ0EwTmlBME1qY2dORFZVTkRNMklETTJVVFF6TmlBek1TQTBNek1nTWpKUk5ESTVJRFFnTkRJMElERk1OREl5SURCUk5ERTVJREFnTkRFMUlEQlJOREV3SURBZ016WXpJREZVTWpJNElESlJPVGtnTWlBMk5DQXdTRFE1VVRReklEWWdORE1nT1ZRME5TQXlOMUUwT1NBME1DQTFOU0EwTmtnNE0wZzVORkV4TnpRZ05EWWdNVGc1SURVMVVURTVNQ0ExTmlBeE9URWdOVFpSTVRrMklEVTVJREl3TVNBM05sUXlOREVnTWpNelVUSTFPQ0F6TURFZ01qWTVJRE0wTkZFek16a2dOakU1SURNek9TQTJNalZSTXpNNUlEWXpNQ0F6TVRBZ05qTXdTREkzT1ZFeU1USWdOak13SURFNU1TQTJNalJSTVRRMklEWXhOQ0F4TWpFZ05UZ3pWRFkzSURRMk4xRTJNQ0EwTkRVZ05UY2dORFF4VkRReklEUXpOMGcwTUZvaUx6NDhjR0YwYUNCcFpEMGlUVXBZTFRF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1TMVVSVmd0VGkweU9TSWdaRDBpVFRZd0lEYzBPVXcyTkNBM05UQlJOamtnTnpVd0lEYzBJRGMxTUVnNE5rd3hNVFFnTnpJMlVUSXdPQ0EyTkRFZ01qVXhJRFV4TkZReU9UUWdNalV3VVRJNU5DQXhPRElnTWpnMElERXhPVlF5TmpFZ01USlVNakkwSUMwM05sUXhPRFlnTFRFME0xUXhORFVnTFRFNU5GUXhNVE1nTFRJeU4xUTVNQ0F0TWpRMlVUZzNJQzB5TkRrZ09EWWdMVEkxTUVnM05GRTJOaUF0TWpVd0lEWXpJQzB5TlRCVU5UZ2dMVEkwTjFRMU5TQXRNak00VVRVMklDMHlNemNnTmpZZ0xUSXlOVkV5TWpFZ0xUWTBJREl5TVNBeU5UQlVOallnTnpJMVVUVTJJRGN6TnlBMU5TQTNNemhSTlRVZ056UTJJRFl3SURjME9Wb2lMejQ4TDJSbFpuTStQR2NnYzNSeWIydGxQU0pqZFhKeVpXNTBRMjlzYjNJaUlHWnBiR3c5SW1OMWNuSmxiblJEYjJ4dmNpSWdjM1J5YjJ0bExYZHBaSFJvUFNJd0lpQjBjbUZ1YzJadmNtMDlJbk5qWVd4bEtERXNMVEVwSWo0OFp5QmtZWFJoTFcxdGJDMXViMlJsUFNKdFlYUm9JajQ4WnlCa1lYUmhMVzF0YkMxdWIyUmxQU0p0YnlJK1BIVnpaU0JrWVhSaExXTTlJak5FSWlCNGJHbHVhenBvY21WbVBTSWpUVXBZTFRFdFZFVllMVTR0TTBRaUx6NDhMMmMrUEdjZ1pHRjBZUzF0Yld3dGJtOWtaVDBpYldraUlIUnlZVzV6Wm05eWJUMGlkSEpoYm5Oc1lYUmxLREV3TlRVdU9Dd3dLU0krUEhWelpTQmtZWFJoTFdNOUlqRkVORFJGSWlCNGJHbHVhenBvY21WbVBTSWpUVXBZTFRFdFZFVllMVWt0TVVRME5FVWlMejQ4TDJjK1BHY2daR0YwWVMxdGJXd3RibTlrWlQwaWJXa2lJSFJ5WVc1elptOXliVDBpZEhKaGJuTnNZWFJsS0RFMU9EUXVPQ3d3S1NJK1BIVnpaU0JrWVhSaExXTTlJakZFTkRWR0lpQjRiR2x1YXpwb2NtVm1QU0lqVFVwWUxURXRWRVZZTFVrdE1VUTBOVVlpTHo0OEwyYytQR2NnWkdGMFlTMXRiV3d0Ym05a1pUMGliV2tpSUhSeVlXNXpabTl5YlQwaWRISmhibk5zWVhSbEtESXdNelV1T0N3d0tTSStQSFZ6WlNCa1lYUmhMV005SWpGRU5EVTBJaUI0YkdsdWF6cG9jbVZtUFNJalRVcFlMVEV0VkVWWUxVa3RNVVEwTlRRaUx6NDhMMmMrUEdjZ1pHRjBZUzF0Yld3dGJtOWtaVDBpYlhOMGVXeGxJaUIwY21GdWMyWnZjbTA5SW5SeVlXNXpiR0YwWlNneU5URXlMamdzTUNraVBqeG5JR1JoZEdFdGJXMXNMVzV2WkdVOUltMXpjR0ZqWlNJdlBqd3ZaejQ4WnlCa1lYUmhMVzF0YkMxdWIyUmxQU0p0YVNJZ2RISmhibk5tYjNKdFBTSjBjbUZ1YzJ4aGRHVW9NalkzT1M0NExEQXBJajQ4ZFhObElHUmhkR0V0WXowaU1VUTBOVUVpSUhoc2FXNXJPbWh5WldZOUlpTk5TbGd0TVMxVVJWZ3RTUzB4UkRRMVFTSXZQand2Wno0OFp5QmtZWFJoTFcxdGJDMXViMlJsUFNKdGFTSWdkSEpoYm5ObWIzSnRQU0owY21GdWMyeGhkR1VvTXpVMU55NDRMREFwSWo0OGRYTmxJR1JoZEdFdFl6MGlNVVEwTlRZaUlIaHNhVzVyT21oeVpXWTlJaU5OU2xndE1TMVVSVmd0U1MweFJEUTFOaUl2UGp3dlp6NDhaeUJrWVhSaExXMXRiQzF1YjJSbFBTSnRjM1ZpSWlCMGNtRnVjMlp2Y20wOUluUnlZVzV6YkdGMFpTZ3pPVEF5TGpnc01Da2lQanhuSUdSaGRHRXRiVzFzTFc1dlpHVTlJbTFwSWo0OGRYTmxJR1JoZEdFdFl6MGlNVVEwTlVJaUlIaHNhVzVyT21oeVpXWTlJaU5OU2xndE1TMVVSVmd0U1MweFJEUTFRaUl2UGp3dlp6NDhaeUJrWVhSaExXMXRiQzF1YjJSbFBTSlVaVmhCZEc5dElpQjBjbUZ1YzJadmNtMDlJblJ5WVc1emJHRjBaU2cyTXpNc0xURTFNQ2tnYzJOaGJHVW9NQzQzTURjcElpQmtZWFJoTFcxcWVDMTBaWGhqYkdGemN6MGlUMUpFSWo0OFp5QmtZWFJoTFcxdGJDMXViMlJsUFNKdGFTSStQSFZ6WlNCa1lYUmhMV005SWpGRU56QXpJaUI0YkdsdWF6cG9jbVZtUFNJalRVcFlMVEV0VkVWWUxVa3RNVVEzTURNaUx6NDhMMmMrUEdjZ1pHRjBZUzF0Yld3dGJtOWtaVDBpYlc4aUlIUnlZVzV6Wm05eWJUMGlkSEpoYm5Oc1lYUmxLRFEyT1N3d0tTSStQSFZ6WlNCa1lYUmhMV005SWpJeU1EZ2lJSGhzYVc1ck9taHlaV1k5SWlOTlNsZ3RNUzFVUlZndFRpMHlNakE0SWk4K1BDOW5QanhuSUdSaGRHRXRiVzFzTFc1dlpHVTlJbTF6ZFhBaUlIUnlZVzV6Wm05eWJUMGlkSEpoYm5Oc1lYUmxLREV4TXpZc01Da2lQanhuSUdSaGRHRXRiVzFzTFc1dlpHVTlJbFJsV0VGMGIyMGlJR1JoZEdFdGJXcDRMWFJsZUdOc1lYTnpQU0pQVWtRaVBqeG5JR1JoZEdFdGJXMXNMVzV2WkdVOUltMXBJajQ4ZFhObElHUmhkR0V0WXowaU1qRXhSQ0lnZUd4cGJtczZhSEpsWmowaUkwMUtXQzB4TFZSRldDMUVMVEl4TVVRaUx6NDhMMmMrUEM5blBqeG5JR1JoZEdFdGJXMXNMVzV2WkdVOUltMXBJaUIwY21GdWMyWnZjbTA5SW5SeVlXNXpiR0YwWlNnM05UVXNNamc1S1NCelkyRnNaU2d3TGpjd055a2lQangxYzJVZ1pHRjBZUzFqUFNJeFJEUTFSQ0lnZUd4cGJtczZhSEpsWmowaUkwMUtXQzB4TFZSRldDMUpMVEZFTkRWRUlpOCtQQzluUGp3dlp6NDhMMmMrUEM5blBqeG5JR1JoZEdFdGJXMXNMVzV2WkdVOUltMXpkSGxzWlNJZ2RISmhibk5tYjNKdFBTSjBjbUZ1YzJ4aGRHVW9Oakl3T1M0NExEQXBJajQ4WnlCa1lYUmhMVzF0YkMxdWIyUmxQU0p0YzNCaFkyVWlMejQ4TDJjK1BHY2daR0YwWVMxdGJXd3RibTlrWlQwaWJXWnlZV01pSUhSeVlXNXpabTl5YlQwaWRISmhibk5zWVhSbEtEY3lNRGt1T0N3d0tTSStQR2NnWkdGMFlTMXRiV3d0Ym05a1pUMGliVzRpSUhSeVlXNXpabTl5YlQwaWRISmhibk5zWVhSbEtEVXlNQ3cyTnpZcElqNDhkWE5sSUdSaGRHRXRZejBpTXpFaUlIaHNhVzVyT21oeVpXWTlJaU5OU2xndE1TMVVSVmd0VGkwek1TSXZQand2Wno0OFp5QmtZWFJoTFcxdGJDMXViMlJsUFNKdGNtOTNJaUIwY21GdWMyWnZjbTA5SW5SeVlXNXpiR0YwWlNneU1qQXNMVFk0TmlraVBqeG5JR1JoZEdFdGJXMXNMVzV2WkdVOUltMXVJajQ4ZFhObElHUmhkR0V0WXowaU16SWlJSGhzYVc1ck9taHlaV1k5SWlOTlNsZ3RNUzFVUlZndFRpMHpNaUl2UGp3dlp6NDhaeUJrWVhSaExXMXRiQzF1YjJSbFBTSnRhU0lnZEhKaGJuTm1iM0p0UFNKMGNtRnVjMnhoZEdVb05UQXdMREFwSWo0OGRYTmxJR1JoZEdFdFl6MGlNVVEwTlVJaUlIaHNhVzVyT21oeVpXWTlJaU5OU2xndE1TMVVSVmd0U1MweFJEUTFRaUl2UGp3dlp6NDhMMmMrUEhKbFkzUWdkMmxrZEdnOUlqRXpNREFpSUdobGFXZG9kRDBpTmpBaUlIZzlJakV5TUNJZ2VUMGlNakl3SWk4K1BDOW5QanhuSUdSaGRHRXRiVzFzTFc1dlpHVTlJbTExYm1SbGNtOTJaWElpSUhSeVlXNXpabTl5YlQwaWRISmhibk5zWVhSbEtEZzVNVFl1TkN3d0tTSStQR2NnWkdGMFlTMXRiV3d0Ym05a1pUMGliVzhpUGp4MWMyVWdaR0YwWVMxalBTSXlNakV4SWlCNGJHbHVhenBvY21WbVBTSWpUVXBZTFRF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FdFZFVllMVWt0TVVRME5UWWlMejQ4TDJjK1BHY2daR0YwWVMxdGJXd3RibTlrWlQwaWJXOGlJSFJ5WVc1elptOXliVDBpZEhKaGJuTnNZWFJsS0RNME5Td3dLU0krUEhWelpTQmtZWFJoTFdNOUlqTkVJaUI0YkdsdWF6cG9jbVZtUFNJalRVcFlMVEV0VkVWWUxVNHRNMFFpTHo0OEwyYytQR2NnWkdGMFlTMXRiV3d0Ym05a1pUMGliVzRpSUhSeVlXNXpabTl5YlQwaWRISmhibk5zWVhSbEtERXhNak1zTUNraVBqeDFjMlVnWkdGMFlTMWpQU0l6TVNJZ2VHeHBibXM2YUhKbFpqMGlJMDFLV0MweExWUkZXQzFPTFRNeElpOCtQQzluUGp3dlp6NDhaeUJrWVhSaExXMXRiQzF1YjJSbFBTSlVaVmhCZEc5dElpQjBjbUZ1YzJadmNtMDlJblJ5WVc1emJHRjBaU2cxTURrdU9Td3hNVFV3S1NCelkyRnNaU2d3TGpjd055a2lJR1JoZEdFdGJXcDRMWFJsZUdOc1lYTnpQU0pQVWtRaVBqeG5JR1JoZEdFdGJXMXNMVzV2WkdVOUltMXBJajQ4ZFhObElHUmhkR0V0WXowaU1VUTBOVUlpSUhoc2FXNXJPbWh5WldZOUlpTk5TbGd0TVMxVVJWZ3RTUzB4UkRRMVFpSXZQand2Wno0OEwyYytQQzluUGp4bklHUmhkR0V0Ylcxc0xXNXZaR1U5SW0xdklpQjBjbUZ1YzJadmNtMDlJblJ5WVc1emJHRjBaU2d4TURNMk1DNDBMREFwSWo0OGRYTmxJR1JoZEdFdFl6MGlNamdpSUhoc2FXNXJPbWh5WldZOUlpTk5TbGd0TVMxVVJWZ3RUaTB5T0NJdlBqd3ZaejQ4WnlCa1lYUmhMVzF0YkMxdWIyUmxQU0p0YzNWaUlpQjBjbUZ1YzJadmNtMDlJblJ5WVc1emJHRjBaU2d4TURjME9TNDBMREFwSWo0OFp5QmtZWFJoTFcxdGJDMXViMlJsUFNKdGFTSStQSFZ6WlNCa1lYUmhMV005SWpGRU5EWTJJaUI0YkdsdWF6cG9jbVZtUFNJalRVcFlMVEV0VkVWWUxVa3RNVVEwTmpZaUx6NDhMMmMrUEdjZ1pHRjBZUzF0Yld3dGJtOWtaVDBpYldraUlIUnlZVzV6Wm05eWJUMGlkSEpoYm5Oc1lYUmxLRFV5TXl3dE1UVXdLU0J6WTJGc1pTZ3dMamN3TnlraVBqeDFjMlVnWkdGMFlTMWpQU0l4UkRRMU5pSWdlR3hwYm1zNmFISmxaajBpSTAxS1dDMHhMVlJGV0MxSkxURkVORFUySWk4K1BDOW5Qand2Wno0OFp5QmtZWFJoTFcxdGJDMXViMlJsUFNKdGJ5SWdkSEpoYm5ObWIzSnRQU0owY21GdWMyeGhkR1VvTVRFM09EZ3VOaXd3S1NJK1BIVnpaU0JrWVhSaExXTTlJakl5TVRJaUlIaHNhVzVyT21oeVpXWTlJaU5OU2xndE1TMVVSVmd0VGkweU1qRXlJaTgrUEM5blBqeG5JR1JoZEdFdGJXMXNMVzV2WkdVOUltMXpkWEFpSUhSeVlXNXpabTl5YlQwaWRISmhibk5zWVhSbEtERXlOemc0TGpnc01Da2lQanhuSUdSaGRHRXRiVzFzTFc1dlpHVTlJbTFwSWo0OGRYTmxJR1JoZEdFdFl6MGlNVVEzTURNaUlIaHNhVzVyT21oeVpXWTlJaU5OU2xndE1TMVVSVmd0U1MweFJEY3dNeUl2UGp3dlp6NDhaeUJrWVhSaExXMXRiQzF1YjJSbFBTSnRhU0lnZEhKaGJuTm1iM0p0UFNKMGNtRnVjMnhoZEdVb05UQXlMRFF4TXlrZ2MyTmhiR1VvTUM0M01EY3BJajQ4ZFhObElHUmhkR0V0WXowaU1VUTBORGNpSUhoc2FXNXJPbWh5WldZOUlpTk5TbGd0TVMxVVJWZ3RTUzB4UkRRME55SXZQand2Wno0OEwyYytQR2NnWkdGMFlTMXRiV3d0Ym05a1pUMGliWE4xWWlJZ2RISmhibk5tYjNKdFBTSjBjbUZ1YzJ4aGRHVW9NVE00TXpndU5pd3dLU0krUEdjZ1pHRjBZUzF0Yld3dGJtOWtaVDBpYldraVBqeDFjMlVnWkdGMFlTMWpQU0l4UkRRMk5TSWdlR3hwYm1zNmFISmxaajBpSTAxS1dDMHhMVlJGV0MxSkxURkVORFkxSWk4K1BDOW5QanhuSUdSaGRHRXRiVzFzTFc1dlpHVTlJbTFwSWlCMGNtRnVjMlp2Y20wOUluUnlZVzV6YkdGMFpTZzJNRFVzTFRFMU1Da2djMk5oYkdVb01DNDNNRGNwSWo0OGRYTmxJR1JoZEdFdFl6MGlNVVEwTlRZaUlIaHNhVzVyT21oeVpXWTlJaU5OU2xndE1TMVVSVmd0U1MweFJEUTFOaUl2UGp3dlp6NDhMMmMrUEdjZ1pHRjBZUzF0Yld3dGJtOWtaVDBpYlhOMWNDSWdkSEpoYm5ObWIzSnRQU0owY21GdWMyeGhkR1VvTVRRM016Y3VOaXd3S1NJK1BHY2daR0YwWVMxdGJXd3RibTlrWlQwaWJXOGlQangxYzJVZ1pHRjBZUzFqUFNJeU9TSWdlR3hwYm1zNmFISmxaajBpSTAxS1dDMHhMVlJGV0MxT0xUSTVJaTgrUEM5blBqeG5JR1JoZEdFdGJXMXNMVzV2WkdVOUltMXVJaUIwY21GdWMyWnZjbTA5SW5SeVlXNXpiR0YwWlNnME1qSXNOREV6S1NCelkyRnNaU2d3TGpjd055a2lQangxYzJVZ1pHRjBZUzFqUFNJek1pSWdlR3hwYm1zNmFISmxaajBpSTAxS1dDMHhMVlJGV0MxT0xUTXlJaTgrUEM5blBqd3ZaejQ4TDJjK1BDOW5Qand2YzNablBnPT0iLAoJIlJlYWxWaWV3U2l6ZUpzb24iIDogIntcImhlaWdodFwiOjk4Mi4xNDI4NjgwNDE5OTIyLFwid2lkdGhcIjo1NDgyLjE0Mjk0NDMzNTkzNzV9Igp9Cg=="/>
    </extobj>
    <extobj name="2384804F-3998-4D57-9195-F3826E402611-2">
      <extobjdata type="2384804F-3998-4D57-9195-F3826E402611" data="ewoJIkltZ1NldHRpbmdKc29uIiA6ICJ7XCJoZWlnaHRcIjo0OS4xMDcxNDI4NTcxNDI4NTQsXCJ3aWR0aFwiOjMwMC44OTI4NTcxNDI4NTcxfSIsCgkiTGF0ZXgiIDogIi1cXG5hYmxhX3tcXHRoZXRhfSBcXGxvZyhcXHRoZXRhKT0gXFxmcmFjezF9ezJufVxcc3VtX3tpPTF9XntufTIoeV9pIC0gXFx0aGV0YV5UeF9pKSgteF9pKSAiLAoJIkxhdGV4SW1nQmFzZTY0IiA6ICJQSE4yWnlCNGJXeHVjejBpYUhSMGNEb3ZMM2QzZHk1M015NXZjbWN2TWpBd01DOXpkbWNpSUhkcFpIUm9QU0l6T0M0Mk5qUmxlQ0lnYUdWcFoyaDBQU0kyTGpNMU5HVjRJaUJ5YjJ4bFBTSnBiV2NpSUdadlkzVnpZV0pzWlQwaVptRnNjMlVpSUhacFpYZENiM2c5SWpBZ0xURTFOakl1TlNBeE56QTRPUzR6SURJNE1EZ3VOU0lnZUcxc2JuTTZlR3hwYm1zOUltaDBkSEE2THk5M2QzY3Vkek11YjNKbkx6RTVPVGt2ZUd4cGJtc2lJR0Z5YVdFdGFHbGtaR1Z1UFNKMGNuVmxJaUJ6ZEhsc1pUMGlkbVZ5ZEdsallXd3RZV3hwWjI0NklDMHlMamd4T1dWNE95QnRZWGd0ZDJsa2RHZzZJRGs0SlRzaVBqeGtaV1p6UGp4d1lYUm9JR2xrUFNKTlNsZ3RNaTFVUlZndFRpMHlNakV5SWlCa1BTSk5PRFFnTWpNM1ZEZzBJREkxTUZRNU9DQXlOekJJTmpjNVVUWTVOQ0F5TmpJZ05qazBJREkxTUZRMk56a2dNak13U0RrNFVUZzBJREl6TnlBNE5DQXlOVEJhSWk4K1BIQmhkR2dnYVdROUlrMUtXQzB5TFZSRldDMU9MVEl5TURjaUlHUTlJazAwTmlBMk56WlJORFlnTmpjNUlEVXhJRFk0TTBnM09ERlJOemcySURZM09TQTNPRFlnTmpjMlVUYzROaUEyTnpRZ05qRTNJRE15TmxRME5EUWdMVEkyVVRRek9TQXRNek1nTkRFMklDMHpNMVF6T0RnZ0xUSTJVVE00TlNBdE1qSWdNakUySURNeU5sUTBOaUEyTnpaYVRUWTVOeUExT1RaUk5qazNJRFU1TnlBME5EVWdOVGszVkRFNU15QTFPVFpSTVRrMUlEVTVNU0F6TVRrZ016TTJWRFEwTlNBNE1FdzJPVGNnTlRrMldpSXZQanh3WVhSb0lHbGtQU0pOU2xndE1pMVVSVmd0U1MweFJEY3dNeUlnWkQwaVRUTTFJREl3TUZFek5TQXpNRElnTnpRZ05ERTFWREU0TUNBMk1UQlVNekU1SURjd05GRXpNakFnTnpBMElETXlOeUEzTURSVU16TTVJRGN3TlZFek9UTWdOekF4SURReU15QTJOVFpSTkRZeUlEVTVOaUEwTmpJZ05EazFVVFEyTWlBek9EQWdOREUzSURJMk1WUXpNRElnTmpaVU1UWTRJQzB4TUVneE5qRlJNVEkxSUMweE1DQTVPU0F4TUZRMk1DQTJNMVEwTVNBeE16QlVNelVnTWpBd1drMHpPRE1nTlRZMlVUTTRNeUEyTmpnZ016TXdJRFkyT0ZFeU9UUWdOalk0SURJMk1DQTJNak5VTWpBMElEVXlNVlF4TnpBZ05ESXhWREUxTnlBek56RlJNakEySURNM01DQXlOVFFnTXpjd1RETTFNU0F6TnpGUk16VXlJRE0zTWlBek5Ua2dOREEwVkRNM05TQTBPRFJVTXpneklEVTJObHBOTVRFeklERXpNbEV4TVRNZ01qWWdNVFkySURJMlVURTRNU0F5TmlBeE9UZ2dNelpVTWpNNUlEYzBWREk0TnlBeE5qRlVNek0xSURNd04wd3pOREFnTXpJMFNERTBOVkV4TkRVZ016SXhJREV6TmlBeU9EWlVNVEl3SURJd09GUXhNVE1nTVRNeVdpSXZQanh3WVhSb0lHbGtQU0pOU2xndE1pMVVSVmd0VGkwMlF5SWdaRDBpVFRReUlEUTJTRFUyVVRrMUlEUTJJREV3TXlBMk1GWTJPRkV4TURNZ056Y2dNVEF6SURreFZERXdNeUF4TWpSVU1UQTBJREUyTjFReE1EUWdNakUzVkRFd05DQXlOekpVTVRBMElETXlPVkV4TURRZ016WTJJREV3TkNBME1EZFVNVEEwSURRNE1sUXhNRFFnTlRReVZERXdNeUExT0RaVU1UQXpJRFl3TTFFeE1EQWdOakl5SURnNUlEWXlPRlEwTkNBMk16ZElNalpXTmpZd1VUSTJJRFk0TXlBeU9DQTJPRE5NTXpnZ05qZzBVVFE0SURZNE5TQTJOeUEyT0RaVU1UQTBJRFk0T0ZFeE1qRWdOamc1SURFME1TQTJPVEJVTVRjeElEWTVNMVF4T0RJZ05qazBTREU0TlZZek56bFJNVGcxSURZeUlERTROaUEyTUZFeE9UQWdOVElnTVRrNElEUTVVVEl4T1NBME5pQXlORGNnTkRaSU1qWXpWakJJTWpVMVRESXpNaUF4VVRJd09TQXlJREU0TXlBeVZERTBOU0F6VkRFd055QXpWRFUzSURGTU16UWdNRWd5TmxZME5rZzBNbG9pTHo0OGNHRjBhQ0JwWkQwaVRVcFlMVEl0VkVWWUxVNHROa1lpSUdROUlrMHlPQ0F5TVRSUk1qZ2dNekE1SURreklETTNPRlF5TlRBZ05EUTRVVE0wTUNBME5EZ2dOREExSURNNE1GUTBOekVnTWpFMVVUUTNNU0F4TWpBZ05EQTNJRFUxVkRJMU1DQXRNVEJSTVRVeklDMHhNQ0E1TVNBMU4xUXlPQ0F5TVRSYVRUSTFNQ0F6TUZFek56SWdNekFnTXpjeUlERTVNMVl5TWpWV01qVXdVVE0zTWlBeU56SWdNemN4SURJNE9GUXpOalFnTXpJMlZETTBPQ0F6TmpKVU16RTNJRE01TUZReU5qZ2dOREV3VVRJMk15QTBNVEVnTWpVeUlEUXhNVkV5TWpJZ05ERXhJREU1TlNBek9UbFJNVFV5SURNM055QXhNemtnTXpNNFZERXlOaUF5TkRaV01qSTJVVEV5TmlBeE16QWdNVFExSURreFVURTNOeUF6TUNBeU5UQWdNekJhSWk4K1BIQmhkR2dnYVdROUlrMUtXQzB5TFZSRldDMU9MVFkzSWlCa1BTSk5Nekk1SURRd09WRXpOek1nTkRVeklEUXlPU0EwTlROUk5EVTVJRFExTXlBME56SWdORE0wVkRRNE5TQXpPVFpSTkRnMUlETTRNaUEwTnpZZ016Y3hWRFEwT1NBek5qQlJOREUySURNMk1DQTBNVElnTXprd1VUUXhNQ0EwTURRZ05ERTFJRFF4TVZFME1UVWdOREV5SURReE5pQTBNVFJXTkRFMVVUTTRPQ0EwTVRJZ016WXpJRE01TTFFek5UVWdNemc0SURNMU5TQXpPRFpSTXpVMUlETTROU0F6TlRrZ016Z3hWRE0yT0NBek5qbFVNemM1SURNMU1WUXpPRGdnTXpJMVZETTVNaUF5T1RKUk16a3lJREl6TUNBek5ETWdNVGczVkRJeU1pQXhORE5STVRjeUlERTBNeUF4TWpNZ01UY3hVVEV4TWlBeE5UTWdNVEV5SURFek0xRXhNVElnT1RnZ01UTTRJRGd4VVRFME55QTNOU0F4TlRVZ056VlVNakkzSURjelVUTXhNU0EzTWlBek16VWdOamRSTXprMklEVTRJRFF6TVNBeU5sRTBOekFnTFRFeklEUTNNQ0F0TnpKUk5EY3dJQzB4TXprZ016a3lJQzB4TnpWUk16TXlJQzB5TURZZ01qVXdJQzB5TURaUk1UWTNJQzB5TURZZ01UQTNJQzB4TnpWUk1qa2dMVEUwTUNBeU9TQXROelZSTWprZ0xUTTVJRFV3SUMweE5WUTVNaUF4T0V3eE1ETWdNalJSTmpjZ05UVWdOamNnTVRBNFVUWTNJREUxTlNBNU5pQXhPVE5STlRJZ01qTTNJRFV5SURJNU1sRTFNaUF6TlRVZ01UQXlJRE01T0ZReU1qTWdORFF5VVRJM05DQTBORElnTXpFNElEUXhOa3d6TWprZ05EQTVXazB5T1RrZ016UXpVVEk1TkNBek56RWdNamN6SURNNE4xUXlNakVnTkRBMFVURTVNaUEwTURRZ01UY3hJRE00T0ZReE5EVWdNelF6VVRFME1pQXpNallnTVRReUlESTVNbEV4TkRJZ01qUTRJREUwT1NBeU1qZFVNVGM1SURFNU1sRXhPVFlnTVRneUlESXlNaUF4T0RKUk1qUTBJREU0TWlBeU5qQWdNVGc1VkRJNE15QXlNRGRVTWprMElESXlOMVF5T1RrZ01qUXlVVE13TWlBeU5UZ2dNekF5SURJNU1sUXlPVGtnTXpReldrMDBNRE1nTFRjMVVUUXdNeUF0TlRBZ016ZzVJQzB6TkZRek5EZ2dMVEV4VkRJNU9TQXRNbFF5TkRVZ01FZ3lNVGhSTVRVeElEQWdNVE00SUMwMlVURXhPQ0F0TVRVZ01UQTNJQzB6TkZRNU5TQXROelJST1RVZ0xUZzBJREV3TVNBdE9UZFVNVEl5SUMweE1qZFVNVGN3SUMweE5UVlVNalV3SUMweE5qZFJNekU1SUMweE5qY2dNell4SUMweE16bFVOREF6SUMwM05Wb2lMejQ4Y0dGMGFDQnBaRDBpVFVwWUxUSXRWRVZZTFU0dE1qQTJNU0lnWkQwaUlpOCtQSEJoZEdnZ2FXUTlJazFLV0MweU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5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aTFVUlZndFRpMHpNaUlnWkQwaVRURXdPU0EwTWpsUk9ESWdOREk1SURZMklEUTBOMVExTUNBME9URlJOVEFnTlRZeUlERXdNeUEyTVRSVU1qTTFJRFkyTmxFek1qWWdOalkySURNNE55QTJNVEJVTkRRNUlEUTJOVkUwTkRrZ05ESXlJRFF5T1NBek9ETlVNemd4SURNeE5WUXpNREVnTWpReFVUSTJOU0F5TVRBZ01qQXhJREUwT1V3eE5ESWdPVE5NTWpFNElEa3lVVE0zTlNBNU1pQXpPRFVnT1RkUk16a3lJRGs1SURRd09TQXhPRFpXTVRnNVNEUTBPVll4T0RaUk5EUTRJREU0TXlBME16WWdPVFZVTkRJeElETldNRWcxTUZZeE9WWXpNVkUxTUNBek9DQTFOaUEwTmxRNE5pQTRNVkV4TVRVZ01URXpJREV6TmlBeE16ZFJNVFExSURFME55QXhOekFnTVRjMFZESXdOQ0F5TVRGVU1qTXpJREkwTkZReU5qRWdNamM0VkRJNE5DQXpNRGhVTXpBMUlETTBNRlF6TWpBZ016WTVWRE16TXlBME1ERlVNelF3SURRek1WUXpORE1nTkRZMFVUTTBNeUExTWpjZ016QTVJRFUzTTFReU1USWdOakU1VVRFM09TQTJNVGtnTVRVMElEWXdNbFF4TVRrZ05UWTVWREV3T1NBMU5UQlJNVEE1SURVME9TQXhNVFFnTlRRNVVURXpNaUExTkRrZ01UVXhJRFV6TlZReE56QWdORGc1VVRFM01DQTBOalFnTVRVMElEUTBOMVF4TURrZ05ESTVXaUl2UGp4d1lYUm9JR2xrUFNKTlNsZ3RNaT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jR0YwYUNCcFpEMGlUVXBZTFRJ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HlMVlJGV0MxSkxURkVORFUySWlCa1BTSk5NVGcwSURZd01GRXhPRFFnTmpJMElESXdNeUEyTkRKVU1qUTNJRFkyTVZFeU5qVWdOall4SURJM055QTJORGxVTWprd0lEWXhPVkV5T1RBZ05UazJJREkzTUNBMU56ZFVNakkySURVMU4xRXlNVEVnTlRVM0lERTVPQ0ExTmpkVU1UZzBJRFl3TUZwTk1qRWdNamczVVRJeElESTVOU0F6TUNBek1UaFVOVFFnTXpZNVZEazRJRFF5TUZReE5UZ2dORFF5VVRFNU55QTBORElnTWpJeklEUXhPVlF5TlRBZ016VTNVVEkxTUNBek5EQWdNak0ySURNd01WUXhPVFlnTVRrMlZERTFOQ0E0TTFFeE5Ea2dOakVnTVRRNUlEVXhVVEUwT1NBeU5pQXhOallnTWpaUk1UYzFJREkySURFNE5TQXlPVlF5TURnZ05ETlVNak0xSURjNFZESTJNQ0F4TXpkUk1qWXpJREUwT1NBeU5qVWdNVFV4VkRJNE1pQXhOVE5STXpBeUlERTFNeUF6TURJZ01UUXpVVE13TWlBeE16VWdNamt6SURFeE1sUXlOamdnTmpGVU1qSXpJREV4VkRFMk1TQXRNVEZSTVRJNUlDMHhNU0F4TURJZ01UQlVOelFnTnpSUk56UWdPVEVnTnprZ01UQTJWREV5TWlBeU1qQlJNVFl3SURNeU1TQXhOallnTXpReFZERTNNeUF6T0RCUk1UY3pJRFF3TkNBeE5UWWdOREEwU0RFMU5GRXhNalFnTkRBMElEazVJRE0zTVZRMk1TQXlPRGRSTmpBZ01qZzJJRFU1SURJNE5GUTFPQ0F5T0RGVU5UWWdNamM1VkRVeklESTNPRlEwT1NBeU56aFVOREVnTWpjNFNESTNVVEl4SURJNE5DQXlNU0F5T0Rk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Wt0TVVRME5EY2lJR1E5SWswME1DQTBNemRSTWpFZ05ETTNJREl4SURRME5WRXlNU0EwTlRBZ016Y2dOVEF4VkRjeElEWXdNa3c0T0NBMk5URlJPVE1nTmpZNUlERXdNU0EyTnpkSU5UWTVTRFkxT1ZFMk9URWdOamMzSURZNU55QTJOelpVTnpBMElEWTJOMUUzTURRZ05qWXhJRFk0TnlBMU5UTlVOalk0SURRME5GRTJOamdnTkRNM0lEWTBPU0EwTXpkUk5qUXdJRFF6TnlBMk16Y2dORE0zVkRZek1TQTBOREpNTmpJNUlEUTBOVkUyTWprZ05EVXhJRFl6TlNBME9UQlVOalF4SURVMU1WRTJOREVnTlRnMklEWXlPQ0EyTURSVU5UY3pJRFl5T1ZFMU5qZ2dOak13SURVeE5TQTJNekZSTkRZNUlEWXpNU0EwTlRjZ05qTXdWRFF6T1NBMk1qSlJORE00SURZeU1TQXpOamdnTXpRelZESTVPQ0EyTUZFeU9UZ2dORGdnTXpnMklEUTJVVFF4T0NBME5pQTBNamNnTkRWVU5ETTJJRE0yVVRRek5pQXpNU0EwTXpNZ01qSlJOREk1SURRZ05ESTBJREZNTkRJeUlEQlJOREU1SURBZ05ERTFJREJSTkRFd0lEQWdNell6SURGVU1qSTRJREpST1RrZ01pQTJOQ0F3U0RRNVVUUXpJRFlnTkRNZ09WUTBOU0F5TjFFME9TQTBNQ0ExTlNBME5rZzRNMGc1TkZFeE56UWdORFlnTVRnNUlEVTFVVEU1TUNBMU5pQXhPVEVnTlRaUk1UazJJRFU1SURJd01TQTNObFF5TkRFZ01qTXpVVEkxT0NBek1ERWdNalk1SURNME5GRXpNemtnTmpFNUlETXpPU0EyTWpWUk16TTVJRFl6TUNBek1UQWdOak13U0RJM09WRXlNVElnTmpNd0lERTVNU0EyTWpSUk1UUTJJRFl4TkNBeE1qRWdOVGd6VkRZM0lEUTJOMUUyTUNBME5EVWdOVGNnTkRReFZEUXpJRFF6TjBnME1Gb2lMejQ4Y0dGMGFDQnBaRDBpVFVwWUxUSXRWRVZZTFVrdE1VUTBOalVpSUdROUlrMDFNaUF5T0RsUk5Ua2dNek14SURFd05pQXpPRFpVTWpJeUlEUTBNbEV5TlRjZ05EUXlJREk0TmlBME1qUlVNekk1SURNM09WRXpOekVnTkRReUlEUXpNQ0EwTkRKUk5EWTNJRFEwTWlBME9UUWdOREl3VkRVeU1pQXpOakZSTlRJeUlETXpNaUExTURnZ016RTBWRFE0TVNBeU9USlVORFU0SURJNE9GRTBNemtnTWpnNElEUXlOeUF5T1RsVU5ERTFJRE15T0ZFME1UVWdNemMwSURRMk5TQXpPVEZSTkRVMElEUXdOQ0EwTWpVZ05EQTBVVFF4TWlBME1EUWdOREEySURRd01sRXpOamdnTXpnMklETTFNQ0F6TXpaUk1qa3dJREV4TlNBeU9UQWdOemhSTWprd0lEVXdJRE13TmlBek9GUXpOREVnTWpaUk16YzRJREkySURReE5DQTFPVlEwTmpNZ01UUXdVVFEyTmlBeE5UQWdORFk1SURFMU1WUTBPRFVnTVRVelNEUTRPVkUxTURRZ01UVXpJRFV3TkNBeE5EVlJOVEEwSURFME5DQTFNRElnTVRNMFVUUTROaUEzTnlBME5EQWdNek5VTXpNeklDMHhNVkV5TmpNZ0xURXhJREl5TnlBMU1sRXhPRFlnTFRFd0lERXpNeUF0TVRCSU1USTNVVGM0SUMweE1DQTFOeUF4TmxRek5TQTNNVkV6TlNBeE1ETWdOVFFnTVRJelZEazVJREUwTTFFeE5ESWdNVFF6SURFME1pQXhNREZSTVRReUlEZ3hJREV6TUNBMk5sUXhNRGNnTkRaVU9UUWdOREZNT1RFZ05EQlJPVEVnTXprZ09UY2dNelpVTVRFeklESTVWREV6TWlBeU5sRXhOamdnTWpZZ01UazBJRGN4VVRJd015QTROeUF5TVRjZ01UTTVWREkwTlNBeU5EZFVNall4SURNeE0xRXlOallnTXpRd0lESTJOaUF6TlRKUk1qWTJJRE00TUNBeU5URWdNemt5VkRJeE55QTBNRFJSTVRjM0lEUXdOQ0F4TkRJZ016Y3lWRGt6SURJNU1GRTVNU0F5T0RFZ09EZ2dNamd3VkRjeUlESTNPRWcxT0ZFMU1pQXlPRFFnTlRJZ01qZzVXaUl2UGp3dlpHVm1jejQ4WnlCemRISnZhMlU5SW1OMWNuSmxiblJEYjJ4dmNpSWdabWxzYkQwaVkzVnljbVZ1ZEVOdmJHOXlJaUJ6ZEhKdmEyVXRkMmxrZEdnOUlqQWlJSFJ5WVc1elptOXliVDBpYzJOaGJHVW9NU3d0TVNraVBqeG5JR1JoZEdFdGJXMXNMVzV2WkdVOUltMWhkR2dpUGp4bklHUmhkR0V0Ylcxc0xXNXZaR1U5SW0xdklqNDhkWE5sSUdSaGRHRXRZejBpTWpJeE1pSWdlR3hwYm1zNmFISmxaajBpSTAxS1dDMHlMVlJGV0MxT0xUSXlNVElpTHo0OEwyYytQR2NnWkdGMFlTMXRiV3d0Ym05a1pUMGliWE4xWWlJZ2RISmhibk5tYjNKdFBTSjBjbUZ1YzJ4aGRHVW9OemM0TERBcElqNDhaeUJrWVhSaExXMXRiQzF1YjJSbFBTSnRhU0krUEhWelpTQmtZWFJoTFdNOUlqSXlNRGNpSUhoc2FXNXJPbWh5WldZOUlpTk5TbGd0TWkxVVJWZ3RUaTB5TWpBM0lpOCtQQzluUGp4bklHUmhkR0V0Ylcxc0xXNXZaR1U5SWxSbFdFRjBiMjBpSUhSeVlXNXpabTl5YlQwaWRISmhibk5zWVhSbEtEZzJOaXd0TVRVd0tTQnpZMkZzWlNnd0xqY3dOeWtpSUdSaGRHRXRiV3A0TFhSbGVHTnNZWE56UFNKUFVrUWlQanhuSUdSaGRHRXRiVzFzTFc1dlpHVTlJbTFwSWo0OGRYTmxJR1JoZEdFdFl6MGlNVVEzTURNaUlIaHNhVzVyT21oeVpXWTlJaU5OU2xndE1pMVVSVmd0U1MweFJEY3dNeUl2UGp3dlp6NDhMMmMrUEM5blBqeG5JR1JoZEdFdGJXMXNMVzV2WkdVOUltMXBJaUIwY21GdWMyWnZjbTA5SW5SeVlXNXpiR0YwWlNneU1Ua3lMak1zTUNraVBqeDFjMlVnWkdGMFlTMWpQU0kyUXlJZ2VHeHBibXM2YUhKbFpqMGlJMDFLV0MweUxWUkZXQzFPTFRaRElpOCtQSFZ6WlNCa1lYUmhMV005SWpaR0lpQjRiR2x1YXpwb2NtVm1QU0lqVFVwWUxUSXRWRVZZTFU0dE5rWWlJSFJ5WVc1elptOXliVDBpZEhKaGJuTnNZWFJsS0RJM09Dd3dLU0l2UGp4MWMyVWdaR0YwWVMxalBTSTJOeUlnZUd4cGJtczZhSEpsWmowaUkwMUtXQzB5TFZSRldDMU9MVFkzSWlCMGNtRnVjMlp2Y20wOUluUnlZVzV6YkdGMFpTZzNOemdzTUNraUx6NDhMMmMrUEdjZ1pHRjBZUzF0Yld3dGJtOWtaVDBpYlc4aUlIUnlZVzV6Wm05eWJUMGlkSEpoYm5Oc1lYUmxLRE0wTnpBdU15d3dLU0krUEhWelpTQmtZWFJoTFdNOUlqSXdOakVpSUhoc2FXNXJPbWh5WldZOUlpTk5TbGd0TWkxVVJWZ3RUaTB5TURZeElpOCtQQzluUGp4bklHUmhkR0V0Ylcxc0xXNXZaR1U5SW0xdklpQjBjbUZ1YzJadmNtMDlJblJ5WVc1emJHRjBaU2d6TkRjd0xqTXNNQ2tpUGp4MWMyVWdaR0YwWVMxalBTSXlPQ0lnZUd4cGJtczZhSEpsWmowaUkwMUtXQzB5TFZSRldDMU9MVEk0SWk4K1BDOW5QanhuSUdSaGRHRXRiVzFzTFc1dlpHVTlJbTFwSWlCMGNtRnVjMlp2Y20wOUluUnlZVzV6YkdGMFpTZ3pPRFU1TGpNc01Da2lQangxYzJVZ1pHRjBZUzFqUFNJeFJEY3dNeUlnZUd4cGJtczZhSEpsWmowaUkwMUtXQzB5TFZSRldDMUpMVEZFTnpBeklpOCtQQzluUGp4bklHUmhkR0V0Ylcxc0xXNXZaR1U5SW0xdklpQjBjbUZ1YzJadmNtMDlJblJ5WVc1emJHRjBaU2cwTXpJNExqTXNNQ2tpUGp4MWMyVWdaR0YwWVMxalBTSXlPU0lnZUd4cGJtczZhSEpsWmowaUkwMUtXQzB5TFZSRldDMU9MVEk1SWk4K1BDOW5QanhuSUdSaGRHRXRiVzFzTFc1dlpHVTlJbTF2SWlCMGNtRnVjMlp2Y20wOUluUnlZVzV6YkdGMFpTZzBPVGsxTGpFc01Da2lQangxYzJVZ1pHRjBZUzFqUFNJelJDSWdlR3hwYm1zNmFISmxaajBpSTAxS1dDMHlMVlJGV0MxT0xUTkVJaTgrUEM5blBqeG5JR1JoZEdFdGJXMXNMVzV2WkdVOUltMW1jbUZqSWlCMGNtRnVjMlp2Y20wOUluUnlZVzV6YkdGMFpTZzJNRFV3TGprc01Da2lQanhuSUdSaGRHRXRiVzFzTFc1dlpHVTlJbTF1SWlCMGNtRnVjMlp2Y20wOUluUnlZVzV6YkdGMFpTZzFNakFzTmpjMktTSStQSFZ6WlNCa1lYUmhMV005SWpNeElpQjRiR2x1YXpwb2NtVm1QU0lqVFVwWUxUSXRWRVZZTFU0dE16RWlMejQ4TDJjK1BHY2daR0YwWVMxdGJXd3RibTlrWlQwaWJYSnZkeUlnZEhKaGJuTm1iM0p0UFNKMGNtRnVjMnhoZEdVb01qSXdMQzAyT0RZcElqNDhaeUJrWVhSaExXMXRiQzF1YjJSbFBTSnRiaUkrUEhWelpTQmtZWFJoTFdNOUlqTXlJaUI0YkdsdWF6cG9jbVZtUFNJalRVcFlMVEl0VkVWWUxVNHRNeklpTHo0OEwyYytQR2NnWkdGMFlTMXRiV3d0Ym05a1pUMGliV2tpSUhSeVlXNXpabTl5YlQwaWRISmhibk5zWVhSbEtEVXdNQ3d3S1NJK1BIVnpaU0JrWVhSaExXTTlJakZFTkRWQ0lpQjRiR2x1YXpwb2NtVm1QU0lqVFVwWUxUSXRWRVZZTFVrdE1VUTBOVUlpTHo0OEwyYytQQzluUGp4eVpXTjBJSGRwWkhSb1BTSXhNekF3SWlCb1pXbG5hSFE5SWpZd0lpQjRQU0l4TWpBaUlIazlJakl5TUNJdlBqd3ZaejQ4WnlCa1lYUmhMVzF0YkMxdWIyUmxQU0p0ZFc1a1pYSnZkbVZ5SWlCMGNtRnVjMlp2Y20wOUluUnlZVzV6YkdGMFpTZzNOelUzTGpVc01Da2lQanhuSUdSaGRHRXRiVzFzTFc1dlpHVTlJbTF2SWo0OGRYTmxJR1JoZEdFdFl6MGlNakl4TVNJZ2VHeHBibXM2YUhKbFpqMGlJMDFLV0MweUxWUkZXQzFNVHkweU1qRXhJaTgrUEM5blBqeG5JR1JoZEdFdGJXMXNMVzV2WkdVOUlsUmxXRUYwYjIwaUlIUnlZVzV6Wm05eWJUMGlkSEpoYm5Oc1lYUmxLREUwT0M0eUxDMHhNRGczTGprcElITmpZV3hsS0RBdU56QTNLU0lnWkdGMFlTMXRhbmd0ZEdWNFkyeGhjM005SWs5U1JDSStQR2NnWkdGMFlTMXRiV3d0Ym05a1pUMGliV2tpUGp4MWMyVWdaR0YwWVMxalBTSXhSRFExTmlJZ2VHeHBibXM2YUhKbFpqMGlJMDFLV0MweUxWUkZXQzFKTFRGRU5EVTJJaTgrUEM5blBqeG5JR1JoZEdFdGJXMXNMVzV2WkdVOUltMXZJaUIwY21GdWMyWnZjbTA5SW5SeVlXNXpiR0YwWlNnek5EVXNNQ2tpUGp4MWMyVWdaR0YwWVMxalBTSXpSQ0lnZUd4cGJtczZhSEpsWmowaUkwMUtXQzB5TFZSRldDMU9MVE5FSWk4K1BDOW5QanhuSUdSaGRHRXRiVzFzTFc1dlpHVTlJbTF1SWlCMGNtRnVjMlp2Y20wOUluUnlZVzV6YkdGMFpTZ3hNVEl6TERBcElqNDhkWE5sSUdSaGRHRXRZejBpTXpFaUlIaHNhVzVyT21oeVpXWTlJaU5OU2xndE1pMVVSVmd0VGkwek1TSXZQand2Wno0OEwyYytQR2NnWkdGMFlTMXRiV3d0Ym05a1pUMGlWR1ZZUVhSdmJTSWdkSEpoYm5ObWIzSnRQU0owY21GdWMyeGhkR1VvTlRBNUxqa3NNVEUxTUNrZ2MyTmhiR1VvTUM0M01EY3BJaUJrWVhSaExXMXFlQzEwWlhoamJHRnpjejBpVDFKRUlqNDhaeUJrWVhSaExXMXRiQzF1YjJSbFBTSnRhU0krUEhWelpTQmtZWFJoTFdNOUlqRkVORFZDSWlCNGJHbHVhenBvY21WbVBTSWpUVXBZTFRJdFZFVllMVWt0TVVRME5VSWlMejQ4TDJjK1BDOW5Qand2Wno0OFp5QmtZWFJoTFcxdGJDMXViMlJsUFNKdGJpSWdkSEpoYm5ObWIzSnRQU0owY21GdWMyeGhkR1VvT1RNMk9DNHlMREFwSWo0OGRYTmxJR1JoZEdFdFl6MGlNeklpSUhoc2FXNXJPbWh5WldZOUlpTk5TbGd0TWkxVVJWZ3RUaTB6TWlJdlBqd3ZaejQ4WnlCa1lYUmhMVzF0YkMxdWIyUmxQU0p0YnlJZ2RISmhibk5tYjNKdFBTSjBjbUZ1YzJ4aGRHVW9PVGcyT0M0eUxEQXBJajQ4ZFhObElHUmhkR0V0WXowaU1qZ2lJSGhzYVc1ck9taHlaV1k5SWlOTlNsZ3RNaTFVUlZndFRpMHlPQ0l2UGp3dlp6NDhaeUJrWVhSaExXMXRiQzF1YjJSbFBTSnRjM1ZpSWlCMGNtRnVjMlp2Y20wOUluUnlZVzV6YkdGMFpTZ3hNREkxTnk0eUxEQXBJajQ4WnlCa1lYUmhMVzF0YkMxdWIyUmxQU0p0YVNJK1BIVnpaU0JrWVhSaExXTTlJakZFTkRZMklpQjRiR2x1YXpwb2NtVm1QU0lqVFVwWUxUSXRWRVZZTFVrdE1VUTBOallpTHo0OEwyYytQR2NnWkdGMFlTMXRiV3d0Ym05a1pUMGliV2tpSUhSeVlXNXpabTl5YlQwaWRISmhibk5zWVhSbEtEVXlNeXd0TVRVd0tTQnpZMkZzWlNnd0xqY3dOeWtpUGp4MWMyVWdaR0YwWVMxalBTSXhSRFExTmlJZ2VHeHBibXM2YUhKbFpqMGlJMDFLV0MweUxWUkZXQzFKTFRGRU5EVTJJaTgrUEM5blBqd3ZaejQ4WnlCa1lYUmhMVzF0YkMxdWIyUmxQU0p0YnlJZ2RISmhibk5tYjNKdFBTSjBjbUZ1YzJ4aGRHVW9NVEV5T1RZdU5Dd3dLU0krUEhWelpTQmtZWFJoTFdNOUlqSXlNVElpSUhoc2FXNXJPbWh5WldZOUlpTk5TbGd0TWkxVVJWZ3RUaTB5TWpFeUlpOCtQQzluUGp4bklHUmhkR0V0Ylcxc0xXNXZaR1U5SW0xemRYQWlJSFJ5WVc1elptOXliVDBpZEhKaGJuTnNZWFJsS0RFeU1qazJMallzTUNraVBqeG5JR1JoZEdFdGJXMXNMVzV2WkdVOUltMXBJajQ4ZFhObElHUmhkR0V0WXowaU1VUTNNRE1pSUhoc2FXNXJPbWh5WldZOUlpTk5TbGd0TWkxVVJWZ3RTUzB4UkRjd015SXZQand2Wno0OFp5QmtZWFJoTFcxdGJDMXViMlJsUFNKdGFTSWdkSEpoYm5ObWIzSnRQU0owY21GdWMyeGhkR1VvTlRBeUxEUXhNeWtnYzJOaGJHVW9NQzQzTURjcElqNDhkWE5sSUdSaGRHRXRZejBpTVVRME5EY2lJSGhzYVc1ck9taHlaV1k5SWlOTlNsZ3RNaTFVUlZndFNTMHhSRFEwTnlJdlBqd3ZaejQ4TDJjK1BHY2daR0YwWVMxdGJXd3RibTlrWlQwaWJYTjFZaUlnZEhKaGJuTm1iM0p0UFNKMGNtRnVjMnhoZEdVb01UTXpORFl1TkN3d0tTSStQR2NnWkdGMFlTMXRiV3d0Ym05a1pUMGliV2tpUGp4MWMyVWdaR0YwWVMxalBTSXhSRFEyTlNJZ2VHeHBibXM2YUhKbFpqMGlJMDFLV0MweUxWUkZXQzFKTFRGRU5EWTFJaTgrUEM5blBqeG5JR1JoZEdFdGJXMXNMVzV2WkdVOUltMXBJaUIwY21GdWMyWnZjbTA5SW5SeVlXNXpiR0YwWlNnMk1EVXNMVEUxTUNrZ2MyTmhiR1VvTUM0M01EY3BJajQ4ZFhObElHUmhkR0V0WXowaU1VUTBOVFlpSUhoc2FXNXJPbWh5WldZOUlpTk5TbGd0TWkxVVJWZ3RTUzB4UkRRMU5pSXZQand2Wno0OEwyYytQR2NnWkdGMFlTMXRiV3d0Ym05a1pUMGliVzhpSUhSeVlXNXpabTl5YlQwaWRISmhibk5zWVhSbEtERTBNalExTGpNc01Da2lQangxYzJVZ1pHRjBZUzFqUFNJeU9TSWdlR3hwYm1zNmFISmxaajBpSTAxS1dDMHlMVlJGV0MxT0xUSTVJaTgrUEM5blBqeG5JR1JoZEdFdGJXMXNMVzV2WkdVOUltMXZJaUIwY21GdWMyWnZjbTA5SW5SeVlXNXpiR0YwWlNneE5EWXpOQzR6TERBcElqNDhkWE5sSUdSaGRHRXRZejBpTWpnaUlIaHNhVzVyT21oeVpXWTlJaU5OU2xndE1pMVVSVmd0VGkweU9DSXZQand2Wno0OFp5QmtZWFJoTFcxdGJDMXViMlJsUFNKdGJ5SWdkSEpoYm5ObWIzSnRQU0owY21GdWMyeGhkR1VvTVRVd01qTXVNeXd3S1NJK1BIVnpaU0JrWVhSaExXTTlJakl5TVRJaUlIaHNhVzVyT21oeVpXWTlJaU5OU2xndE1pMVVSVmd0VGkweU1qRXlJaTgrUEM5blBqeG5JR1JoZEdFdGJXMXNMVzV2WkdVOUltMXpkV0lpSUhSeVlXNXpabTl5YlQwaWRISmhibk5zWVhSbEtERTFPREF4TGpNc01Da2lQanhuSUdSaGRHRXRiVzFzTFc1dlpHVTlJbTFwSWo0OGRYTmxJR1JoZEdFdFl6MGlNVVEwTmpVaUlIaHNhVzVyT21oeVpXWTlJaU5OU2xndE1pMVVSVmd0U1MweFJEUTJOU0l2UGp3dlp6NDhaeUJrWVhSaExXMXRiQzF1YjJSbFBTSnRhU0lnZEhKaGJuTm1iM0p0UFNKMGNtRnVjMnhoZEdVb05qQTFMQzB4TlRBcElITmpZV3hsS0RBdU56QTNLU0krUEhWelpTQmtZWFJoTFdNOUlqRkVORFUySWlCNGJHbHVhenBvY21WbVBTSWpUVXBZTFRJdFZFVllMVWt0TVVRME5UWWlMejQ4TDJjK1BDOW5QanhuSUdSaGRHRXRiVzFzTFc1dlpHVTlJbTF2SWlCMGNtRnVjMlp2Y20wOUluUnlZVzV6YkdGMFpTZ3hOamN3TUM0ekxEQXBJajQ4ZFhObElHUmhkR0V0WXowaU1qa2lJSGhzYVc1ck9taHlaV1k5SWlOTlNsZ3RNaTFVUlZndFRpMHlPU0l2UGp3dlp6NDhMMmMrUEM5blBqd3ZjM1puUGc9PSIsCgkiUmVhbFZpZXdTaXplSnNvbiIgOiAie1wiaGVpZ2h0XCI6OTgyLjE0Mjg2ODA0MTk5MjIsXCJ3aWR0aFwiOjYwMTcuODU3MDU1NjY0MDYyNX0iCn0K"/>
    </extobj>
    <extobj name="2384804F-3998-4D57-9195-F3826E402611-3">
      <extobjdata type="2384804F-3998-4D57-9195-F3826E402611" data="ewoJIkltZ1NldHRpbmdKc29uIiA6ICJ7XCJoZWlnaHRcIjo0OS4xMDcxNDI4NTcxNDI4NTQsXCJ3aWR0aFwiOjE3OC41NzE0Mjg1NzE0Mjg1Nn0iLAoJIkxhdGV4IiA6ICI9IC1cXGZyYWN7MX17bn1cXHN1bV97aT0xfV57bn0gKHlfaSAtIFxcdGhldGFeVHhfaSl4X2kgIiwKCSJMYXRleEltZ0Jhc2U2NCIgOiAiUEhOMlp5QjRiV3h1Y3owaWFIUjBjRG92TDNkM2R5NTNNeTV2Y21jdk1qQXdNQzl6ZG1jaUlIZHBaSFJvUFNJeU1pNDVOak5sZUNJZ2FHVnBaMmgwUFNJMkxqTTFOR1Y0SWlCeWIyeGxQU0pwYldjaUlHWnZZM1Z6WVdKc1pUMGlabUZzYzJVaUlIWnBaWGRDYjNnOUlqQWdMVEUxTmpJdU5TQXhNREUwT1M0MUlESTRNRGd1TlNJZ2VHMXNibk02ZUd4cGJtczlJbWgwZEhBNkx5OTNkM2N1ZHpNdWIzSm5MekU1T1RrdmVHeHBibXNpSUdGeWFXRXRhR2xrWkdWdVBTSjBjblZsSWlCemRIbHNaVDBpZG1WeWRHbGpZV3d0WVd4cFoyNDZJQzB5TGpneE9XVjRPeUJ0WVhndGQybGtkR2c2SURrNEpUc2lQanhrWldaelBqeHdZWFJvSUdsa1BTSk5TbGd0TV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E9DMVVSVmd0VGkweU1qRXlJaUJrUFNKTk9EUWdNak0zVkRnMElESTFNRlE1T0NBeU56QklOamM1VVRZNU5DQXlOaklnTmprMElESTFNRlEyTnprZ01qTXdTRGs0VVRnMElESXpOeUE0TkNBeU5UQmFJaTgrUEhCaGRHZ2dhV1E5SWsxS1dDMHhPQz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eE9D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EU0TFZSRldDMU1UeTB5TWpFeElpQmtQU0pOTmpBZ09UUTRVVFl6SURrMU1DQTJOalVnT1RVd1NERXlOamRNTVRNeU5TQTRNVFZSTVRNNE5DQTJOemNnTVRNNE9DQTJOamxJTVRNME9Fd3hNelF4SURZNE0xRXhNekl3SURjeU5DQXhNamcxSURjMk1WRXhNak0xSURnd09TQXhNVGMwSURnek9GUXhNRE16SURnNE1WUTRPRElnT0RrNFZEWTVPU0E1TURKSU5UYzBTRFUwTTBneU5URk1NalU1SURnNU1WRTNNaklnTWpVNElEY3lOQ0F5TlRKUk56STFJREkxTUNBM01qUWdNalEyVVRjeU1TQXlORE1nTkRZd0lDMDFOa3d4T1RZZ0xUTTFObEV4T1RZZ0xUTTFOeUEwTURjZ0xUTTFOMUUwTlRrZ0xUTTFOeUExTkRnZ0xUTTFOMVEyTnpZZ0xUTTFPRkU0TVRJZ0xUTTFPQ0E0T1RZZ0xUTTFNMVF4TURZeklDMHpNekpVTVRJd05DQXRNamd6VkRFek1EY2dMVEU1TmxFeE16STRJQzB4TnpBZ01UTTBPQ0F0TVRJMFNERXpPRGhSTVRNNE9DQXRNVEkxSURFek9ERWdMVEUwTlZReE16VTJJQzB5TVRCVU1UTXlOU0F0TWprMFRERXlOamNnTFRRME9VdzJOallnTFRRMU1GRTJOQ0F0TkRVd0lEWXhJQzAwTkRoUk5UVWdMVFEwTmlBMU5TQXRORE01VVRVMUlDMDBNemNnTlRjZ0xUUXpNMHcxT1RBZ01UYzNVVFU1TUNBeE56Z2dOVFUzSURJeU1sUTBOVElnTXpZMlZETXlNaUExTkRSTU5UWWdPVEE1VERVMUlEa3lORkUxTlNBNU5EVWdOakFnT1RRNFdpSXZQanh3WVhSb0lHbGtQU0pOU2xndE1UZ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FNExWUkZXQzFPTFRJNElpQmtQU0pOT1RRZ01qVXdVVGswSURNeE9TQXhNRFFnTXpneFZERXlOeUEwT0RoVU1UWTBJRFUzTmxReU1ESWdOalF6VkRJME5DQTJPVFZVTWpjM0lEY3lPVlF6TURJZ056VXdTRE14TlVnek1UbFJNek16SURjMU1DQXpNek1nTnpReFVUTXpNeUEzTXpnZ016RTJJRGN5TUZReU56VWdOalkzVkRJeU5pQTFPREZVTVRnMElEUTBNMVF4TmpjZ01qVXdWREU0TkNBMU9GUXlNalVnTFRneFZESTNOQ0F0TVRZM1ZETXhOaUF0TWpJd1ZETXpNeUF0TWpReFVUTXpNeUF0TWpVd0lETXhPQ0F0TWpVd1NETXhOVWd6TURKTU1qYzBJQzB5TWpaUk1UZ3dJQzB4TkRFZ01UTTNJQzB4TkZRNU5DQXlOVEJhSWk4K1BIQmhkR2dnYVdROUlrMUtXQzB4T0MxVVJWZ3RTUzB4UkRRMk5pSWdaRDBpVFRJeElESTROMUV5TVNBek1ERWdNellnTXpNMVZEZzBJRFF3TmxReE5UZ2dORFF5VVRFNU9TQTBORElnTWpJMElEUXhPVlF5TlRBZ016VTFVVEkwT0NBek16WWdNalEzSURNek5GRXlORGNnTXpNeElESXpNU0F5T0RoVU1UazRJREU1TVZReE9ESWdNVEExVVRFNE1pQTJNaUF4T1RZZ05EVlVNak00SURJM1VUSTJNU0F5TnlBeU9ERWdNemhVTXpFeUlEWXhWRE16T1NBNU5GRXpNemtnT1RVZ016UTBJREV4TkZRek5UZ2dNVGN6VkRNM055QXlORGRSTkRFMUlETTVOeUEwTVRrZ05EQTBVVFF6TWlBME16RWdORFl5SURRek1WRTBOelVnTkRNeElEUTRNeUEwTWpSVU5EazBJRFF4TWxRME9UWWdOREF6VVRRNU5pQXpPVEFnTkRRM0lERTVNMVF6T1RFZ0xUSXpVVE0yTXlBdE1UQTJJREk1TkNBdE1UVTFWREUxTmlBdE1qQTFVVEV4TVNBdE1qQTFJRGMzSUMweE9ETlVORE1nTFRFeE4xRTBNeUF0T1RVZ05UQWdMVGd3VkRZNUlDMDFPRlE0T1NBdE5EaFVNVEEySUMwME5WRXhOVEFnTFRRMUlERTFNQ0F0T0RkUk1UVXdJQzB4TURjZ01UTTRJQzB4TWpKVU1URTFJQzB4TkRKVU1UQXlJQzB4TkRkTU9Ua2dMVEUwT0ZFeE1ERWdMVEUxTXlBeE1UZ2dMVEUyTUZReE5USWdMVEUyTjBneE5qQlJNVGMzSUMweE5qY2dNVGcySUMweE5qVlJNakU1SUMweE5UWWdNalEzSUMweE1qZFVNamt3SUMwMk5WUXpNVE1nTFRsVU16SXhJREl4VERNeE5TQXhOMUV6TURrZ01UTWdNamsySURaVU1qY3dJQzAyVVRJMU1DQXRNVEVnTWpNeElDMHhNVkV4T0RVZ0xURXhJREUxTUNBeE1WUXhNRFFnT0RKUk1UQXpJRGc1SURFd015QXhNVE5STVRBeklERTNNQ0F4TXpnZ01qWXlWREUzTXlBek56bFJNVGN6SURNNE1DQXhOek1nTXpneFVURTNNeUF6T1RBZ01UY3pJRE01TTFReE5qa2dOREF3VkRFMU9DQTBNRFJJTVRVMFVURXpNU0EwTURRZ01URXlJRE00TlZRNE1pQXpORFJVTmpVZ016QXlWRFUzSURJNE1GRTFOU0F5TnpnZ05ERWdNamM0U0RJM1VUSXhJREk0TkNBeU1TQXlPRGRhSWk4K1BIQmhkR2dnYVdROUlrMUtXQzB4T0MxVVJWZ3RTUzB4UkRjd015SWdaRDBpVFRNMUlESXdNRkV6TlNBek1ESWdOelFnTkRFMVZERTRNQ0EyTVRCVU16RTVJRGN3TkZFek1qQWdOekEwSURNeU55QTNNRFJVTXpNNUlEY3dOVkV6T1RNZ056QXhJRFF5TXlBMk5UWlJORFl5SURVNU5pQTBOaklnTkRrMVVUUTJNaUF6T0RBZ05ERTNJREkyTVZRek1ESWdOalpVTVRZNElDMHhNRWd4TmpGUk1USTFJQzB4TUNBNU9TQXhNRlEyTUNBMk0xUTBNU0F4TXpCVU16VWdNakF3V2swek9ETWdOVFkyVVRNNE15QTJOamdnTXpNd0lEWTJPRkV5T1RRZ05qWTRJREkyTUNBMk1qTlVNakEwSURVeU1WUXhOekFnTkRJeFZERTFOeUF6TnpGUk1qQTJJRE0zTUNBeU5UUWdNemN3VERNMU1TQXpOekZSTXpVeUlETTNNaUF6TlRrZ05EQTBWRE0zTlNBME9EUlVNemd6SURVMk5scE5NVEV6SURFek1sRXhNVE1nTWpZZ01UWTJJREkyVVRFNE1TQXlOaUF4T1RnZ016WlVNak01SURjMFZESTROeUF4TmpGVU16TTFJRE13TjB3ek5EQWdNekkwU0RFME5WRXhORFVnTXpJeElERXpOaUF5T0RaVU1USXdJREl3T0ZReE1UTWdNVE15V2lJdlBqeHdZWFJvSUdsa1BTSk5TbGd0TVRndFZFVllMVWt0TVVRME5EY2lJR1E5SWswME1DQTBNemRSTWpFZ05ETTNJREl4SURRME5WRXlNU0EwTlRBZ016Y2dOVEF4VkRjeElEWXdNa3c0T0NBMk5URlJPVE1nTmpZNUlERXdNU0EyTnpkSU5UWTVTRFkxT1ZFMk9URWdOamMzSURZNU55QTJOelpVTnpBMElEWTJOMUUzTURRZ05qWXhJRFk0TnlBMU5UTlVOalk0SURRME5GRTJOamdnTkRNM0lEWTBPU0EwTXpkUk5qUXdJRFF6TnlBMk16Y2dORE0zVkRZek1TQTBOREpNTmpJNUlEUTBOVkUyTWprZ05EVXhJRFl6TlNBME9UQlVOalF4SURVMU1WRTJOREVnTlRnMklEWXlPQ0EyTURSVU5UY3pJRFl5T1ZFMU5qZ2dOak13SURVeE5TQTJNekZSTkRZNUlEWXpNU0EwTlRjZ05qTXdWRFF6T1NBMk1qSlJORE00SURZeU1TQXpOamdnTXpRelZESTVPQ0EyTUZFeU9UZ2dORGdnTXpnMklEUTJVVFF4T0NBME5pQTBNamNnTkRWVU5ETTJJRE0yVVRRek5pQXpNU0EwTXpNZ01qSlJOREk1SURRZ05ESTBJREZNTkRJeUlEQlJOREU1SURBZ05ERTFJREJSTkRFd0lEQWdNell6SURGVU1qSTRJREpST1RrZ01pQTJOQ0F3U0RRNVVUUXpJRFlnTkRNZ09WUTBOU0F5TjFFME9TQTBNQ0ExTlNBME5rZzRNMGc1TkZFeE56UWdORFlnTVRnNUlEVTFVVEU1TUNBMU5pQXhPVEVnTlRaUk1UazJJRFU1SURJd01TQTNObFF5TkRFZ01qTXpVVEkxT0NBek1ERWdNalk1SURNME5GRXpNemtnTmpFNUlETXpPU0EyTWpWUk16TTVJRFl6TUNBek1UQWdOak13U0RJM09WRXlNVElnTmpNd0lERTVNU0EyTWpSUk1UUTJJRFl4TkNBeE1qRWdOVGd6VkRZM0lEUTJOMUUyTUNBME5EVWdOVGNnTkRReFZEUXpJRFF6TjBnME1Gb2lMejQ4Y0dGMGFDQnBaRDBpVFVwWUxURTRMVlJGV0MxSkxURkVORFkxSWlCa1BTSk5OVElnTWpnNVVUVTVJRE16TVNBeE1EWWdNemcyVkRJeU1pQTBOREpSTWpVM0lEUTBNaUF5T0RZZ05ESTBWRE15T1NBek56bFJNemN4SURRME1pQTBNekFnTkRReVVUUTJOeUEwTkRJZ05EazBJRFF5TUZRMU1qSWdNell4VVRVeU1pQXpNeklnTlRBNElETXhORlEwT0RFZ01qa3lWRFExT0NBeU9EaFJORE01SURJNE9DQTBNamNnTWprNVZEUXhOU0F6TWpoUk5ERTFJRE0zTkNBME5qVWdNemt4VVRRMU5DQTBNRFFnTkRJMUlEUXdORkUwTVRJZ05EQTBJRFF3TmlBME1ESlJNelk0SURNNE5pQXpOVEFnTXpNMlVUSTVNQ0F4TVRVZ01qa3dJRGM0VVRJNU1DQTFNQ0F6TURZZ016aFVNelF4SURJMlVUTTNPQ0F5TmlBME1UUWdOVGxVTkRZeklERTBNRkUwTmpZZ01UVXdJRFEyT1NBeE5URlVORGcxSURFMU0wZzBPRGxSTlRBMElERTFNeUExTURRZ01UUTFVVFV3TkNBeE5EUWdOVEF5SURFek5GRTBPRFlnTnpjZ05EUXdJRE16VkRNek15QXRNVEZSTWpZeklDMHhNU0F5TWpjZ05USlJNVGcySUMweE1DQXhNek1nTFRFd1NERXlOMUUzT0NBdE1UQWdOVGNnTVRaVU16VWdOekZSTXpVZ01UQXpJRFUwSURFeU0xUTVPU0F4TkROUk1UUXlJREUwTXlBeE5ESWdNVEF4VVRFME1pQTRNU0F4TXpBZ05qWlVNVEEzSURRMlZEazBJRFF4VERreElEUXdVVGt4SURNNUlEazNJRE0yVkRFeE15QXlPVlF4TXpJZ01qWlJNVFk0SURJMklERTVOQ0EzTVZFeU1ETWdPRGNnTWpFM0lERXpPVlF5TkRVZ01qUTNWREkyTVNBek1UTlJNalkySURNME1DQXlOallnTXpVeVVUSTJOaUF6T0RBZ01qVXhJRE01TWxReU1UY2dOREEwVVRFM055QTBNRFFnTVRReUlETTNNbFE1TXlBeU9UQlJPVEVnTWpneElEZzRJREk0TUZRM01pQXlOemhJTlRoUk5USWdNamcwSURVeUlESTRPVm9pTHo0OGNHRjBhQ0JwWkQwaVRVcFlMVEU0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ZJajQ4ZFhObElHUmhkR0V0WXowaU0wUWlJSGhzYVc1ck9taHlaV1k5SWlOTlNsZ3RNVGd0VkVWWUxVNHRNMFFpTHo0OEwyYytQR2NnWkdGMFlTMXRiV3d0Ym05a1pUMGliVzhpSUhSeVlXNXpabTl5YlQwaWRISmhibk5zWVhSbEtERXdOVFV1T0N3d0tTSStQSFZ6WlNCa1lYUmhMV005SWpJeU1USWlJSGhzYVc1ck9taHlaV1k5SWlOTlNsZ3RNVGd0VkVWWUxVNHRNakl4TWlJdlBqd3ZaejQ4WnlCa1lYUmhMVzF0YkMxdWIyUmxQU0p0Wm5KaFl5SWdkSEpoYm5ObWIzSnRQU0owY21GdWMyeGhkR1VvTVRnek15NDRMREFwSWo0OFp5QmtZWFJoTFcxdGJDMXViMlJsUFNKdGJpSWdkSEpoYm5ObWIzSnRQU0owY21GdWMyeGhkR1VvTWpjd0xEWTNOaWtpUGp4MWMyVWdaR0YwWVMxalBTSXpNU0lnZUd4cGJtczZhSEpsWmowaUkwMUtXQzB4T0MxVVJWZ3RUaTB6TVNJdlBqd3ZaejQ4WnlCa1lYUmhMVzF0YkMxdWIyUmxQU0p0YVNJZ2RISmhibk5tYjNKdFBTSjBjbUZ1YzJ4aGRHVW9Nakl3TEMwMk9EWXBJajQ4ZFhObElHUmhkR0V0WXowaU1VUTBOVUlpSUhoc2FXNXJPbWh5WldZOUlpTk5TbGd0TVRndFZFVllMVWt0TVVRME5VSWlMejQ4TDJjK1BISmxZM1FnZDJsa2RHZzlJamd3TUNJZ2FHVnBaMmgwUFNJMk1DSWdlRDBpTVRJd0lpQjVQU0l5TWpBaUx6NDhMMmMrUEdjZ1pHRjBZUzF0Yld3dGJtOWtaVDBpYlhWdVpHVnliM1psY2lJZ2RISmhibk5tYjNKdFBTSjBjbUZ1YzJ4aGRHVW9NekEwTUM0MExEQXBJajQ4WnlCa1lYUmhMVzF0YkMxdWIyUmxQU0p0YnlJK1BIVnpaU0JrWVhSaExXTTlJakl5TVRFaUlIaHNhVzVyT21oeVpXWTlJaU5OU2xndE1UZ3RWRVZZTFV4UExUSXlNVEVpTHo0OEwyYytQR2NnWkdGMFlTMXRiV3d0Ym05a1pUMGlWR1ZZUVhSdmJTSWdkSEpoYm5ObWIzSnRQU0owY21GdWMyeGhkR1VvTVRRNExqSXNMVEV3T0RjdU9Ta2djMk5oYkdVb01DNDNNRGNwSWlCa1lYUmhMVzFxZUMxMFpYaGpiR0Z6Y3owaVQxSkVJajQ4WnlCa1lYUmhMVzF0YkMxdWIyUmxQU0p0YVNJK1BIVnpaU0JrWVhSaExXTTlJakZFTkRVMklpQjRiR2x1YXpwb2NtVm1QU0lqVFVwWUxURTRMVlJGV0MxSkxURkVORFUySWk4K1BDOW5QanhuSUdSaGRHRXRiVzFzTFc1dlpHVTlJbTF2SWlCMGNtRnVjMlp2Y20wOUluUnlZVzV6YkdGMFpTZ3pORFVzTUNraVBqeDFjMlVnWkdGMFlTMWpQU0l6UkNJZ2VHeHBibXM2YUhKbFpqMGlJMDFLV0MweE9DMVVSVmd0VGkwelJDSXZQand2Wno0OFp5QmtZWFJoTFcxdGJDMXViMlJsUFNKdGJpSWdkSEpoYm5ObWIzSnRQU0owY21GdWMyeGhkR1VvTVRFeU15d3dLU0krUEhWelpTQmtZWFJoTFdNOUlqTXhJaUI0YkdsdWF6cG9jbVZtUFNJalRVcFlMVEU0TFZSRldDMU9MVE14SWk4K1BDOW5Qand2Wno0OFp5QmtZWFJoTFcxdGJDMXViMlJsUFNKVVpWaEJkRzl0SWlCMGNtRnVjMlp2Y20wOUluUnlZVzV6YkdGMFpTZzFNRGt1T1N3eE1UVXdLU0J6WTJGc1pTZ3dMamN3TnlraUlHUmhkR0V0YldwNExYUmxlR05zWVhOelBTSlBVa1FpUGp4bklHUmhkR0V0Ylcxc0xXNXZaR1U5SW0xcElqNDhkWE5sSUdSaGRHRXRZejBpTVVRME5VSWlJSGhzYVc1ck9taHlaV1k5SWlOTlNsZ3RNVGd0VkVWWUxVa3RNVVEwTlVJaUx6NDhMMmMrUEM5blBqd3ZaejQ4WnlCa1lYUmhMVzF0YkMxdWIyUmxQU0p0YnlJZ2RISmhibk5tYjNKdFBTSjBjbUZ1YzJ4aGRHVW9ORFE0TkM0MExEQXBJajQ4ZFhObElHUmhkR0V0WXowaU1qZ2lJSGhzYVc1ck9taHlaV1k5SWlOTlNsZ3RNVGd0VkVWWUxVNHRNamdpTHo0OEwyYytQR2NnWkdGMFlTMXRiV3d0Ym05a1pUMGliWE4xWWlJZ2RISmhibk5tYjNKdFBTSjBjbUZ1YzJ4aGRHVW9ORGczTXk0MExEQXBJajQ4WnlCa1lYUmhMVzF0YkMxdWIyUmxQU0p0YVNJK1BIVnpaU0JrWVhSaExXTTlJakZFTkRZMklpQjRiR2x1YXpwb2NtVm1QU0lqVFVwWUxURTRMVlJGV0MxSkxURkVORFkySWk4K1BDOW5QanhuSUdSaGRHRXRiVzFzTFc1dlpHVTlJbTFwSWlCMGNtRnVjMlp2Y20wOUluUnlZVzV6YkdGMFpTZzFNak1zTFRFMU1Da2djMk5oYkdVb01DNDNNRGNwSWo0OGRYTmxJR1JoZEdFdFl6MGlNVVEwTlRZaUlIaHNhVzVyT21oeVpXWTlJaU5OU2xndE1UZ3RWRVZZTFVrdE1VUTBOVFlpTHo0OEwyYytQQzluUGp4bklHUmhkR0V0Ylcxc0xXNXZaR1U5SW0xdklpQjBjbUZ1YzJadmNtMDlJblJ5WVc1emJHRjBaU2cxT1RFeUxqWXNNQ2tpUGp4MWMyVWdaR0YwWVMxalBTSXlNakV5SWlCNGJHbHVhenBvY21WbVBTSWpUVXBZTFRFNExWUkZXQzFPTFRJeU1USWlMejQ4TDJjK1BHY2daR0YwWVMxdGJXd3RibTlrWlQwaWJYTjFjQ0lnZEhKaGJuTm1iM0p0UFNKMGNtRnVjMnhoZEdVb05qa3hNaTQ0TERBcElqNDhaeUJrWVhSaExXMXRiQzF1YjJSbFBTSnRhU0krUEhWelpTQmtZWFJoTFdNOUlqRkVOekF6SWlCNGJHbHVhenBvY21WbVBTSWpUVXBZTFRFNExWUkZXQzFKTFRGRU56QXpJaTgrUEM5blBqeG5JR1JoZEdFdGJXMXNMVzV2WkdVOUltMXBJaUIwY21GdWMyWnZjbTA5SW5SeVlXNXpiR0YwWlNnMU1ESXNOREV6S1NCelkyRnNaU2d3TGpjd055a2lQangxYzJVZ1pHRjBZUzFqUFNJeFJEUTBOeUlnZUd4cGJtczZhSEpsWmowaUkwMUtXQzB4T0MxVVJWZ3RTUzB4UkRRME55SXZQand2Wno0OEwyYytQR2NnWkdGMFlTMXRiV3d0Ym05a1pUMGliWE4xWWlJZ2RISmhibk5tYjNKdFBTSjBjbUZ1YzJ4aGRHVW9OemsyTWk0MkxEQXBJajQ4WnlCa1lYUmhMVzF0YkMxdWIyUmxQU0p0YVNJK1BIVnpaU0JrWVhSaExXTTlJakZFTkRZMUlpQjRiR2x1YXpwb2NtVm1QU0lqVFVwWUxURTRMVlJGV0MxSkxURkVORFkxSWk4K1BDOW5QanhuSUdSaGRHRXRiVzFzTFc1dlpHVTlJbTFwSWlCMGNtRnVjMlp2Y20wOUluUnlZVzV6YkdGMFpTZzJNRFVzTFRFMU1Da2djMk5oYkdVb01DNDNNRGNwSWo0OGRYTmxJR1JoZEdFdFl6MGlNVVEwTlRZaUlIaHNhVzVyT21oeVpXWTlJaU5OU2xndE1UZ3RWRVZZTFVrdE1VUTBOVFlpTHo0OEwyYytQQzluUGp4bklHUmhkR0V0Ylcxc0xXNXZaR1U5SW0xdklpQjBjbUZ1YzJadmNtMDlJblJ5WVc1emJHRjBaU2c0T0RZeExqWXNNQ2tpUGp4MWMyVWdaR0YwWVMxalBTSXlPU0lnZUd4cGJtczZhSEpsWmowaUkwMUtXQzB4T0MxVVJWZ3RUaTB5T1NJdlBqd3ZaejQ4WnlCa1lYUmhMVzF0YkMxdWIyUmxQU0p0YzNWaUlpQjBjbUZ1YzJadmNtMDlJblJ5WVc1emJHRjBaU2c1TWpVd0xqWXNNQ2tpUGp4bklHUmhkR0V0Ylcxc0xXNXZaR1U5SW0xcElqNDhkWE5sSUdSaGRHRXRZejBpTVVRME5qVWlJSGhzYVc1ck9taHlaV1k5SWlOTlNsZ3RNVGd0VkVWWUxVa3RNVVEwTmpVaUx6NDhMMmMrUEdjZ1pHRjBZUzF0Yld3dGJtOWtaVDBpYldraUlIUnlZVzV6Wm05eWJUMGlkSEpoYm5Oc1lYUmxLRFl3TlN3dE1UVXdLU0J6WTJGc1pTZ3dMamN3TnlraVBqeDFjMlVnWkdGMFlTMWpQU0l4UkRRMU5pSWdlR3hwYm1zNmFISmxaajBpSTAxS1dDMHhPQzFVUlZndFNTMHhSRFExTmlJdlBqd3ZaejQ4TDJjK1BDOW5Qand2Wno0OEwzTjJaejQ9IiwKCSJSZWFsVmlld1NpemVKc29uIiA6ICJ7XCJoZWlnaHRcIjo5ODIuMTQyODY4MDQxOTkyMixcIndpZHRoXCI6MzU3MS40Mjg1Mjc4MzIwMzEyfSIKfQo="/>
    </extobj>
    <extobj name="2384804F-3998-4D57-9195-F3826E402611-4">
      <extobjdata type="2384804F-3998-4D57-9195-F3826E402611" data="ewoJIkltZ1NldHRpbmdKc29uIiA6ICJ7XCJoZWlnaHRcIjoyMS40Mjg1NzE0Mjg1NzE0MjcsXCJ3aWR0aFwiOjI4Ni42MDcxNDI4NTcxNDI4M30iLAoJIkxhdGV4IiA6ICJcXHRoZXRhXnsoXFx0YXUrMSl9ID0gXFx0aGV0YV57KFxcdGF1KX0tXFxyaG8oXFx0YXUpICgtXFxuYWJsYVxcbG9nXFxtYXRoY2Fse0x9KFxcdGhldGFeeyhcXHRhdSl9fEQpKVxuIiwKCSJMYXRleEltZ0Jhc2U2NCIgOiAiUEhOMlp5QjRiV3h1Y3owaWFIUjBjRG92TDNkM2R5NTNNeTV2Y21jdk1qQXdNQzl6ZG1jaUlIZHBaSFJvUFNJek5pNDNOak5sZUNJZ2FHVnBaMmgwUFNJeUxqZGxlQ0lnY205c1pUMGlhVzFuSWlCbWIyTjFjMkZpYkdVOUltWmhiSE5sSWlCMmFXVjNRbTk0UFNJd0lDMDVORE11TXlBeE5qSTBPUzR4SURFeE9UTXVNeUlnZUcxc2JuTTZlR3hwYm1zOUltaDBkSEE2THk5M2QzY3Vkek11YjNKbkx6RTVPVGt2ZUd4cGJtc2lJR0Z5YVdFdGFHbGtaR1Z1UFNKMGNuVmxJaUJ6ZEhsc1pUMGlkbVZ5ZEdsallXd3RZV3hwWjI0NklDMHdMalUyTm1WNE95QnRZWGd0ZDJsa2RHZzZJRGs0SlRzaVBqeGtaV1p6UGp4d1lYUm9JR2xrUFNKTlNsZ3RPUzFVUlZndFNTMHhSRGN3TXlJZ1pEMGlUVE0xSURJd01GRXpOU0F6TURJZ056UWdOREUxVkRFNE1DQTJNVEJVTXpFNUlEY3dORkV6TWpBZ056QTBJRE15TnlBM01EUlVNek01SURjd05WRXpPVE1nTnpBeElEUXlNeUEyTlRaUk5EWXlJRFU1TmlBME5qSWdORGsxVVRRMk1pQXpPREFnTkRFM0lESTJNVlF6TURJZ05qWlVNVFk0SUMweE1FZ3hOakZSTVRJMUlDMHhNQ0E1T1NBeE1GUTJNQ0EyTTFRME1TQXhNekJVTXpVZ01qQXdXazB6T0RNZ05UWTJVVE00TXlBMk5qZ2dNek13SURZMk9GRXlPVFFnTmpZNElESTJNQ0EyTWpOVU1qQTBJRFV5TVZReE56QWdOREl4VkRFMU55QXpOekZSTWpBMklETTNNQ0F5TlRRZ016Y3dURE0xTVNBek56RlJNelV5SURNM01pQXpOVGtnTkRBMFZETTNOU0EwT0RSVU16Z3pJRFUyTmxwTk1URXpJREV6TWxFeE1UTWdNallnTVRZMklESTJVVEU0TVNBeU5pQXhPVGdnTXpaVU1qTTVJRGMwVkRJNE55QXhOakZVTXpNMUlETXdOMHd6TkRBZ016STBTREUwTlZFeE5EVWdNekl4SURFek5pQXlPRFpVTVRJd0lESXdPRlF4TVRNZ01UTXlXaUl2UGp4d1lYUm9JR2xrUFNKTlNsZ3RP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9TMVVSVmd0U1MweFJEY3dSaUlnWkQwaVRUTTVJREk0TkZFeE9DQXlPRFFnTVRnZ01qazBVVEU0SURNd01TQTBOU0F6TXpoVU9Ua2dNems0VVRFek5DQTBNalVnTVRZMElEUXlPVkV4TnpBZ05ETXhJRE16TWlBME16RlJORGt5SURRek1TQTBPVGNnTkRJNVVUVXhOeUEwTWpRZ05URTNJRFF3TWxFMU1UY2dNemc0SURVd09DQXpOelpVTkRnMUlETTJNRkUwTnprZ016VTRJRE00T1NBek5UaFVNams1SURNMU5sRXlPVGdnTXpVMUlESTRNeUF5TnpSVU1qVXhJREV3T1ZReU16TWdNakJSTWpJNElEVWdNakUxSUMwMFZERTROaUF0TVROUk1UVXpJQzB4TXlBeE5UTWdNakJXTXpCTU1qQXpJREU1TWxFeU1UUWdNakk0SURJeU55QXlOekpVTWpRNElETXpOa3d5TlRRZ016VTNVVEkxTkNBek5UZ2dNakE0SURNMU9GRXlNRFlnTXpVNElERTVOeUF6TlRoVU1UZ3pJRE0xT1ZFeE1EVWdNelU1SURZeElESTVOVkUxTmlBeU9EY2dOVE1nTWpnMlZETTVJREk0TkZvaUx6NDhjR0YwYUNCcFpEMGlUVXBZTFRr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PUz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NU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9T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a3RWRVZZTFU0dE1qSXhNaUlnWkQwaVRUZzBJREl6TjFRNE5DQXlOVEJVT1RnZ01qY3dTRFkzT1ZFMk9UUWdNall5SURZNU5DQXlOVEJVTmpjNUlESXpNRWc1T0ZFNE5DQXlNemNnT0RRZ01qVXdXaUl2UGp4d1lYUm9JR2xrUFNKTlNsZ3RPUzFVUlZndFNTMHhSRGN3UXlJZ1pEMGlUVFU0SUMweU1UWlJNalVnTFRJeE5pQXlNeUF0TVRnMlVUSXpJQzB4TnpZZ056TWdNalpVTVRJM0lESXpORkV4TkRNZ01qZzVJREU0TWlBek5ERlJNalV5SURReU55QXpOREVnTkRReFVUTTBNeUEwTkRFZ016UTVJRFEwTVZRek5Ua2dORFF5VVRRek1pQTBORElnTkRjeElETTVORlExTVRBZ01qYzJVVFV4TUNBeU1Ua2dORGcySURFMk5WUTBNalVnTnpSVU16UTFJREV6VkRJMk5pQXRNVEJJTWpVMVNESTBPRkV4T1RjZ0xURXdJREUyTlNBek5Vd3hOakFnTkRGTU1UTXpJQzAzTVZFeE1EZ2dMVEUyT0NBeE1EUWdMVEU0TVZRNU1pQXRNakF5VVRjMklDMHlNVFlnTlRnZ0xUSXhObHBOTkRJMElETXlNbEUwTWpRZ016VTVJRFF3TnlBek9ESlVNelUzSURRd05WRXpNaklnTkRBMUlESTROeUF6TnpaVU1qTXhJRE13TUZFeU1UY2dNalk1SURFNU15QXhOekJNTVRjMklERXdNbEV4T1RNZ01qWWdNall3SURJMlVUSTVPQ0F5TmlBek16UWdOakpSTXpZM0lEa3lJRE00T1NBeE5UaFVOREU0SURJMk5sUTBNalFnTXpJeVdpSXZQanh3WVhSb0lHbGtQU0pOU2xndE9TMVVSVmd0VGkweU1qQTNJaUJrUFNKTk5EWWdOamMyVVRRMklEWTNPU0ExTVNBMk9ETklOemd4VVRjNE5pQTJOemtnTnpnMklEWTNObEUzT0RZZ05qYzBJRFl4TnlBek1qWlVORFEwSUMweU5sRTBNemtnTFRNeklEUXhOaUF0TXpOVU16ZzRJQzB5TmxFek9EVWdMVEl5SURJeE5pQXpNalpVTkRZZ05qYzJXazAyT1RjZ05UazJVVFk1TnlBMU9UY2dORFExSURVNU4xUXhPVE1nTlRrMlVURTVOU0ExT1RFZ016RTVJRE16TmxRME5EVWdPREJNTmprM0lEVTVObG9pTHo0OGNHRjBhQ0JwWkQwaVRVcFlMVGt0VkVWWUxVNHROa01pSUdROUlrMDBNaUEwTmtnMU5sRTVOU0EwTmlBeE1ETWdOakJXTmpoUk1UQXpJRGMzSURFd015QTVNVlF4TURNZ01USTBWREV3TkNBeE5qZFVNVEEwSURJeE4xUXhNRFFnTWpjeVZERXdOQ0F6TWpsUk1UQTBJRE0yTmlBeE1EUWdOREEzVkRFd05DQTBPREpVTVRBMElEVTBNbFF4TURNZ05UZzJWREV3TXlBMk1ETlJNVEF3SURZeU1pQTRPU0EyTWpoVU5EUWdOak0zU0RJMlZqWTJNRkV5TmlBMk9ETWdNamdnTmpnelRETTRJRFk0TkZFME9DQTJPRFVnTmpjZ05qZzJWREV3TkNBMk9EaFJNVEl4SURZNE9TQXhOREVnTmprd1ZERTNNU0EyT1ROVU1UZ3lJRFk1TkVneE9EVldNemM1VVRFNE5TQTJNaUF4T0RZZ05qQlJNVGt3SURVeUlERTVPQ0EwT1ZFeU1Ua2dORFlnTWpRM0lEUTJTREkyTTFZd1NESTFOVXd5TXpJZ01WRXlNRGtnTWlBeE9ETWdNbFF4TkRVZ00xUXhNRGNnTTFRMU55QXhURE0wSURCSU1qWldORFpJTkRKYUlpOCtQSEJoZEdnZ2FXUTlJazFLV0MwNUxWUkZXQzFPTFRaR0lpQmtQU0pOTWpnZ01qRTBVVEk0SURNd09TQTVNeUF6TnpoVU1qVXdJRFEwT0ZFek5EQWdORFE0SURRd05TQXpPREJVTkRjeElESXhOVkUwTnpFZ01USXdJRFF3TnlBMU5WUXlOVEFnTFRFd1VURTFNeUF0TVRBZ09URWdOVGRVTWpnZ01qRTBXazB5TlRBZ016QlJNemN5SURNd0lETTNNaUF4T1ROV01qSTFWakkxTUZFek56SWdNamN5SURNM01TQXlPRGhVTXpZMElETXlObFF6TkRnZ016WXlWRE14TnlBek9UQlVNalk0SURReE1GRXlOak1nTkRFeElESTFNaUEwTVRGUk1qSXlJRFF4TVNBeE9UVWdNems1VVRFMU1pQXpOemNnTVRNNUlETXpPRlF4TWpZZ01qUTJWakl5TmxFeE1qWWdNVE13SURFME5TQTVNVkV4TnpjZ016QWdNalV3SURNd1dpSXZQanh3WVhSb0lHbGtQU0pOU2xndE9TMVVSVmd0VGkwMk55SWdaRDBpVFRNeU9TQTBNRGxSTXpjeklEUTFNeUEwTWprZ05EVXpVVFExT1NBME5UTWdORGN5SURRek5GUTBPRFVnTXprMlVUUTROU0F6T0RJZ05EYzJJRE0zTVZRME5Ea2dNell3VVRReE5pQXpOakFnTkRFeUlETTVNRkUwTVRBZ05EQTBJRFF4TlNBME1URlJOREUxSURReE1pQTBNVFlnTkRFMFZqUXhOVkV6T0RnZ05ERXlJRE0yTXlBek9UTlJNelUxSURNNE9DQXpOVFVnTXpnMlVUTTFOU0F6T0RVZ016VTVJRE00TVZRek5qZ2dNelk1VkRNM09TQXpOVEZVTXpnNElETXlOVlF6T1RJZ01qa3lVVE01TWlBeU16QWdNelF6SURFNE4xUXlNaklnTVRRelVURTNNaUF4TkRNZ01USXpJREUzTVZFeE1USWdNVFV6SURFeE1pQXhNek5STVRFeUlEazRJREV6T0NBNE1WRXhORGNnTnpVZ01UVTFJRGMxVkRJeU55QTNNMUV6TVRFZ056SWdNek0xSURZM1VUTTVOaUExT0NBME16RWdNalpSTkRjd0lDMHhNeUEwTnpBZ0xUY3lVVFEzTUNBdE1UTTVJRE01TWlBdE1UYzFVVE16TWlBdE1qQTJJREkxTUNBdE1qQTJVVEUyTnlBdE1qQTJJREV3TnlBdE1UYzFVVEk1SUMweE5EQWdNamtnTFRjMVVUSTVJQzB6T1NBMU1DQXRNVFZVT1RJZ01UaE1NVEF6SURJMFVUWTNJRFUxSURZM0lERXdPRkUyTnlBeE5UVWdPVFlnTVRrelVUVXlJREl6TnlBMU1pQXlPVEpSTlRJZ016VTFJREV3TWlBek9UaFVNakl6SURRME1sRXlOelFnTkRReUlETXhPQ0EwTVRaTU16STVJRFF3T1ZwTk1qazVJRE0wTTFFeU9UUWdNemN4SURJM015QXpPRGRVTWpJeElEUXdORkV4T1RJZ05EQTBJREUzTVNBek9EaFVNVFExSURNME0xRXhORElnTXpJMklERTBNaUF5T1RKUk1UUXlJREkwT0NBeE5Ea2dNakkzVkRFM09TQXhPVEpSTVRrMklERTRNaUF5TWpJZ01UZ3lVVEkwTkNBeE9ESWdNall3SURFNE9WUXlPRE1nTWpBM1ZESTVOQ0F5TWpkVU1qazVJREkwTWxFek1ESWdNalU0SURNd01pQXlPVEpVTWprNUlETTBNMXBOTkRBeklDMDNOVkUwTURNZ0xUVXdJRE00T1NBdE16UlVNelE0SUMweE1WUXlPVGtnTFRKVU1qUTFJREJJTWpFNFVURTFNU0F3SURFek9DQXRObEV4TVRnZ0xURTFJREV3TnlBdE16UlVPVFVnTFRjMFVUazFJQzA0TkNBeE1ERWdMVGszVkRFeU1pQXRNVEkzVkRFM01DQXRNVFUxVkRJMU1DQXRNVFkzVVRNeE9TQXRNVFkzSURNMk1TQXRNVE01VkRRd015QXROelZhSWk4K1BIQmhkR2dnYVdROUlrMUtXQzA1TFZSRldDMU9MVEl3TmpFaUlHUTlJaUl2UGp4d1lYUm9JR2xrUFNKTlNsZ3RPUzFVUlZndFF5MDBReUlnWkQwaVRUWXlJQzB5TWxRME55QXRNakpVTXpJZ0xURXhVVE15SUMweElEVTJJREkwVkRneklEVTFVVEV4TXlBNU5pQXhNemdnTVRjeVZERTRNQ0F6TWpCVU1qTTBJRFEzTTFRek1qTWdOakE1VVRNMk5DQTJORGtnTkRFNUlEWTNOMVExTXpFZ056QTFVVFUxT1NBM01EVWdOVGM0SURZNU5sUTJNRFFnTmpjeFZEWXhOU0EyTkRWVU5qRTRJRFl5TTFZMk1URlJOakU0SURVNE1pQTJNVFVnTlRjeFZEVTVPQ0ExTkRoUk5UZ3hJRFV6TVNBMU5UZ2dOVEl3VkRVeE9DQTFNRGxSTlRBeklEVXdPU0ExTURNZ05USXdVVFV3TXlBMU1qTWdOVEExSURVek5sUTFNRGNnTlRZd1VUVXdOeUExT1RBZ05EazBJRFl4TUZRME5USWdOak13VVRReU15QTJNekFnTkRFd0lEWXhOMUV6TmpjZ05UYzRJRE16TXlBME9USlVNamN4SURNd01WUXlNek1nTVRjd1VUSXhNU0F4TWpNZ01qQTBJREV4TWt3eE9UZ2dNVEF6VERJeU5DQXhNREpSTWpneElERXdNaUF6TmprZ056bFVOVEE1SURVeVNEVXlNMUUxTXpVZ05qUWdOVFEwSURnM1ZEVTNPU0F4TWpoUk5qRTJJREUxTWlBMk5ERWdNVFV5VVRZMU5pQXhOVElnTmpVMklERTBNbEUyTlRZZ01UQXhJRFU0T0NBME1GUTBNek1nTFRJeVVUTTRNU0F0TWpJZ01qZzVJREZVTVRVMklESTRUREUwTVNBeU9Vd3hNekVnTWpCUk1URXhJREFnT0RjZ0xURXhXaUl2UGp4d1lYUm9JR2xrUFNKTlNsZ3RPUzFVUlZndFRpMDNReUlnWkQwaVRURXpPU0F0TWpRNVNERXpOMUV4TWpVZ0xUSTBPU0F4TVRrZ0xUSXpOVll5TlRGTU1USXdJRGN6TjFFeE16QWdOelV3SURFek9TQTNOVEJSTVRVeUlEYzFNQ0F4TlRrZ056TTFWaTB5TXpWUk1UVXhJQzB5TkRrZ01UUXhJQzB5TkRsSU1UTTVXaUl2UGp4d1lYUm9JR2xrUFNKTlNsZ3RPUzFVUlZndFNTMHhSRFF6TnlJZ1pEMGlUVEk0TnlBMk1qaFJNamczSURZek5TQXlNekFnTmpNM1VUSXdOeUEyTXpjZ01qQXdJRFl6T0ZReE9UTWdOalEzVVRFNU15QTJOVFVnTVRrM0lEWTJOMVF5TURRZ05qZ3lVVEl3TmlBMk9ETWdOREF6SURZNE0xRTFOekFnTmpneUlEVTVNQ0EyT0RKVU5qTXdJRFkzTmxFM01ESWdOalU1SURjMU1pQTFPVGRVT0RBeklEUXpNVkU0TURNZ01qYzFJRFk1TmlBeE5URlVORFEwSUROTU5ETXdJREZNTWpNMklEQklNVEkxU0RjeVVUUTRJREFnTkRFZ01sUXpNeUF4TVZFek15QXhNeUF6TmlBeU5WRTBNQ0EwTVNBME5DQTBNMVEyTnlBME5sRTVOQ0EwTmlBeE1qY2dORGxSTVRReElEVXlJREUwTmlBMk1WRXhORGtnTmpVZ01qRTRJRE16T1ZReU9EY2dOakk0V2swM01ETWdORFk1VVRjd015QTFNRGNnTmpreUlEVXpOMVEyTmpZZ05UZzBWRFl5T1NBMk1UTlVOVGt3SURZeU9WUTFOVFVnTmpNMlVUVTFNeUEyTXpZZ05UUXhJRFl6TmxRMU1USWdOak0yVkRRM09TQTJNemRJTkRNMlVUTTVNaUEyTXpjZ016ZzJJRFl5TjFFek9EUWdOakl6SURNeE15QXpNemxVTWpReUlEVXlVVEkwTWlBME9DQXlOVE1nTkRoVU16TXdJRFEzVVRNek5TQTBOeUF6TkRrZ05EZFVNemN6SURRMlVUUTVPU0EwTmlBMU9ERWdNVEk0VVRZeE55QXhOalFnTmpRd0lESXhNbFEyT0RNZ016TTVWRGN3TXlBME5qbGFJaTgrUEM5a1pXWnpQanhuSUhOMGNtOXJaVDBpWTNWeWNtVnVkRU52Ykc5eUlpQm1hV3hzUFNKamRYSnlaVzUwUTI5c2IzSWlJSE4wY205clpTMTNhV1IwYUQwaU1DSWdkSEpoYm5ObWIzSnRQU0p6WTJGc1pTZ3hMQzB4S1NJK1BHY2daR0YwWVMxdGJXd3RibTlrWlQwaWJXRjBhQ0krUEdjZ1pHRjBZUzF0Yld3dGJtOWtaVDBpYlhOMWNDSStQR2NnWkdGMFlTMXRiV3d0Ym05a1pUMGliV2tpUGp4MWMyVWdaR0YwWVMxalBTSXhSRGN3TXlJZ2VHeHBibXM2YUhKbFpqMGlJMDFLV0MwNUxWUkZXQzFKTFRGRU56QXpJaTgrUEM5blBqeG5JR1JoZEdFdGJXMXNMVzV2WkdVOUlsUmxXRUYwYjIwaUlIUnlZVzV6Wm05eWJUMGlkSEpoYm5Oc1lYUmxLRFV3TWl3ME1UTXBJSE5qWVd4bEtEQXVOekEzS1NJZ1pHRjBZUzF0YW5ndGRHVjRZMnhoYzNNOUlrOVNSQ0krUEdjZ1pHRjBZUzF0Yld3dGJtOWtaVDBpYlc4aVBqeDFjMlVnWkdGMFlTMWpQU0l5T0NJZ2VHeHBibXM2YUhKbFpqMGlJMDFLV0MwNUxWUkZXQzFPTFRJNElpOCtQQzluUGp4bklHUmhkR0V0Ylcxc0xXNXZaR1U5SW0xcElpQjBjbUZ1YzJadmNtMDlJblJ5WVc1emJHRjBaU2d6T0Rrc01Da2lQangxYzJVZ1pHRjBZUzFqUFNJeFJEY3dSaUlnZUd4cGJtczZhSEpsWmowaUkwMUtXQzA1TFZSRldDMUpMVEZFTnpCR0lpOCtQQzluUGp4bklHUmhkR0V0Ylcxc0xXNXZaR1U5SW0xdklpQjBjbUZ1YzJadmNtMDlJblJ5WVc1emJHRjBaU2c1TURZc01Da2lQangxYzJVZ1pHRjBZUzFqUFNJeVFpSWdlR3hwYm1zNmFISmxaajBpSTAxS1dDMDVMVlJGV0MxT0xUSkNJaTgrUEM5blBqeG5JR1JoZEdFdGJXMXNMVzV2WkdVOUltMXVJaUIwY21GdWMyWnZjbTA5SW5SeVlXNXpiR0YwWlNneE5qZzBMREFwSWo0OGRYTmxJR1JoZEdFdFl6MGlNekVpSUhoc2FXNXJPbWh5WldZOUlpTk5TbGd0T1MxVVJWZ3RUaTB6TVNJdlBqd3ZaejQ4WnlCa1lYUmhMVzF0YkMxdWIyUmxQU0p0YnlJZ2RISmhibk5tYjNKdFBTSjBjbUZ1YzJ4aGRHVW9NakU0TkN3d0tTSStQSFZ6WlNCa1lYUmhMV005SWpJNUlpQjRiR2x1YXpwb2NtVm1QU0lqVFVwWUxUa3RWRVZZTFU0dE1qa2lMejQ4TDJjK1BDOW5Qand2Wno0OFp5QmtZWFJoTFcxdGJDMXViMlJsUFNKdGJ5SWdkSEpoYm5ObWIzSnRQU0owY21GdWMyeGhkR1VvTWpZME9TNHlMREFwSWo0OGRYTmxJR1JoZEdFdFl6MGlNMFFpSUhoc2FXNXJPbWh5WldZOUlpTk5TbGd0T1MxVVJWZ3RUaTB6UkNJdlBqd3ZaejQ4WnlCa1lYUmhMVzF0YkMxdWIyUmxQU0p0YzNWd0lpQjBjbUZ1YzJadmNtMDlJblJ5WVc1emJHRjBaU2d6TnpBMExqa3NNQ2tpUGp4bklHUmhkR0V0Ylcxc0xXNXZaR1U5SW0xcElqNDhkWE5sSUdSaGRHRXRZejBpTVVRM01ETWlJSGhzYVc1ck9taHlaV1k5SWlOTlNsZ3RPUzFVUlZndFNTMHhSRGN3TXlJdlBqd3ZaejQ4WnlCa1lYUmhMVzF0YkMxdWIyUmxQU0pVWlZoQmRHOXRJaUIwY21GdWMyWnZjbTA5SW5SeVlXNXpiR0YwWlNnMU1ESXNOREV6S1NCelkyRnNaU2d3TGpjd055a2lJR1JoZEdFdGJXcDRMWFJsZUdOc1lYTnpQU0pQVWtRaVBqeG5JR1JoZEdFdGJXMXNMVzV2WkdVOUltMXZJajQ4ZFhObElHUmhkR0V0WXowaU1qZ2lJSGhzYVc1ck9taHlaV1k5SWlOTlNsZ3RPUzFVUlZndFRpMHlPQ0l2UGp3dlp6NDhaeUJrWVhSaExXMXRiQzF1YjJSbFBTSnRhU0lnZEhKaGJuTm1iM0p0UFNKMGNtRnVjMnhoZEdVb016ZzVMREFwSWo0OGRYTmxJR1JoZEdFdFl6MGlNVVEzTUVZaUlIaHNhVzVyT21oeVpXWTlJaU5OU2xndE9TMVVSVmd0U1MweFJEY3dSaUl2UGp3dlp6NDhaeUJrWVhSaExXMXRiQzF1YjJSbFBTSnRieUlnZEhKaGJuTm1iM0p0UFNKMGNtRnVjMnhoZEdVb09UQTJMREFwSWo0OGRYTmxJR1JoZEdFdFl6MGlNamtpSUhoc2FXNXJPbWh5WldZOUlpTk5TbGd0T1MxVVJWZ3RUaTB5T1NJdlBqd3ZaejQ4TDJjK1BDOW5QanhuSUdSaGRHRXRiVzFzTFc1dlpHVTlJbTF2SWlCMGNtRnVjMlp2Y20wOUluUnlZVzV6YkdGMFpTZzFNemswTGprc01Da2lQangxYzJVZ1pHRjBZUzFqUFNJeU1qRXlJaUI0YkdsdWF6cG9jbVZtUFNJalRVcFlMVGt0VkVWWUxVNHRNakl4TWlJdlBqd3ZaejQ4WnlCa1lYUmhMVzF0YkMxdWIyUmxQU0p0YVNJZ2RISmhibk5tYjNKdFBTSjBjbUZ1YzJ4aGRHVW9Oak01TlM0eExEQXBJajQ4ZFhObElHUmhkR0V0WXowaU1VUTNNRU1pSUhoc2FXNXJPbWh5WldZOUlpTk5TbGd0T1MxVVJWZ3RTUzB4UkRjd1F5SXZQand2Wno0OFp5QmtZWFJoTFcxdGJDMXViMlJsUFNKdGJ5SWdkSEpoYm5ObWIzSnRQU0owY21GdWMyeGhkR1VvTmpreE1pNHhMREFwSWo0OGRYTmxJR1JoZEdFdFl6MGlNamdpSUhoc2FXNXJPbWh5WldZOUlpTk5TbGd0T1MxVVJWZ3RUaTB5T0NJdlBqd3ZaejQ4WnlCa1lYUmhMVzF0YkMxdWIyUmxQU0p0YVNJZ2RISmhibk5tYjNKdFBTSjBjbUZ1YzJ4aGRHVW9Oek13TVM0eExEQXBJajQ4ZFhObElHUmhkR0V0WXowaU1VUTNNRVlpSUhoc2FXNXJPbWh5WldZOUlpTk5TbGd0T1MxVVJWZ3RTUzB4UkRjd1JpSXZQand2Wno0OFp5QmtZWFJoTFcxdGJDMXViMlJsUFNKdGJ5SWdkSEpoYm5ObWIzSnRQU0owY21GdWMyeGhkR1VvTnpneE9DNHhMREFwSWo0OGRYTmxJR1JoZEdFdFl6MGlNamtpSUhoc2FXNXJPbWh5WldZOUlpTk5TbGd0T1MxVVJWZ3RUaTB5T1NJdlBqd3ZaejQ4WnlCa1lYUmhMVzF0YkMxdWIyUmxQU0p0YnlJZ2RISmhibk5tYjNKdFBTSjBjbUZ1YzJ4aGRHVW9PREl3Tnk0eExEQXBJajQ4ZFhObElHUmhkR0V0WXowaU1qZ2lJSGhzYVc1ck9taHlaV1k5SWlOTlNsZ3RPUzFVUlZndFRpMHlPQ0l2UGp3dlp6NDhaeUJrWVhSaExXMXRiQzF1YjJSbFBTSnRieUlnZEhKaGJuTm1iM0p0UFNKMGNtRnVjMnhoZEdVb09EVTVOaTR4TERBcElqNDhkWE5sSUdSaGRHRXRZejBpTWpJeE1pSWdlR3hwYm1zNmFISmxaajBpSTAxS1dDMDVMVlJGV0MxT0xUSXlNVElpTHo0OEwyYytQR2NnWkdGMFlTMXRiV3d0Ym05a1pUMGliV2tpSUhSeVlXNXpabTl5YlQwaWRISmhibk5zWVhSbEtEa3pOelF1TVN3d0tTSStQSFZ6WlNCa1lYUmhMV005SWpJeU1EY2lJSGhzYVc1ck9taHlaV1k5SWlOTlNsZ3RPUzFVUlZndFRpMHlNakEzSWk4K1BDOW5QanhuSUdSaGRHRXRiVzFzTFc1dlpHVTlJbTFwSWlCMGNtRnVjMlp2Y20wOUluUnlZVzV6YkdGMFpTZ3hNRE0zTXk0NExEQXBJajQ4ZFhObElHUmhkR0V0WXowaU5rTWlJSGhzYVc1ck9taHlaV1k5SWlOTlNsZ3RPUzFVUlZndFRpMDJReUl2UGp4MWMyVWdaR0YwWVMxalBTSTJSaUlnZUd4cGJtczZhSEpsWmowaUkwMUtXQzA1TFZSRldDMU9MVFpHSWlCMGNtRnVjMlp2Y20wOUluUnlZVzV6YkdGMFpTZ3lOemdzTUNraUx6NDhkWE5sSUdSaGRHRXRZejBpTmpjaUlIaHNhVzVyT21oeVpXWTlJaU5OU2xndE9TMVVSVmd0VGkwMk55SWdkSEpoYm5ObWIzSnRQU0owY21GdWMyeGhkR1VvTnpjNExEQXBJaTgrUEM5blBqeG5JR1JoZEdFdGJXMXNMVzV2WkdVOUltMXZJaUIwY21GdWMyWnZjbTA5SW5SeVlXNXpiR0YwWlNneE1UWTFNUzQ0TERBcElqNDhkWE5sSUdSaGRHRXRZejBpTWpBMk1TSWdlR3hwYm1zNmFISmxaajBpSTAxS1dDMDVMVlJGV0MxT0xUSXdOakVpTHo0OEwyYytQR2NnWkdGMFlTMXRiV3d0Ym05a1pUMGlWR1ZZUVhSdmJTSWdaR0YwWVMxdGFuZ3RkR1Y0WTJ4aGMzTTlJazlTUkNJZ2RISmhibk5tYjNKdFBTSjBjbUZ1YzJ4aGRHVW9NVEU0TVRndU5Dd3dLU0krUEdjZ1pHRjBZUzF0Yld3dGJtOWtaVDBpYldraVBqeDFjMlVnWkdGMFlTMWpQU0kwUXlJZ2VHeHBibXM2YUhKbFpqMGlJMDFLV0MwNUxWUkZXQzFETFRSRElpOCtQQzluUGp3dlp6NDhaeUJrWVhSaExXMXRiQzF1YjJSbFBTSnRieUlnZEhKaGJuTm1iM0p0UFNKMGNtRnVjMnhoZEdVb01USTFNRGd1TkN3d0tTSStQSFZ6WlNCa1lYUmhMV005SWpJNElpQjRiR2x1YXpwb2NtVm1QU0lqVFVwWUxUa3RWRVZZTFU0dE1qZ2lMejQ4TDJjK1BHY2daR0YwWVMxdGJXd3RibTlrWlQwaWJYTjFjQ0lnZEhKaGJuTm1iM0p0UFNKMGNtRnVjMnhoZEdVb01USTRPVGN1TkN3d0tTSStQR2NnWkdGMFlTMXRiV3d0Ym05a1pUMGliV2tpUGp4MWMyVWdaR0YwWVMxalBTSXhSRGN3TXlJZ2VHeHBibXM2YUhKbFpqMGlJMDFLV0MwNUxWUkZXQzFKTFRGRU56QXpJaTgrUEM5blBqeG5JR1JoZEdFdGJXMXNMVzV2WkdVOUlsUmxXRUYwYjIwaUlIUnlZVzV6Wm05eWJUMGlkSEpoYm5Oc1lYUmxLRFV3TWl3ME1UTXBJSE5qWVd4bEtEQXVOekEzS1NJZ1pHRjBZUzF0YW5ndGRHVjRZMnhoYzNNOUlrOVNSQ0krUEdjZ1pHRjBZUzF0Yld3dGJtOWtaVDBpYlc4aVBqeDFjMlVnWkdGMFlTMWpQU0l5T0NJZ2VHeHBibXM2YUhKbFpqMGlJMDFLV0MwNUxWUkZXQzFPTFRJNElpOCtQQzluUGp4bklHUmhkR0V0Ylcxc0xXNXZaR1U5SW0xcElpQjBjbUZ1YzJadmNtMDlJblJ5WVc1emJHRjBaU2d6T0Rrc01Da2lQangxYzJVZ1pHRjBZUzFqUFNJeFJEY3dSaUlnZUd4cGJtczZhSEpsWmowaUkwMUtXQzA1TFZSRldDMUpMVEZFTnpCR0lpOCtQQzluUGp4bklHUmhkR0V0Ylcxc0xXNXZaR1U5SW0xdklpQjBjbUZ1YzJadmNtMDlJblJ5WVc1emJHRjBaU2c1TURZc01Da2lQangxYzJVZ1pHRjBZUzFqUFNJeU9TSWdlR3hwYm1zNmFISmxaajBpSTAxS1dDMDVMVlJGV0MxT0xUSTVJaTgrUEM5blBqd3ZaejQ4TDJjK1BHY2daR0YwWVMxdGJXd3RibTlrWlQwaVZHVllRWFJ2YlNJZ1pHRjBZUzF0YW5ndGRHVjRZMnhoYzNNOUlrOVNSQ0lnZEhKaGJuTm1iM0p0UFNKMGNtRnVjMnhoZEdVb01UUXpOalV1TVN3d0tTSStQR2NnWkdGMFlTMXRiV3d0Ym05a1pUMGliVzhpSUhSeVlXNXpabTl5YlQwaWRISmhibk5zWVhSbEtEQWdMVEF1TlNraVBqeDFjMlVnWkdGMFlTMWpQU0kzUXlJZ2VHeHBibXM2YUhKbFpqMGlJMDFLV0MwNUxWUkZXQzFPTFRkRElpOCtQQzluUGp3dlp6NDhaeUJrWVhSaExXMXRiQzF1YjJSbFBTSnRhU0lnZEhKaGJuTm1iM0p0UFNKMGNtRnVjMnhoZEdVb01UUTJORE11TVN3d0tTSStQSFZ6WlNCa1lYUmhMV005SWpGRU5ETTNJaUI0YkdsdWF6cG9jbVZtUFNJalRVcFlMVGt0VkVWWUxVa3RNVVEwTXpjaUx6NDhMMmMrUEdjZ1pHRjBZUzF0Yld3dGJtOWtaVDBpYlc4aUlIUnlZVzV6Wm05eWJUMGlkSEpoYm5Oc1lYUmxLREUxTkRjeExqRXNNQ2tpUGp4MWMyVWdaR0YwWVMxalBTSXlPU0lnZUd4cGJtczZhSEpsWmowaUkwMUtXQzA1TFZSRldDMU9MVEk1SWk4K1BDOW5QanhuSUdSaGRHRXRiVzFzTFc1dlpHVTlJbTF2SWlCMGNtRnVjMlp2Y20wOUluUnlZVzV6YkdGMFpTZ3hOVGcyTUM0eExEQXBJajQ4ZFhObElHUmhkR0V0WXowaU1qa2lJSGhzYVc1ck9taHlaV1k5SWlOTlNsZ3RPUzFVUlZndFRpMHlPU0l2UGp3dlp6NDhMMmMrUEM5blBqd3ZjM1puUGc9PSIsCgkiUmVhbFZpZXdTaXplSnNvbiIgOiAie1wiaGVpZ2h0XCI6NDI4LjU3MTQzNDAyMDk5NjEsXCJ3aWR0aFwiOjU3MzIuMTQyOTQ0MzM1OTM3NX0iCn0K"/>
    </extobj>
    <extobj name="2384804F-3998-4D57-9195-F3826E402611-5">
      <extobjdata type="2384804F-3998-4D57-9195-F3826E402611" data="ewoJIkltZ1NldHRpbmdKc29uIiA6ICJ7XCJoZWlnaHRcIjoxNy44NTcxNDI4NTcxNDI4NTQsXCJ3aWR0aFwiOjE3Ni43ODU3MTQyODU3MTQyOH0iLAoJIkxhdGV4IiA6ICJ4X2kgPSAoeF97aSwxfSwgeF97aSwyfSwgLi4uLCB4X3tpLHB9KSIsCgkiTGF0ZXhJbWdCYXNlNjQiIDogIlBITjJaeUI0Yld4dWN6MGlhSFIwY0RvdkwzZDNkeTUzTXk1dmNtY3ZNakF3TUM5emRtY2lJSGRwWkhSb1BTSXlNaTQyT0RkbGVDSWdhR1ZwWjJoMFBTSXlMak0wTjJWNElpQnliMnhsUFNKcGJXY2lJR1p2WTNWellXSnNaVDBpWm1Gc2MyVWlJSFpwWlhkQ2IzZzlJakFnTFRjMU1DQXhNREF5Tnk0NUlERXdNemN1TWlJZ2VHMXNibk02ZUd4cGJtczlJbWgwZEhBNkx5OTNkM2N1ZHpNdWIzSm5MekU1T1RrdmVHeHBibXNpSUdGeWFXRXRhR2xrWkdWdVBTSjBjblZsSWlCemRIbHNaVDBpZG1WeWRHbGpZV3d0WVd4cFoyNDZJQzB3TGpZMVpYZzdJRzFoZUMxM2FXUjBhRG9nT1RnbE95SStQR1JsWm5NK1BIQmhkR2dnYVdROUlrMUtXQzAyTnkxVVJWZ3RTUzB4UkRRMk5TSWdaRDBpVFRVeUlESTRPVkUxT1NBek16RWdNVEEySURNNE5sUXlNaklnTkRReVVUSTFOeUEwTkRJZ01qZzJJRFF5TkZRek1qa2dNemM1VVRNM01TQTBORElnTkRNd0lEUTBNbEUwTmpjZ05EUXlJRFE1TkNBME1qQlVOVEl5SURNMk1WRTFNaklnTXpNeUlEVXdPQ0F6TVRSVU5EZ3hJREk1TWxRME5UZ2dNamc0VVRRek9TQXlPRGdnTkRJM0lESTVPVlEwTVRVZ016STRVVFF4TlNBek56UWdORFkxSURNNU1WRTBOVFFnTkRBMElEUXlOU0EwTURSUk5ERXlJRFF3TkNBME1EWWdOREF5VVRNMk9DQXpPRFlnTXpVd0lETXpObEV5T1RBZ01URTFJREk1TUNBM09GRXlPVEFnTlRBZ016QTJJRE00VkRNME1TQXlObEV6TnpnZ01qWWdOREUwSURVNVZEUTJNeUF4TkRCUk5EWTJJREUxTUNBME5qa2dNVFV4VkRRNE5TQXhOVE5JTkRnNVVUVXdOQ0F4TlRNZ05UQTBJREUwTlZFMU1EUWdNVFEwSURVd01pQXhNelJSTkRnMklEYzNJRFEwTUNBek0xUXpNek1nTFRFeFVUSTJNeUF0TVRFZ01qSTNJRFV5VVRFNE5pQXRNVEFnTVRNeklDMHhNRWd4TWpkUk56Z2dMVEV3SURVM0lERTJWRE0xSURjeFVUTTFJREV3TXlBMU5DQXhNak5VT1RrZ01UUXpVVEUwTWlBeE5ETWdNVFF5SURFd01WRXhORElnT0RFZ01UTXdJRFkyVkRFd055QTBObFE1TkNBME1VdzVNU0EwTUZFNU1TQXpPU0E1TnlBek5sUXhNVE1nTWpsVU1UTXlJREkyVVRFMk9DQXlOaUF4T1RRZ056RlJNakF6SURnM0lESXhOeUF4TXpsVU1qUTFJREkwTjFReU5qRWdNekV6VVRJMk5pQXpOREFnTWpZMklETTFNbEV5TmpZZ016Z3dJREkxTVNBek9USlVNakUzSURRd05GRXhOemNnTkRBMElERTBNaUF6TnpKVU9UTWdNamt3VVRreElESTRNU0E0T0NBeU9EQlVOeklnTWpjNFNEVTRVVFV5SURJNE5DQTFNaUF5T0RsYUlpOCtQSEJoZEdnZ2FXUTlJazFLV0MwMk55MVVSVmd0U1MweFJEUTFOaUlnWkQwaVRURTROQ0EyTURCUk1UZzBJRFl5TkNBeU1ETWdOalF5VkRJME55QTJOakZSTWpZMUlEWTJNU0F5TnpjZ05qUTVWREk1TUNBMk1UbFJNamt3SURVNU5pQXlOekFnTlRjM1ZESXlOaUExTlRkUk1qRXhJRFUxTnlBeE9UZ2dOVFkzVkRFNE5DQTJNREJhVFRJeElESTROMUV5TVNBeU9UVWdNekFnTXpFNFZEVTBJRE0yT1ZRNU9DQTBNakJVTVRVNElEUTBNbEV4T1RjZ05EUXlJREl5TXlBME1UbFVNalV3SURNMU4xRXlOVEFnTXpRd0lESXpOaUF6TURGVU1UazJJREU1TmxReE5UUWdPRE5STVRRNUlEWXhJREUwT1NBMU1WRXhORGtnTWpZZ01UWTJJREkyVVRFM05TQXlOaUF4T0RVZ01qbFVNakE0SURRelZESXpOU0EzT0ZReU5qQWdNVE0zVVRJMk15QXhORGtnTWpZMUlERTFNVlF5T0RJZ01UVXpVVE13TWlBeE5UTWdNekF5SURFME0xRXpNRElnTVRNMUlESTVNeUF4TVRKVU1qWTRJRFl4VkRJeU15QXhNVlF4TmpFZ0xURXhVVEV5T1NBdE1URWdNVEF5SURFd1ZEYzBJRGMwVVRjMElEa3hJRGM1SURFd05sUXhNaklnTWpJd1VURTJNQ0F6TWpFZ01UWTJJRE0wTVZReE56TWdNemd3VVRFM015QTBNRFFnTVRVMklEUXdORWd4TlRSUk1USTBJRFF3TkNBNU9TQXpOekZVTmpFZ01qZzNVVFl3SURJNE5pQTFPU0F5T0RSVU5UZ2dNamd4VkRVMklESTNPVlExTXlBeU56aFVORGtnTWpjNFZEUXhJREkzT0VneU4xRXlNU0F5T0RRZ01qRWdNamczV2lJdlBqeHdZWFJvSUdsa1BTSk5TbGd0Tmp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k55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mpj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AyTnkxVVJWZ3RUaTB6TVNJZ1pEMGlUVEl4TXlBMU56aE1NakF3SURVM00xRXhPRFlnTlRZNElERTJNQ0ExTmpOVU1UQXlJRFUxTmtnNE0xWTJNREpJTVRBeVVURTBPU0EyTURRZ01UZzVJRFl4TjFReU5EVWdOalF4VkRJM015QTJOak5STWpjMUlEWTJOaUF5T0RVZ05qWTJVVEk1TkNBMk5qWWdNekF5SURZMk1GWXpOakZNTXpBeklEWXhVVE14TUNBMU5DQXpNVFVnTlRKVU16TTVJRFE0VkRRd01TQTBOa2cwTWpkV01FZzBNVFpSTXprMUlETWdNalUzSUROUk1USXhJRE1nTVRBd0lEQklPRGhXTkRaSU1URTBVVEV6TmlBME5pQXhOVElnTkRaVU1UYzNJRFEzVkRFNU15QTFNRlF5TURFZ05USlVNakEzSURVM1ZESXhNeUEyTVZZMU56aGFJaTgrUEhCaGRHZ2dhV1E5SWsxS1dDMDJOeTFVUlZndFRpMHpNaUlnWkQwaVRURXdPU0EwTWpsUk9ESWdOREk1SURZMklEUTBOMVExTUNBME9URlJOVEFnTlRZeUlERXdNeUEyTVRSVU1qTTFJRFkyTmxFek1qWWdOalkySURNNE55QTJNVEJVTkRRNUlEUTJOVkUwTkRrZ05ESXlJRFF5T1NBek9ETlVNemd4SURNeE5WUXpNREVnTWpReFVUSTJOU0F5TVRBZ01qQXhJREUwT1V3eE5ESWdPVE5NTWpFNElEa3lVVE0zTlNBNU1pQXpPRFVnT1RkUk16a3lJRGs1SURRd09TQXhPRFpXTVRnNVNEUTBPVll4T0RaUk5EUTRJREU0TXlBME16WWdPVFZVTkRJeElETldNRWcxTUZZeE9WWXpNVkUxTUNBek9DQTFOaUEwTmxRNE5pQTRNVkV4TVRVZ01URXpJREV6TmlBeE16ZFJNVFExSURFME55QXhOekFnTVRjMFZESXdOQ0F5TVRGVU1qTXpJREkwTkZReU5qRWdNamM0VkRJNE5DQXpNRGhVTXpBMUlETTBNRlF6TWpBZ016WTVWRE16TXlBME1ERlVNelF3SURRek1WUXpORE1nTkRZMFVUTTBNeUExTWpjZ016QTVJRFUzTTFReU1USWdOakU1VVRFM09TQTJNVGtnTVRVMElEWXdNbFF4TVRrZ05UWTVWREV3T1NBMU5UQlJNVEE1SURVME9TQXhNVFFnTlRRNVVURXpNaUExTkRrZ01UVXhJRFV6TlZReE56QWdORGc1VVRFM01DQTBOalFnTVRVMElEUTBOMVF4TURrZ05ESTVXaUl2UGp4d1lYUm9JR2xrUFNKTlNsZ3ROamN0VkVWWUxVNHRNa1VpSUdROUlrMDNPQ0EyTUZFM09DQTROQ0E1TlNBeE1ESlVNVE00SURFeU1GRXhOaklnTVRJd0lERTRNQ0F4TURSVU1UazVJRFl4VVRFNU9TQXpOaUF4T0RJZ01UaFVNVE01SURCVU9UWWdNVGRVTnpnZ05qQmFJaTgrUEhCaGRHZ2dhV1E5SWsxS1dDMDJOeTFVUlZndFNTMHhSRFExUkNJZ1pEMGlUVEl6SURJNE4xRXlOQ0F5T1RBZ01qVWdNamsxVkRNd0lETXhOMVEwTUNBek5EaFVOVFVnTXpneFZEYzFJRFF4TVZReE1ERWdORE16VkRFek5DQTBOREpSTWpBNUlEUTBNaUF5TXpBZ016YzRUREkwTUNBek9EZFJNekF5SURRME1pQXpOVGdnTkRReVVUUXlNeUEwTkRJZ05EWXdJRE01TlZRME9UY2dNamd4VVRRNU55QXhOek1nTkRJeElEZ3lWREkwT1NBdE1UQlJNakkzSUMweE1DQXlNVEFnTFRSUk1UazVJREVnTVRnM0lERXhWREUyT0NBeU9Fd3hOakVnTXpaUk1UWXdJRE0xSURFek9TQXROVEZVTVRFNElDMHhNemhSTVRFNElDMHhORFFnTVRJMklDMHhORFZVTVRZeklDMHhORGhJTVRnNFVURTVOQ0F0TVRVMUlERTVOQ0F0TVRVM1ZERTVNU0F0TVRjMVVURTRPQ0F0TVRnM0lERTROU0F0TVRrd1ZERTNNaUF0TVRrMFVURTNNQ0F0TVRrMElERTJNU0F0TVRrMFZERXlOeUF0TVRrelZEWTFJQzB4T1RKUkxUVWdMVEU1TWlBdE1qUWdMVEU1TkVndE16SlJMVE01SUMweE9EY2dMVE01SUMweE9ETlJMVE0zSUMweE5UWWdMVEkySUMweE5EaElMVFpSTWpnZ0xURTBOeUF6TXlBdE1UTTJVVE0ySUMweE16QWdPVFFnTVRBelZERTFOU0F6TlRCUk1UVTJJRE0xTlNBeE5UWWdNelkwVVRFMU5pQTBNRFVnTVRNeElEUXdOVkV4TURrZ05EQTFJRGswSURNM04xUTNNU0F6TVRaVU5Ua2dNamd3VVRVM0lESTNPQ0EwTXlBeU56aElNamxSTWpNZ01qZzBJREl6SURJNE4xcE5NVGM0SURFd01sRXlNREFnTWpZZ01qVXlJREkyVVRJNE1pQXlOaUF6TVRBZ05EbFVNelUySURFd04xRXpOelFnTVRReElETTVNaUF5TVRWVU5ERXhJRE15TlZZek16RlJOREV4SURRd05TQXpOVEFnTkRBMVVUTXpPU0EwTURVZ016STRJRFF3TWxRek1EWWdNemt6VkRJNE5pQXpPREJVTWpZNUlETTJOVlF5TlRRZ016VXdWREkwTXlBek16WlVNak0xSURNeU5rd3lNeklnTXpJeVVUSXpNaUF6TWpFZ01qSTVJRE13T0ZReU1UZ2dNalkwVkRJd05DQXlNVEpSTVRjNElERXdOaUF4TnpnZ01UQXlXaUl2UGp4d1lYUm9JR2xrUFNKTlNsZ3ROamN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TSWdlR3hwYm1zNmFISmxaajBpSTAxS1dDMDJOeTFVUlZndFNTMHhSRFEyTlNJdlBqd3ZaejQ4WnlCa1lYUmhMVzF0YkMxdWIyUmxQU0p0YVNJZ2RISmhibk5tYjNKdFBTSjBjbUZ1YzJ4aGRHVW9OakExTEMweE5UQXBJSE5qWVd4bEtEQXVOekEzS1NJK1BIVnpaU0JrWVhSaExXTTlJakZFTkRVMklpQjRiR2x1YXpwb2NtVm1QU0lqVFVwWUxUWTNMVlJGV0MxSkxURkVORFUySWk4K1BDOW5Qand2Wno0OFp5QmtZWFJoTFcxdGJDMXViMlJsUFNKdGJ5SWdkSEpoYm5ObWIzSnRQU0owY21GdWMyeGhkR1VvTVRFM05pNDNMREFwSWo0OGRYTmxJR1JoZEdFdFl6MGlNMFFpSUhoc2FXNXJPbWh5WldZOUlpTk5TbGd0TmpjdFZFVllMVTR0TTBRaUx6NDhMMmMrUEdjZ1pHRjBZUzF0Yld3dGJtOWtaVDBpYlc4aUlIUnlZVzV6Wm05eWJUMGlkSEpoYm5Oc1lYUmxLREl5TXpJdU5Td3dLU0krUEhWelpTQmtZWFJoTFdNOUlqSTRJaUI0YkdsdWF6cG9jbVZtUFNJalRVcFlMVFkzTFZSRldDMU9MVEk0SWk4K1BDOW5QanhuSUdSaGRHRXRiVzFzTFc1dlpHVTlJbTF6ZFdJaUlIUnlZVzV6Wm05eWJUMGlkSEpoYm5Oc1lYUmxLREkyTWpFdU5Td3dLU0krUEdjZ1pHRjBZUzF0Yld3dGJtOWtaVDBpYldraVBqeDFjMlVnWkdGMFlTMWpQU0l4UkRRMk5TSWdlR3hwYm1zNmFISmxaajBpSTAxS1dDMDJOeTFVUlZndFNTMHhSRFEyTlNJdlBqd3ZaejQ4WnlCa1lYUmhMVzF0YkMxdWIyUmxQU0pVWlZoQmRHOXRJaUIwY21GdWMyWnZjbTA5SW5SeVlXNXpiR0YwWlNnMk1EVXNMVEUxTUNrZ2MyTmhiR1VvTUM0M01EY3BJaUJrWVhSaExXMXFlQzEwWlhoamJHRnpjejBpVDFKRUlqNDhaeUJrWVhSaExXMXRiQzF1YjJSbFBTSnRhU0krUEhWelpTQmtZWFJoTFdNOUlqRkVORFUySWlCNGJHbHVhenBvY21WbVBTSWpUVXBZTFRZM0xWUkZXQzFKTFRGRU5EVTJJaTgrUEM5blBqeG5JR1JoZEdFdGJXMXNMVzV2WkdVOUltMXZJaUIwY21GdWMyWnZjbTA5SW5SeVlXNXpiR0YwWlNnek5EVXNNQ2tpUGp4MWMyVWdaR0YwWVMxalBTSXlReUlnZUd4cGJtczZhSEpsWmowaUkwMUtXQzAyTnkxVVJWZ3RUaTB5UXlJdlBqd3ZaejQ4WnlCa1lYUmhMVzF0YkMxdWIyUmxQU0p0YmlJZ2RISmhibk5tYjNKdFBTSjBjbUZ1YzJ4aGRHVW9Oakl6TERBcElqNDhkWE5sSUdSaGRHRXRZejBpTXpFaUlIaHNhVzVyT21oeVpXWTlJaU5OU2xndE5qY3RWRVZZTFU0dE16RWlMejQ4TDJjK1BDOW5Qand2Wno0OFp5QmtZWFJoTFcxdGJDMXViMlJsUFNKdGJ5SWdkSEpoYm5ObWIzSnRQU0owY21GdWMyeGhkR1VvTkRBM01DNDJMREFwSWo0OGRYTmxJR1JoZEdFdFl6MGlNa01pSUhoc2FXNXJPbWh5WldZOUlpTk5TbGd0TmpjdFZFVllMVTR0TWtNaUx6NDhMMmMrUEdjZ1pHRjBZUzF0Yld3dGJtOWtaVDBpYlhOMVlpSWdkSEpoYm5ObWIzSnRQU0owY21GdWMyeGhkR1VvTkRVeE5TNHpMREFwSWo0OFp5QmtZWFJoTFcxdGJDMXViMlJsUFNKdGFTSStQSFZ6WlNCa1lYUmhMV005SWpGRU5EWTFJaUI0YkdsdWF6cG9jbVZtUFNJalRVcFlMVFkzTFZSRldDMUpMVEZFTkRZMUlpOCtQQzluUGp4bklHUmhkR0V0Ylcxc0xXNXZaR1U5SWxSbFdFRjBiMjBpSUhSeVlXNXpabTl5YlQwaWRISmhibk5zWVhSbEtEWXdOU3d0TVRVd0tTQnpZMkZzWlNnd0xqY3dOeWtpSUdSaGRHRXRiV3A0TFhSbGVHTnNZWE56UFNKUFVrUWlQanhuSUdSaGRHRXRiVzFzTFc1dlpHVTlJbTFwSWo0OGRYTmxJR1JoZEdFdFl6MGlNVVEwTlRZaUlIaHNhVzVyT21oeVpXWTlJaU5OU2xndE5qY3RWRVZZTFVrdE1VUTBOVFlpTHo0OEwyYytQR2NnWkdGMFlTMXRiV3d0Ym05a1pUMGliVzhpSUhSeVlXNXpabTl5YlQwaWRISmhibk5zWVhSbEtETTBOU3d3S1NJK1BIVnpaU0JrWVhSaExXTTlJakpESWlCNGJHbHVhenBvY21WbVBTSWpUVXBZTFRZM0xWUkZXQzFPTFRKRElpOCtQQzluUGp4bklHUmhkR0V0Ylcxc0xXNXZaR1U5SW0xdUlpQjBjbUZ1YzJadmNtMDlJblJ5WVc1emJHRjBaU2cyTWpNc01Da2lQangxYzJVZ1pHRjBZUzFqUFNJek1pSWdlR3hwYm1zNmFISmxaajBpSTAxS1dDMDJOeTFVUlZndFRpMHpNaUl2UGp3dlp6NDhMMmMrUEM5blBqeG5JR1JoZEdFdGJXMXNMVzV2WkdVOUltMXZJaUIwY21GdWMyWnZjbTA5SW5SeVlXNXpiR0YwWlNnMU9UWTBMak1zTUNraVBqeDFjMlVnWkdGMFlTMWpQU0l5UXlJZ2VHeHBibXM2YUhKbFpqMGlJMDFLV0MwMk55MVVSVmd0VGkweVF5SXZQand2Wno0OFp5QmtZWFJoTFcxdGJDMXViMlJsUFNKdGJ5SWdkSEpoYm5ObWIzSnRQU0owY21GdWMyeGhkR1VvTmpRd09Td3dLU0krUEhWelpTQmtZWFJoTFdNOUlqSkZJaUI0YkdsdWF6cG9jbVZtUFNJalRVcFlMVFkzTFZSRldDMU9MVEpGSWk4K1BDOW5QanhuSUdSaGRHRXRiVzFzTFc1dlpHVTlJbTF2SWlCMGNtRnVjMlp2Y20wOUluUnlZVzV6YkdGMFpTZzJPRFV6TGpjc01Da2lQangxYzJVZ1pHRjBZUzFqUFNJeVJTSWdlR3hwYm1zNmFISmxaajBpSTAxS1dDMDJOeTFVUlZndFRpMHlSU0l2UGp3dlp6NDhaeUJrWVhSaExXMXRiQzF1YjJSbFBTSnRieUlnZEhKaGJuTm1iM0p0UFNKMGNtRnVjMnhoZEdVb056STVPQzR6TERBcElqNDhkWE5sSUdSaGRHRXRZejBpTWtVaUlIaHNhVzVyT21oeVpXWTlJaU5OU2xndE5qY3RWRVZZTFU0dE1rVWlMejQ4TDJjK1BHY2daR0YwWVMxdGJXd3RibTlrWlQwaWJXOGlJSFJ5WVc1elptOXliVDBpZEhKaGJuTnNZWFJsS0RjM05ETXNNQ2tpUGp4MWMyVWdaR0YwWVMxalBTSXlReUlnZUd4cGJtczZhSEpsWmowaUkwMUtXQzAyTnkxVVJWZ3RUaTB5UXlJdlBqd3ZaejQ4WnlCa1lYUmhMVzF0YkMxdWIyUmxQU0p0YzNWaUlpQjBjbUZ1YzJadmNtMDlJblJ5WVc1emJHRjBaU2c0TVRnM0xqY3NNQ2tpUGp4bklHUmhkR0V0Ylcxc0xXNXZaR1U5SW0xcElqNDhkWE5sSUdSaGRHRXRZejBpTVVRME5qVWlJSGhzYVc1ck9taHlaV1k5SWlOTlNsZ3ROamN0VkVWWUxVa3RNVVEwTmpVaUx6NDhMMmMrUEdjZ1pHRjBZUzF0Yld3dGJtOWtaVDBpVkdWWVFYUnZiU0lnZEhKaGJuTm1iM0p0UFNKMGNtRnVjMnhoZEdVb05qQTFMQzB4TlRBcElITmpZV3hsS0RBdU56QTNLU0lnWkdGMFlTMXRhbmd0ZEdWNFkyeGhjM005SWs5U1JDSStQR2NnWkdGMFlTMXRiV3d0Ym05a1pUMGliV2tpUGp4MWMyVWdaR0YwWVMxalBTSXhSRFExTmlJZ2VHeHBibXM2YUhKbFpqMGlJMDFLV0MwMk55MVVSVmd0U1MweFJEUTFOaUl2UGp3dlp6NDhaeUJrWVhSaExXMXRiQzF1YjJSbFBTSnRieUlnZEhKaGJuTm1iM0p0UFNKMGNtRnVjMnhoZEdVb016UTFMREFwSWo0OGRYTmxJR1JoZEdFdFl6MGlNa01pSUhoc2FXNXJPbWh5WldZOUlpTk5TbGd0TmpjdFZFVllMVTR0TWtNaUx6NDhMMmMrUEdjZ1pHRjBZUzF0Yld3dGJtOWtaVDBpYldraUlIUnlZVzV6Wm05eWJUMGlkSEpoYm5Oc1lYUmxLRFl5TXl3d0tTSStQSFZ6WlNCa1lYUmhMV005SWpGRU5EVkVJaUI0YkdsdWF6cG9jbVZtUFNJalRVcFlMVFkzTFZSRldDMUpMVEZFTkRWRUlpOCtQQzluUGp3dlp6NDhMMmMrUEdjZ1pHRjBZUzF0Yld3dGJtOWtaVDBpYlc4aUlIUnlZVzV6Wm05eWJUMGlkSEpoYm5Oc1lYUmxLRGsyTXpndU9Td3dLU0krUEhWelpTQmtZWFJoTFdNOUlqSTVJaUI0YkdsdWF6cG9jbVZtUFNJalRVcFlMVFkzTFZSRldDMU9MVEk1SWk4K1BDOW5Qand2Wno0OEwyYytQQzl6ZG1jKyIsCgkiUmVhbFZpZXdTaXplSnNvbiIgOiAie1wiaGVpZ2h0XCI6MzY2LFwid2lkdGhcIjozNTM2fSIKfQo="/>
    </extobj>
  </extobjs>
</s:customData>
</file>

<file path=customXml/itemProps1.xml><?xml version="1.0" encoding="utf-8"?>
<ds:datastoreItem xmlns:ds="http://schemas.openxmlformats.org/officeDocument/2006/customXml" ds:itemID="{B2102AC6-238D-4F57-9F4F-D181935D8758}">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1212</TotalTime>
  <Words>1731</Words>
  <Application>Microsoft Office PowerPoint</Application>
  <PresentationFormat>全屏显示(4:3)</PresentationFormat>
  <Paragraphs>201</Paragraphs>
  <Slides>32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CMMI9</vt:lpstr>
      <vt:lpstr>CMR9</vt:lpstr>
      <vt:lpstr>SFTI0900</vt:lpstr>
      <vt:lpstr>Arial</vt:lpstr>
      <vt:lpstr>Calibri</vt:lpstr>
      <vt:lpstr>Cambria Math</vt:lpstr>
      <vt:lpstr>Office Theme</vt:lpstr>
      <vt:lpstr>K-Nearest Neighbors  and Naive Bayes</vt:lpstr>
      <vt:lpstr>Outline</vt:lpstr>
      <vt:lpstr>Types of classifiers</vt:lpstr>
      <vt:lpstr>K-Nearest Neighbors (KNN)</vt:lpstr>
      <vt:lpstr>K-Nearest Neighbors (KNN)</vt:lpstr>
      <vt:lpstr>K-Nearest Neighbors (KNN)</vt:lpstr>
      <vt:lpstr>K-Nearest Neighbors (KNN)</vt:lpstr>
      <vt:lpstr>K-Nearest Neighbors (KNN)</vt:lpstr>
      <vt:lpstr>K-Nearest Neighbors (KNN)</vt:lpstr>
      <vt:lpstr>K-Nearest Neighbors (KNN)</vt:lpstr>
      <vt:lpstr>Application</vt:lpstr>
      <vt:lpstr>Application</vt:lpstr>
      <vt:lpstr>Application</vt:lpstr>
      <vt:lpstr>Outline</vt:lpstr>
      <vt:lpstr>Types of classifiers</vt:lpstr>
      <vt:lpstr>Bayes decision rule</vt:lpstr>
      <vt:lpstr>Naive Bayes assumption</vt:lpstr>
      <vt:lpstr>Naive Bayes assumption</vt:lpstr>
      <vt:lpstr>Naive Bayes classifier</vt:lpstr>
      <vt:lpstr>Class conditional density</vt:lpstr>
      <vt:lpstr>Class conditional density</vt:lpstr>
      <vt:lpstr>Model fitting</vt:lpstr>
      <vt:lpstr>Model fitting</vt:lpstr>
      <vt:lpstr>Model fitting</vt:lpstr>
      <vt:lpstr>MLE for π</vt:lpstr>
      <vt:lpstr>MLE for π</vt:lpstr>
      <vt:lpstr>Model fitting</vt:lpstr>
      <vt:lpstr>MLEs for θ_dc</vt:lpstr>
      <vt:lpstr>MLEs for θ_dc</vt:lpstr>
      <vt:lpstr>The connection between naive Bayes and logistic regression</vt:lpstr>
      <vt:lpstr>The connection between naive Bayes and logistic regression</vt:lpstr>
      <vt:lpstr>The connection between naive Bayes and logistic regression</vt:lpstr>
    </vt:vector>
  </TitlesOfParts>
  <Company>AMPLab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Joseph Gonzalez</dc:creator>
  <cp:lastModifiedBy>Cassie Mai</cp:lastModifiedBy>
  <cp:revision>685</cp:revision>
  <cp:lastPrinted>2014-02-24T11:00:00Z</cp:lastPrinted>
  <dcterms:created xsi:type="dcterms:W3CDTF">2014-02-23T18:23:00Z</dcterms:created>
  <dcterms:modified xsi:type="dcterms:W3CDTF">2024-04-23T14:29:07Z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1033-12.2.0.13489</vt:lpwstr>
  </property>
  <property fmtid="{D5CDD505-2E9C-101B-9397-08002B2CF9AE}" pid="3" name="ICV">
    <vt:lpwstr>CDD3AAEA260F42C18900E49527FCDB5D_12</vt:lpwstr>
  </property>
</Properties>
</file>