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56" r:id="rId1"/>
  </p:sldMasterIdLst>
  <p:sldIdLst>
    <p:sldId id="256" r:id="rId2"/>
    <p:sldId id="258" r:id="rId3"/>
    <p:sldId id="274" r:id="rId4"/>
    <p:sldId id="275" r:id="rId5"/>
    <p:sldId id="276" r:id="rId6"/>
    <p:sldId id="277" r:id="rId7"/>
    <p:sldId id="293" r:id="rId8"/>
    <p:sldId id="278" r:id="rId9"/>
    <p:sldId id="279" r:id="rId10"/>
    <p:sldId id="280" r:id="rId11"/>
    <p:sldId id="281" r:id="rId12"/>
    <p:sldId id="282" r:id="rId13"/>
    <p:sldId id="283" r:id="rId14"/>
    <p:sldId id="257" r:id="rId15"/>
    <p:sldId id="259" r:id="rId16"/>
    <p:sldId id="262" r:id="rId17"/>
    <p:sldId id="263" r:id="rId18"/>
    <p:sldId id="260" r:id="rId19"/>
    <p:sldId id="284" r:id="rId20"/>
    <p:sldId id="261" r:id="rId21"/>
    <p:sldId id="270" r:id="rId22"/>
    <p:sldId id="264" r:id="rId23"/>
    <p:sldId id="285" r:id="rId24"/>
    <p:sldId id="286" r:id="rId25"/>
    <p:sldId id="287" r:id="rId26"/>
    <p:sldId id="271" r:id="rId27"/>
    <p:sldId id="292" r:id="rId28"/>
    <p:sldId id="289" r:id="rId29"/>
    <p:sldId id="290" r:id="rId30"/>
    <p:sldId id="291" r:id="rId31"/>
    <p:sldId id="272" r:id="rId32"/>
    <p:sldId id="295" r:id="rId33"/>
    <p:sldId id="288" r:id="rId34"/>
    <p:sldId id="294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9" r:id="rId45"/>
    <p:sldId id="305" r:id="rId46"/>
    <p:sldId id="306" r:id="rId47"/>
    <p:sldId id="307" r:id="rId48"/>
    <p:sldId id="308" r:id="rId49"/>
    <p:sldId id="312" r:id="rId50"/>
    <p:sldId id="313" r:id="rId51"/>
    <p:sldId id="310" r:id="rId52"/>
    <p:sldId id="311" r:id="rId5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6DF9E1C1-F916-794B-AA9F-D96C8FA77F42}">
          <p14:sldIdLst>
            <p14:sldId id="256"/>
            <p14:sldId id="258"/>
            <p14:sldId id="274"/>
            <p14:sldId id="275"/>
            <p14:sldId id="276"/>
            <p14:sldId id="277"/>
            <p14:sldId id="293"/>
            <p14:sldId id="278"/>
            <p14:sldId id="279"/>
            <p14:sldId id="280"/>
            <p14:sldId id="281"/>
            <p14:sldId id="282"/>
            <p14:sldId id="283"/>
            <p14:sldId id="257"/>
            <p14:sldId id="259"/>
            <p14:sldId id="262"/>
            <p14:sldId id="263"/>
            <p14:sldId id="260"/>
            <p14:sldId id="284"/>
            <p14:sldId id="261"/>
            <p14:sldId id="270"/>
            <p14:sldId id="264"/>
            <p14:sldId id="285"/>
            <p14:sldId id="286"/>
            <p14:sldId id="287"/>
            <p14:sldId id="271"/>
            <p14:sldId id="292"/>
            <p14:sldId id="289"/>
            <p14:sldId id="290"/>
            <p14:sldId id="291"/>
            <p14:sldId id="272"/>
            <p14:sldId id="295"/>
            <p14:sldId id="288"/>
            <p14:sldId id="294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9"/>
            <p14:sldId id="305"/>
            <p14:sldId id="306"/>
            <p14:sldId id="307"/>
            <p14:sldId id="308"/>
            <p14:sldId id="312"/>
            <p14:sldId id="313"/>
            <p14:sldId id="310"/>
            <p14:sldId id="311"/>
          </p14:sldIdLst>
        </p14:section>
        <p14:section name="Section sans titre" id="{01EEA4E7-D0FE-5C42-90C0-C2302C6620A1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printerSettings" Target="printerSettings/printerSettings1.bin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nl-BE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17/02/17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Cliquez et modifiez le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nl-BE" smtClean="0"/>
              <a:t>Cliquez pour modifier les styles du texte du masque</a:t>
            </a:r>
          </a:p>
          <a:p>
            <a:pPr lvl="1"/>
            <a:r>
              <a:rPr lang="nl-BE" smtClean="0"/>
              <a:t>Deuxième niveau</a:t>
            </a:r>
          </a:p>
          <a:p>
            <a:pPr lvl="2"/>
            <a:r>
              <a:rPr lang="nl-BE" smtClean="0"/>
              <a:t>Troisième niveau</a:t>
            </a:r>
          </a:p>
          <a:p>
            <a:pPr lvl="3"/>
            <a:r>
              <a:rPr lang="nl-BE" smtClean="0"/>
              <a:t>Quatrième niveau</a:t>
            </a:r>
          </a:p>
          <a:p>
            <a:pPr lvl="4"/>
            <a:r>
              <a:rPr lang="nl-BE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17/02/17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17/02/17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nl-BE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nl-BE" smtClean="0"/>
              <a:t>Cliquez pour modifier les styles du texte du masque</a:t>
            </a:r>
          </a:p>
          <a:p>
            <a:pPr lvl="1"/>
            <a:r>
              <a:rPr lang="nl-BE" smtClean="0"/>
              <a:t>Deuxième niveau</a:t>
            </a:r>
          </a:p>
          <a:p>
            <a:pPr lvl="2"/>
            <a:r>
              <a:rPr lang="nl-BE" smtClean="0"/>
              <a:t>Troisième niveau</a:t>
            </a:r>
          </a:p>
          <a:p>
            <a:pPr lvl="3"/>
            <a:r>
              <a:rPr lang="nl-BE" smtClean="0"/>
              <a:t>Quatrième niveau</a:t>
            </a:r>
          </a:p>
          <a:p>
            <a:pPr lvl="4"/>
            <a:r>
              <a:rPr lang="nl-BE" smtClean="0"/>
              <a:t>Cinquième niveau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smtClean="0"/>
              <a:t>Cliquez pour modifier les styles du texte du masque</a:t>
            </a:r>
          </a:p>
          <a:p>
            <a:pPr lvl="1"/>
            <a:r>
              <a:rPr lang="nl-BE" smtClean="0"/>
              <a:t>Deuxième niveau</a:t>
            </a:r>
          </a:p>
          <a:p>
            <a:pPr lvl="2"/>
            <a:r>
              <a:rPr lang="nl-BE" smtClean="0"/>
              <a:t>Troisième niveau</a:t>
            </a:r>
          </a:p>
          <a:p>
            <a:pPr lvl="3"/>
            <a:r>
              <a:rPr lang="nl-BE" smtClean="0"/>
              <a:t>Quatrième niveau</a:t>
            </a:r>
          </a:p>
          <a:p>
            <a:pPr lvl="4"/>
            <a:r>
              <a:rPr lang="nl-BE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17/02/17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Cliquez et modifiez le titre</a:t>
            </a:r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nl-BE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BE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17/02/17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Cliquez et modifiez le titre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17/02/17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nl-BE" smtClean="0"/>
              <a:t>Cliquez pour modifier les styles du texte du masque</a:t>
            </a:r>
          </a:p>
          <a:p>
            <a:pPr lvl="1"/>
            <a:r>
              <a:rPr lang="nl-BE" smtClean="0"/>
              <a:t>Deuxième niveau</a:t>
            </a:r>
          </a:p>
          <a:p>
            <a:pPr lvl="2"/>
            <a:r>
              <a:rPr lang="nl-BE" smtClean="0"/>
              <a:t>Troisième niveau</a:t>
            </a:r>
          </a:p>
          <a:p>
            <a:pPr lvl="3"/>
            <a:r>
              <a:rPr lang="nl-BE" smtClean="0"/>
              <a:t>Quatrième niveau</a:t>
            </a:r>
          </a:p>
          <a:p>
            <a:pPr lvl="4"/>
            <a:r>
              <a:rPr lang="nl-BE" smtClean="0"/>
              <a:t>Cinquième niveau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nl-BE" smtClean="0"/>
              <a:t>Cliquez pour modifier les styles du texte du masque</a:t>
            </a:r>
          </a:p>
          <a:p>
            <a:pPr lvl="1"/>
            <a:r>
              <a:rPr lang="nl-BE" smtClean="0"/>
              <a:t>Deuxième niveau</a:t>
            </a:r>
          </a:p>
          <a:p>
            <a:pPr lvl="2"/>
            <a:r>
              <a:rPr lang="nl-BE" smtClean="0"/>
              <a:t>Troisième niveau</a:t>
            </a:r>
          </a:p>
          <a:p>
            <a:pPr lvl="3"/>
            <a:r>
              <a:rPr lang="nl-BE" smtClean="0"/>
              <a:t>Quatrième niveau</a:t>
            </a:r>
          </a:p>
          <a:p>
            <a:pPr lvl="4"/>
            <a:r>
              <a:rPr lang="nl-BE" smtClean="0"/>
              <a:t>Cinquième niveau</a:t>
            </a:r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BE" smtClean="0"/>
              <a:t>Cliquez et modifiez le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Cliquez pour modifier les styles du texte du masque</a:t>
            </a:r>
          </a:p>
          <a:p>
            <a:pPr lvl="1"/>
            <a:r>
              <a:rPr lang="nl-BE" smtClean="0"/>
              <a:t>Deuxième niveau</a:t>
            </a:r>
          </a:p>
          <a:p>
            <a:pPr lvl="2"/>
            <a:r>
              <a:rPr lang="nl-BE" smtClean="0"/>
              <a:t>Troisième niveau</a:t>
            </a:r>
          </a:p>
          <a:p>
            <a:pPr lvl="3"/>
            <a:r>
              <a:rPr lang="nl-BE" smtClean="0"/>
              <a:t>Quatrième niveau</a:t>
            </a:r>
          </a:p>
          <a:p>
            <a:pPr lvl="4"/>
            <a:r>
              <a:rPr lang="nl-BE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Cliquez pour modifier les styles du texte du masque</a:t>
            </a:r>
          </a:p>
          <a:p>
            <a:pPr lvl="1"/>
            <a:r>
              <a:rPr lang="nl-BE" smtClean="0"/>
              <a:t>Deuxième niveau</a:t>
            </a:r>
          </a:p>
          <a:p>
            <a:pPr lvl="2"/>
            <a:r>
              <a:rPr lang="nl-BE" smtClean="0"/>
              <a:t>Troisième niveau</a:t>
            </a:r>
          </a:p>
          <a:p>
            <a:pPr lvl="3"/>
            <a:r>
              <a:rPr lang="nl-BE" smtClean="0"/>
              <a:t>Quatrième niveau</a:t>
            </a:r>
          </a:p>
          <a:p>
            <a:pPr lvl="4"/>
            <a:r>
              <a:rPr lang="nl-BE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17/02/17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Cliquez et modifiez le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17/02/17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17/02/17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17/02/17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Cliquez pour modifier les styles du texte du masque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nl-BE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BE" smtClean="0"/>
              <a:t>Cliquez pour modifier les styles du texte du masque</a:t>
            </a:r>
          </a:p>
          <a:p>
            <a:pPr lvl="1"/>
            <a:r>
              <a:rPr lang="nl-BE" smtClean="0"/>
              <a:t>Deuxième niveau</a:t>
            </a:r>
          </a:p>
          <a:p>
            <a:pPr lvl="2"/>
            <a:r>
              <a:rPr lang="nl-BE" smtClean="0"/>
              <a:t>Troisième niveau</a:t>
            </a:r>
          </a:p>
          <a:p>
            <a:pPr lvl="3"/>
            <a:r>
              <a:rPr lang="nl-BE" smtClean="0"/>
              <a:t>Quatrième niveau</a:t>
            </a:r>
          </a:p>
          <a:p>
            <a:pPr lvl="4"/>
            <a:r>
              <a:rPr lang="nl-BE" smtClean="0"/>
              <a:t>Cinquième niveau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nl-BE" smtClean="0"/>
              <a:t>Cliquez et modifiez le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17/02/17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BE" smtClean="0"/>
              <a:t>Faire glisser l'image vers l'espace réservé ou cliquer sur l'icône pour l'ajouter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 smtClean="0"/>
              <a:t>Cliquez et modifiez le titre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17/02/17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smtClean="0"/>
              <a:t>Cliquez pour modifier les styles du texte du masque</a:t>
            </a:r>
          </a:p>
          <a:p>
            <a:pPr lvl="1"/>
            <a:r>
              <a:rPr lang="nl-BE" smtClean="0"/>
              <a:t>Deuxième niveau</a:t>
            </a:r>
          </a:p>
          <a:p>
            <a:pPr lvl="2"/>
            <a:r>
              <a:rPr lang="nl-BE" smtClean="0"/>
              <a:t>Troisième niveau</a:t>
            </a:r>
          </a:p>
          <a:p>
            <a:pPr lvl="3"/>
            <a:r>
              <a:rPr lang="nl-BE" smtClean="0"/>
              <a:t>Quatrième niveau</a:t>
            </a:r>
          </a:p>
          <a:p>
            <a:pPr lvl="4"/>
            <a:r>
              <a:rPr lang="nl-BE" smtClean="0"/>
              <a:t>Cinquième niveau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7" r:id="rId1"/>
    <p:sldLayoutId id="2147484258" r:id="rId2"/>
    <p:sldLayoutId id="2147484259" r:id="rId3"/>
    <p:sldLayoutId id="2147484260" r:id="rId4"/>
    <p:sldLayoutId id="2147484261" r:id="rId5"/>
    <p:sldLayoutId id="2147484262" r:id="rId6"/>
    <p:sldLayoutId id="2147484263" r:id="rId7"/>
    <p:sldLayoutId id="2147484264" r:id="rId8"/>
    <p:sldLayoutId id="2147484265" r:id="rId9"/>
    <p:sldLayoutId id="2147484266" r:id="rId10"/>
    <p:sldLayoutId id="2147484267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7/docs/api/java/lang/StringBuilder.html%23StringBuilder(java.lang.CharSequence)" TargetMode="External"/><Relationship Id="rId4" Type="http://schemas.openxmlformats.org/officeDocument/2006/relationships/hyperlink" Target="http://docs.oracle.com/javase/7/docs/api/java/lang/CharSequence.html" TargetMode="External"/><Relationship Id="rId5" Type="http://schemas.openxmlformats.org/officeDocument/2006/relationships/hyperlink" Target="http://docs.oracle.com/javase/7/docs/api/java/lang/StringBuilder.html%23StringBuilder(int)" TargetMode="External"/><Relationship Id="rId6" Type="http://schemas.openxmlformats.org/officeDocument/2006/relationships/hyperlink" Target="http://docs.oracle.com/javase/7/docs/api/java/lang/StringBuilder.html%23StringBuilder(java.lang.String)" TargetMode="External"/><Relationship Id="rId7" Type="http://schemas.openxmlformats.org/officeDocument/2006/relationships/hyperlink" Target="http://docs.oracle.com/javase/7/docs/api/java/lang/String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oracle.com/javase/7/docs/api/java/lang/StringBuilder.html%23StringBuilder()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Java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6235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872067" y="2425700"/>
            <a:ext cx="7408333" cy="41909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800" b="1" dirty="0"/>
              <a:t>if </a:t>
            </a:r>
            <a:r>
              <a:rPr lang="fr-FR" sz="1800" dirty="0"/>
              <a:t>(CONDITION)</a:t>
            </a:r>
          </a:p>
          <a:p>
            <a:pPr marL="301943" lvl="1" indent="0">
              <a:buNone/>
            </a:pPr>
            <a:r>
              <a:rPr lang="fr-FR" sz="1800" dirty="0" smtClean="0"/>
              <a:t>/</a:t>
            </a:r>
            <a:r>
              <a:rPr lang="fr-FR" sz="1800" dirty="0"/>
              <a:t>/UNE instruction ;</a:t>
            </a:r>
          </a:p>
          <a:p>
            <a:pPr marL="0" indent="0">
              <a:buNone/>
            </a:pPr>
            <a:r>
              <a:rPr lang="fr-FR" sz="1800" b="1" dirty="0" err="1"/>
              <a:t>e</a:t>
            </a:r>
            <a:r>
              <a:rPr lang="fr-FR" sz="1800" b="1" dirty="0" err="1" smtClean="0"/>
              <a:t>lse</a:t>
            </a:r>
            <a:endParaRPr lang="fr-FR" sz="1800" dirty="0"/>
          </a:p>
          <a:p>
            <a:pPr marL="301943" lvl="1" indent="0">
              <a:buNone/>
            </a:pPr>
            <a:r>
              <a:rPr lang="fr-FR" sz="1800" dirty="0" smtClean="0"/>
              <a:t>/</a:t>
            </a:r>
            <a:r>
              <a:rPr lang="fr-FR" sz="1800" dirty="0"/>
              <a:t>/UNE instruction </a:t>
            </a:r>
            <a:r>
              <a:rPr lang="fr-FR" sz="1800" dirty="0" smtClean="0"/>
              <a:t>;</a:t>
            </a:r>
            <a:r>
              <a:rPr lang="fr-FR" sz="1800" dirty="0"/>
              <a:t> </a:t>
            </a:r>
          </a:p>
          <a:p>
            <a:pPr marL="0" indent="0">
              <a:buNone/>
            </a:pPr>
            <a:r>
              <a:rPr lang="fr-FR" sz="1800" dirty="0"/>
              <a:t> </a:t>
            </a:r>
          </a:p>
          <a:p>
            <a:pPr marL="0" indent="0">
              <a:buNone/>
            </a:pPr>
            <a:r>
              <a:rPr lang="fr-FR" sz="1800" b="1" dirty="0" smtClean="0"/>
              <a:t>if</a:t>
            </a:r>
            <a:r>
              <a:rPr lang="fr-FR" sz="1800" dirty="0" smtClean="0"/>
              <a:t> (CONDITION) </a:t>
            </a:r>
            <a:r>
              <a:rPr lang="fr-FR" sz="1800" b="1" dirty="0" smtClean="0"/>
              <a:t>{</a:t>
            </a:r>
            <a:endParaRPr lang="fr-FR" sz="1800" dirty="0" smtClean="0"/>
          </a:p>
          <a:p>
            <a:pPr marL="0" indent="0">
              <a:buNone/>
            </a:pPr>
            <a:r>
              <a:rPr lang="fr-FR" sz="1800" dirty="0" smtClean="0"/>
              <a:t>	</a:t>
            </a:r>
            <a:r>
              <a:rPr lang="fr-FR" sz="1600" dirty="0" smtClean="0"/>
              <a:t>//1 ou plusieurs d’instructions</a:t>
            </a:r>
          </a:p>
          <a:p>
            <a:pPr marL="0" indent="0">
              <a:buNone/>
            </a:pPr>
            <a:r>
              <a:rPr lang="fr-FR" sz="1800" b="1" dirty="0" smtClean="0"/>
              <a:t>} </a:t>
            </a:r>
            <a:r>
              <a:rPr lang="fr-FR" sz="1800" b="1" dirty="0" err="1" smtClean="0"/>
              <a:t>else</a:t>
            </a:r>
            <a:r>
              <a:rPr lang="fr-FR" sz="1800" b="1" dirty="0" smtClean="0"/>
              <a:t> if </a:t>
            </a:r>
            <a:r>
              <a:rPr lang="fr-FR" sz="1800" dirty="0" smtClean="0"/>
              <a:t>(CONDITION){</a:t>
            </a:r>
          </a:p>
          <a:p>
            <a:pPr marL="0" indent="0">
              <a:buNone/>
            </a:pPr>
            <a:r>
              <a:rPr lang="fr-FR" sz="1800" dirty="0" smtClean="0"/>
              <a:t>	</a:t>
            </a:r>
            <a:r>
              <a:rPr lang="fr-FR" sz="1600" dirty="0" smtClean="0"/>
              <a:t>//1 ou plusieurs d’instructions</a:t>
            </a:r>
          </a:p>
          <a:p>
            <a:pPr marL="0" indent="0">
              <a:buNone/>
            </a:pPr>
            <a:r>
              <a:rPr lang="fr-FR" sz="1800" dirty="0" smtClean="0"/>
              <a:t>} </a:t>
            </a:r>
            <a:r>
              <a:rPr lang="fr-FR" sz="1800" b="1" dirty="0" err="1" smtClean="0"/>
              <a:t>else</a:t>
            </a:r>
            <a:r>
              <a:rPr lang="fr-FR" sz="1800" dirty="0" smtClean="0"/>
              <a:t> </a:t>
            </a:r>
            <a:r>
              <a:rPr lang="fr-FR" sz="1800" b="1" dirty="0" smtClean="0"/>
              <a:t>{</a:t>
            </a:r>
            <a:endParaRPr lang="fr-FR" sz="1800" dirty="0" smtClean="0"/>
          </a:p>
          <a:p>
            <a:pPr marL="0" indent="0">
              <a:buNone/>
            </a:pPr>
            <a:r>
              <a:rPr lang="fr-FR" sz="1800" dirty="0" smtClean="0"/>
              <a:t>	</a:t>
            </a:r>
            <a:r>
              <a:rPr lang="fr-FR" sz="1600" dirty="0" smtClean="0"/>
              <a:t>//1 ou plusieurs d’instructions</a:t>
            </a:r>
          </a:p>
          <a:p>
            <a:pPr marL="0" indent="0">
              <a:buNone/>
            </a:pPr>
            <a:r>
              <a:rPr lang="fr-FR" sz="1800" b="1" dirty="0" smtClean="0"/>
              <a:t>}</a:t>
            </a:r>
            <a:endParaRPr lang="fr-FR" sz="180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L'instruction </a:t>
            </a:r>
            <a:r>
              <a:rPr lang="fr-FR" b="1" dirty="0" smtClean="0"/>
              <a:t>if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957952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872067" y="2336800"/>
            <a:ext cx="7408333" cy="420369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b="1" dirty="0" err="1"/>
              <a:t>switch</a:t>
            </a:r>
            <a:r>
              <a:rPr lang="fr-FR" dirty="0"/>
              <a:t> ( CHOIX ){</a:t>
            </a:r>
          </a:p>
          <a:p>
            <a:pPr marL="0" indent="0">
              <a:buNone/>
            </a:pPr>
            <a:r>
              <a:rPr lang="fr-FR" b="1" dirty="0"/>
              <a:t>case</a:t>
            </a:r>
            <a:r>
              <a:rPr lang="fr-FR" dirty="0"/>
              <a:t> 1:	…</a:t>
            </a:r>
          </a:p>
          <a:p>
            <a:pPr marL="0" indent="0">
              <a:buNone/>
            </a:pPr>
            <a:r>
              <a:rPr lang="fr-FR" dirty="0"/>
              <a:t>		</a:t>
            </a:r>
            <a:r>
              <a:rPr lang="en-GB" b="1" dirty="0"/>
              <a:t>break</a:t>
            </a:r>
            <a:r>
              <a:rPr lang="en-GB" dirty="0"/>
              <a:t>;</a:t>
            </a:r>
            <a:endParaRPr lang="fr-FR" dirty="0"/>
          </a:p>
          <a:p>
            <a:pPr marL="0" indent="0">
              <a:buNone/>
            </a:pPr>
            <a:r>
              <a:rPr lang="en-GB" b="1" dirty="0"/>
              <a:t>case</a:t>
            </a:r>
            <a:r>
              <a:rPr lang="en-GB" dirty="0"/>
              <a:t> 2:	…</a:t>
            </a:r>
            <a:endParaRPr lang="fr-FR" dirty="0"/>
          </a:p>
          <a:p>
            <a:pPr marL="0" indent="0">
              <a:buNone/>
            </a:pPr>
            <a:r>
              <a:rPr lang="en-GB" dirty="0"/>
              <a:t>		</a:t>
            </a:r>
            <a:r>
              <a:rPr lang="en-GB" b="1" dirty="0"/>
              <a:t>break</a:t>
            </a:r>
            <a:r>
              <a:rPr lang="en-GB" dirty="0"/>
              <a:t>;</a:t>
            </a:r>
            <a:endParaRPr lang="fr-FR" dirty="0"/>
          </a:p>
          <a:p>
            <a:pPr marL="0" indent="0">
              <a:buNone/>
            </a:pPr>
            <a:r>
              <a:rPr lang="en-GB" b="1" dirty="0"/>
              <a:t>default</a:t>
            </a:r>
            <a:r>
              <a:rPr lang="en-GB" dirty="0"/>
              <a:t>:	… // </a:t>
            </a:r>
            <a:r>
              <a:rPr lang="en-GB" dirty="0" err="1"/>
              <a:t>Optionnel</a:t>
            </a:r>
            <a:endParaRPr lang="fr-FR" dirty="0"/>
          </a:p>
          <a:p>
            <a:pPr marL="0" indent="0">
              <a:buNone/>
            </a:pPr>
            <a:r>
              <a:rPr lang="en-GB" dirty="0"/>
              <a:t>		</a:t>
            </a:r>
            <a:r>
              <a:rPr lang="en-GB" b="1" dirty="0"/>
              <a:t>break</a:t>
            </a:r>
            <a:r>
              <a:rPr lang="en-GB" dirty="0"/>
              <a:t>;</a:t>
            </a:r>
            <a:endParaRPr lang="fr-FR" dirty="0"/>
          </a:p>
          <a:p>
            <a:pPr marL="0" indent="0">
              <a:buNone/>
            </a:pPr>
            <a:r>
              <a:rPr lang="en-GB" dirty="0"/>
              <a:t> 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}</a:t>
            </a:r>
          </a:p>
          <a:p>
            <a:pPr marL="0" indent="0">
              <a:buNone/>
            </a:pPr>
            <a:r>
              <a:rPr lang="fr-FR" dirty="0"/>
              <a:t> </a:t>
            </a:r>
          </a:p>
          <a:p>
            <a:r>
              <a:rPr lang="fr-FR" dirty="0"/>
              <a:t>Limitation à tester des types </a:t>
            </a:r>
            <a:r>
              <a:rPr lang="fr-FR" b="1" dirty="0"/>
              <a:t>char</a:t>
            </a:r>
            <a:r>
              <a:rPr lang="fr-FR" dirty="0"/>
              <a:t> ou des </a:t>
            </a:r>
            <a:r>
              <a:rPr lang="fr-FR" b="1" dirty="0"/>
              <a:t>entiers</a:t>
            </a:r>
            <a:r>
              <a:rPr lang="fr-FR" dirty="0"/>
              <a:t>. Depuis Java </a:t>
            </a:r>
            <a:r>
              <a:rPr lang="fr-FR" b="1" dirty="0"/>
              <a:t>7</a:t>
            </a:r>
            <a:r>
              <a:rPr lang="fr-FR" dirty="0"/>
              <a:t>, on peut tester des chaines de caractères </a:t>
            </a:r>
            <a:r>
              <a:rPr lang="fr-FR" b="1" dirty="0"/>
              <a:t>String.</a:t>
            </a:r>
            <a:endParaRPr lang="fr-FR" dirty="0"/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L'instruction </a:t>
            </a:r>
            <a:r>
              <a:rPr lang="fr-FR" b="1" dirty="0" err="1" smtClean="0"/>
              <a:t>switch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1923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872067" y="2184400"/>
            <a:ext cx="7408333" cy="42926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b="1" dirty="0" err="1"/>
              <a:t>while</a:t>
            </a:r>
            <a:r>
              <a:rPr lang="fr-FR" b="1" dirty="0"/>
              <a:t> </a:t>
            </a:r>
            <a:r>
              <a:rPr lang="fr-FR" dirty="0"/>
              <a:t>(CONDITION)</a:t>
            </a:r>
            <a:r>
              <a:rPr lang="fr-FR" b="1" dirty="0"/>
              <a:t>{</a:t>
            </a:r>
            <a:endParaRPr lang="fr-FR" dirty="0"/>
          </a:p>
          <a:p>
            <a:pPr marL="0" indent="0">
              <a:buNone/>
            </a:pPr>
            <a:r>
              <a:rPr lang="fr-FR" b="1" dirty="0"/>
              <a:t>	</a:t>
            </a:r>
            <a:r>
              <a:rPr lang="fr-FR" dirty="0"/>
              <a:t>// Instructions</a:t>
            </a:r>
          </a:p>
          <a:p>
            <a:pPr marL="0" indent="0">
              <a:buNone/>
            </a:pPr>
            <a:r>
              <a:rPr lang="fr-FR" b="1" dirty="0" smtClean="0"/>
              <a:t>}</a:t>
            </a:r>
            <a:endParaRPr lang="fr-FR" dirty="0"/>
          </a:p>
          <a:p>
            <a:pPr marL="0" indent="0">
              <a:buNone/>
            </a:pPr>
            <a:r>
              <a:rPr lang="fr-FR" b="1" dirty="0"/>
              <a:t>for </a:t>
            </a:r>
            <a:r>
              <a:rPr lang="fr-FR" dirty="0"/>
              <a:t>(</a:t>
            </a:r>
            <a:r>
              <a:rPr lang="fr-FR" dirty="0" err="1"/>
              <a:t>int</a:t>
            </a:r>
            <a:r>
              <a:rPr lang="fr-FR" dirty="0"/>
              <a:t> i = 0 </a:t>
            </a:r>
            <a:r>
              <a:rPr lang="fr-FR" b="1" dirty="0"/>
              <a:t>;</a:t>
            </a:r>
            <a:r>
              <a:rPr lang="fr-FR" dirty="0"/>
              <a:t> i &lt; 5 </a:t>
            </a:r>
            <a:r>
              <a:rPr lang="fr-FR" b="1" dirty="0"/>
              <a:t>;</a:t>
            </a:r>
            <a:r>
              <a:rPr lang="fr-FR" dirty="0"/>
              <a:t> i++) </a:t>
            </a:r>
            <a:r>
              <a:rPr lang="fr-FR" b="1" dirty="0"/>
              <a:t>{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	// Instructions</a:t>
            </a:r>
          </a:p>
          <a:p>
            <a:pPr marL="0" indent="0">
              <a:buNone/>
            </a:pPr>
            <a:r>
              <a:rPr lang="fr-FR" b="1" dirty="0" smtClean="0"/>
              <a:t>}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NB : </a:t>
            </a:r>
            <a:r>
              <a:rPr lang="fr-FR" dirty="0"/>
              <a:t>L’instruction </a:t>
            </a:r>
            <a:r>
              <a:rPr lang="fr-FR" b="1" dirty="0"/>
              <a:t> break </a:t>
            </a:r>
            <a:r>
              <a:rPr lang="fr-FR" dirty="0"/>
              <a:t> permet de sortir d’une boucle.  </a:t>
            </a:r>
          </a:p>
          <a:p>
            <a:pPr marL="0" indent="0">
              <a:buNone/>
            </a:pPr>
            <a:r>
              <a:rPr lang="fr-FR" b="1" dirty="0" err="1"/>
              <a:t>while</a:t>
            </a:r>
            <a:r>
              <a:rPr lang="fr-FR" b="1" dirty="0"/>
              <a:t> </a:t>
            </a:r>
            <a:r>
              <a:rPr lang="fr-FR" dirty="0"/>
              <a:t>(i&lt;3)</a:t>
            </a:r>
            <a:r>
              <a:rPr lang="fr-FR" b="1" dirty="0"/>
              <a:t> {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b="1" dirty="0"/>
              <a:t>if</a:t>
            </a:r>
            <a:r>
              <a:rPr lang="fr-FR" dirty="0"/>
              <a:t>(a==b) </a:t>
            </a:r>
            <a:r>
              <a:rPr lang="fr-FR" b="1" dirty="0"/>
              <a:t>break ;</a:t>
            </a:r>
            <a:endParaRPr lang="fr-FR" dirty="0"/>
          </a:p>
          <a:p>
            <a:pPr marL="0" indent="0">
              <a:buNone/>
            </a:pPr>
            <a:r>
              <a:rPr lang="fr-FR" b="1" dirty="0"/>
              <a:t>	</a:t>
            </a:r>
            <a:r>
              <a:rPr lang="fr-FR" dirty="0"/>
              <a:t>i++ ;</a:t>
            </a:r>
          </a:p>
          <a:p>
            <a:pPr marL="0" indent="0">
              <a:buNone/>
            </a:pPr>
            <a:r>
              <a:rPr lang="fr-FR" b="1" dirty="0" smtClean="0"/>
              <a:t>}</a:t>
            </a:r>
            <a:r>
              <a:rPr lang="fr-FR" b="1" dirty="0"/>
              <a:t> </a:t>
            </a:r>
            <a:endParaRPr lang="fr-FR" dirty="0"/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L'instruction </a:t>
            </a:r>
            <a:r>
              <a:rPr lang="fr-FR" b="1" dirty="0" err="1" smtClean="0"/>
              <a:t>while</a:t>
            </a:r>
            <a:r>
              <a:rPr lang="fr-FR" dirty="0" smtClean="0"/>
              <a:t> et </a:t>
            </a:r>
            <a:r>
              <a:rPr lang="fr-FR" b="1" dirty="0" smtClean="0"/>
              <a:t>for</a:t>
            </a:r>
            <a:endParaRPr lang="fr-FR" b="1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97565"/>
              </p:ext>
            </p:extLst>
          </p:nvPr>
        </p:nvGraphicFramePr>
        <p:xfrm>
          <a:off x="905933" y="4465321"/>
          <a:ext cx="781473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7367"/>
                <a:gridCol w="3907367"/>
              </a:tblGrid>
              <a:tr h="2151379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fr-FR" dirty="0" smtClean="0"/>
                        <a:t>NB : L’instruction </a:t>
                      </a:r>
                      <a:r>
                        <a:rPr lang="fr-FR" b="1" dirty="0" smtClean="0"/>
                        <a:t> break </a:t>
                      </a:r>
                      <a:r>
                        <a:rPr lang="fr-FR" dirty="0" smtClean="0"/>
                        <a:t> permet de sortir d’une boucle.  </a:t>
                      </a:r>
                    </a:p>
                    <a:p>
                      <a:pPr marL="0" indent="0">
                        <a:buNone/>
                      </a:pPr>
                      <a:r>
                        <a:rPr lang="fr-FR" b="1" dirty="0" err="1" smtClean="0"/>
                        <a:t>while</a:t>
                      </a:r>
                      <a:r>
                        <a:rPr lang="fr-FR" b="1" dirty="0" smtClean="0"/>
                        <a:t> </a:t>
                      </a:r>
                      <a:r>
                        <a:rPr lang="fr-FR" dirty="0" smtClean="0"/>
                        <a:t>(i&lt;3)</a:t>
                      </a:r>
                      <a:r>
                        <a:rPr lang="fr-FR" b="1" dirty="0" smtClean="0"/>
                        <a:t> {</a:t>
                      </a:r>
                      <a:endParaRPr lang="fr-FR" dirty="0" smtClean="0"/>
                    </a:p>
                    <a:p>
                      <a:pPr marL="0" indent="0">
                        <a:buNone/>
                      </a:pPr>
                      <a:r>
                        <a:rPr lang="fr-FR" dirty="0" smtClean="0"/>
                        <a:t>	</a:t>
                      </a:r>
                      <a:r>
                        <a:rPr lang="fr-FR" b="1" dirty="0" smtClean="0"/>
                        <a:t>if</a:t>
                      </a:r>
                      <a:r>
                        <a:rPr lang="fr-FR" dirty="0" smtClean="0"/>
                        <a:t>(a==b) </a:t>
                      </a:r>
                      <a:r>
                        <a:rPr lang="fr-FR" b="1" dirty="0" smtClean="0"/>
                        <a:t>break ;</a:t>
                      </a:r>
                      <a:endParaRPr lang="fr-FR" dirty="0" smtClean="0"/>
                    </a:p>
                    <a:p>
                      <a:pPr marL="0" indent="0">
                        <a:buNone/>
                      </a:pPr>
                      <a:r>
                        <a:rPr lang="fr-FR" b="1" dirty="0" smtClean="0"/>
                        <a:t>	</a:t>
                      </a:r>
                      <a:r>
                        <a:rPr lang="fr-FR" dirty="0" smtClean="0"/>
                        <a:t>i++ ;</a:t>
                      </a:r>
                    </a:p>
                    <a:p>
                      <a:pPr marL="0" indent="0">
                        <a:buNone/>
                      </a:pPr>
                      <a:r>
                        <a:rPr lang="fr-FR" b="1" dirty="0" smtClean="0"/>
                        <a:t>} </a:t>
                      </a:r>
                      <a:endParaRPr lang="fr-FR" dirty="0" smtClean="0"/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L’instruction continue permet de passer prématurément au tour de boucle suivant.  </a:t>
                      </a:r>
                    </a:p>
                    <a:p>
                      <a:r>
                        <a:rPr lang="fr-FR" sz="18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while</a:t>
                      </a:r>
                      <a:r>
                        <a:rPr lang="fr-FR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(i&lt;3) {</a:t>
                      </a:r>
                    </a:p>
                    <a:p>
                      <a:r>
                        <a:rPr lang="fr-FR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if(a==b) continue; </a:t>
                      </a:r>
                    </a:p>
                    <a:p>
                      <a:r>
                        <a:rPr lang="fr-FR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i++ ;</a:t>
                      </a:r>
                    </a:p>
                    <a:p>
                      <a:r>
                        <a:rPr lang="fr-FR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6972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872067" y="3162299"/>
            <a:ext cx="7408333" cy="2963863"/>
          </a:xfrm>
        </p:spPr>
        <p:txBody>
          <a:bodyPr/>
          <a:lstStyle/>
          <a:p>
            <a:r>
              <a:rPr lang="fr-FR" b="1" dirty="0" smtClean="0"/>
              <a:t>? </a:t>
            </a:r>
            <a:r>
              <a:rPr lang="fr-FR" b="1" dirty="0"/>
              <a:t>:</a:t>
            </a:r>
            <a:r>
              <a:rPr lang="fr-FR" dirty="0"/>
              <a:t> forme abrégée de </a:t>
            </a:r>
            <a:r>
              <a:rPr lang="fr-FR" b="1" dirty="0"/>
              <a:t>if </a:t>
            </a:r>
            <a:r>
              <a:rPr lang="fr-FR" b="1" dirty="0" err="1"/>
              <a:t>else</a:t>
            </a:r>
            <a:r>
              <a:rPr lang="fr-FR" b="1" dirty="0"/>
              <a:t>.</a:t>
            </a:r>
            <a:endParaRPr lang="fr-FR" dirty="0"/>
          </a:p>
          <a:p>
            <a:r>
              <a:rPr lang="fr-FR" sz="2000" i="1" dirty="0"/>
              <a:t>c</a:t>
            </a:r>
            <a:r>
              <a:rPr lang="fr-FR" sz="2000" i="1" dirty="0" smtClean="0"/>
              <a:t>ondition</a:t>
            </a:r>
            <a:r>
              <a:rPr lang="fr-FR" i="1" dirty="0" smtClean="0"/>
              <a:t> </a:t>
            </a:r>
            <a:r>
              <a:rPr lang="fr-FR" b="1" i="1" dirty="0" smtClean="0"/>
              <a:t>? </a:t>
            </a:r>
            <a:r>
              <a:rPr lang="fr-FR" sz="2000" i="1" dirty="0"/>
              <a:t>r</a:t>
            </a:r>
            <a:r>
              <a:rPr lang="fr-FR" sz="2000" i="1" dirty="0" smtClean="0"/>
              <a:t>esultat1</a:t>
            </a:r>
            <a:r>
              <a:rPr lang="fr-FR" b="1" i="1" dirty="0" smtClean="0"/>
              <a:t> : </a:t>
            </a:r>
            <a:r>
              <a:rPr lang="fr-FR" sz="2000" i="1" dirty="0" smtClean="0"/>
              <a:t>resultat2</a:t>
            </a:r>
            <a:r>
              <a:rPr lang="fr-FR" b="1" i="1" dirty="0" smtClean="0"/>
              <a:t>;</a:t>
            </a:r>
            <a:endParaRPr lang="fr-FR" b="1" i="1" dirty="0"/>
          </a:p>
          <a:p>
            <a:pPr marL="0" indent="0">
              <a:buNone/>
            </a:pPr>
            <a:r>
              <a:rPr lang="fr-FR" b="1" dirty="0" err="1"/>
              <a:t>int</a:t>
            </a:r>
            <a:r>
              <a:rPr lang="fr-FR" b="1" dirty="0"/>
              <a:t> </a:t>
            </a:r>
            <a:r>
              <a:rPr lang="fr-FR" dirty="0"/>
              <a:t>nb = i &lt; 4 </a:t>
            </a:r>
            <a:r>
              <a:rPr lang="fr-FR" b="1" dirty="0"/>
              <a:t>?</a:t>
            </a:r>
            <a:r>
              <a:rPr lang="fr-FR" dirty="0"/>
              <a:t> 7 </a:t>
            </a:r>
            <a:r>
              <a:rPr lang="fr-FR" b="1" dirty="0"/>
              <a:t>: </a:t>
            </a:r>
            <a:r>
              <a:rPr lang="fr-FR" dirty="0"/>
              <a:t>8 ; 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/</a:t>
            </a:r>
            <a:r>
              <a:rPr lang="fr-FR" dirty="0"/>
              <a:t>/ </a:t>
            </a:r>
            <a:r>
              <a:rPr lang="fr-FR" b="1" dirty="0"/>
              <a:t>Si</a:t>
            </a:r>
            <a:r>
              <a:rPr lang="fr-FR" dirty="0"/>
              <a:t> i&lt;4 </a:t>
            </a:r>
            <a:r>
              <a:rPr lang="fr-FR" b="1" dirty="0"/>
              <a:t>alors </a:t>
            </a:r>
            <a:r>
              <a:rPr lang="fr-FR" dirty="0"/>
              <a:t>nb vaut 7 </a:t>
            </a:r>
            <a:r>
              <a:rPr lang="fr-FR" b="1" dirty="0"/>
              <a:t>sinon</a:t>
            </a:r>
            <a:r>
              <a:rPr lang="fr-FR" dirty="0"/>
              <a:t> nb vaut 8</a:t>
            </a: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Opérateur conditionnel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5796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72067" y="3187701"/>
            <a:ext cx="7408333" cy="2273300"/>
          </a:xfrm>
        </p:spPr>
        <p:txBody>
          <a:bodyPr>
            <a:normAutofit/>
          </a:bodyPr>
          <a:lstStyle/>
          <a:p>
            <a:r>
              <a:rPr lang="fr-FR" sz="2800" dirty="0"/>
              <a:t>Une </a:t>
            </a:r>
            <a:r>
              <a:rPr lang="fr-FR" sz="2800" b="1" i="1" dirty="0"/>
              <a:t>classe</a:t>
            </a:r>
            <a:r>
              <a:rPr lang="fr-FR" sz="2800" dirty="0"/>
              <a:t> représente une </a:t>
            </a:r>
            <a:r>
              <a:rPr lang="fr-FR" sz="2800" b="1" i="1" dirty="0"/>
              <a:t>catégorie d’objets</a:t>
            </a:r>
            <a:r>
              <a:rPr lang="fr-FR" sz="2800" dirty="0"/>
              <a:t>, elle définit la </a:t>
            </a:r>
            <a:r>
              <a:rPr lang="fr-FR" sz="2800" b="1" i="1" dirty="0"/>
              <a:t>structure</a:t>
            </a:r>
            <a:r>
              <a:rPr lang="fr-FR" sz="2800" dirty="0"/>
              <a:t> de </a:t>
            </a:r>
            <a:r>
              <a:rPr lang="fr-FR" sz="2800" dirty="0" smtClean="0"/>
              <a:t>l’</a:t>
            </a:r>
            <a:r>
              <a:rPr lang="fr-FR" sz="2800" b="1" i="1" dirty="0" smtClean="0"/>
              <a:t>objet</a:t>
            </a:r>
            <a:r>
              <a:rPr lang="fr-FR" sz="2800" dirty="0" smtClean="0"/>
              <a:t> </a:t>
            </a:r>
          </a:p>
          <a:p>
            <a:r>
              <a:rPr lang="fr-FR" sz="2800" dirty="0"/>
              <a:t>A chaque </a:t>
            </a:r>
            <a:r>
              <a:rPr lang="fr-FR" sz="2800" b="1" i="1" dirty="0"/>
              <a:t>classe</a:t>
            </a:r>
            <a:r>
              <a:rPr lang="fr-FR" sz="2800" dirty="0"/>
              <a:t> correspond un </a:t>
            </a:r>
            <a:r>
              <a:rPr lang="fr-FR" sz="2800" b="1" i="1" dirty="0"/>
              <a:t>type</a:t>
            </a:r>
            <a:r>
              <a:rPr lang="fr-FR" sz="2800" dirty="0"/>
              <a:t>. </a:t>
            </a:r>
            <a:endParaRPr lang="fr-FR" sz="2800" dirty="0" smtClean="0"/>
          </a:p>
          <a:p>
            <a:r>
              <a:rPr lang="fr-FR" sz="2800" dirty="0"/>
              <a:t>Un </a:t>
            </a:r>
            <a:r>
              <a:rPr lang="fr-FR" sz="2800" b="1" dirty="0"/>
              <a:t>objet</a:t>
            </a:r>
            <a:r>
              <a:rPr lang="fr-FR" sz="2800" dirty="0"/>
              <a:t> est une </a:t>
            </a:r>
            <a:r>
              <a:rPr lang="fr-FR" sz="2800" b="1" dirty="0"/>
              <a:t>instance</a:t>
            </a:r>
            <a:r>
              <a:rPr lang="fr-FR" sz="2800" dirty="0"/>
              <a:t> de sa </a:t>
            </a:r>
            <a:r>
              <a:rPr lang="fr-FR" sz="2800" dirty="0" smtClean="0"/>
              <a:t>classe</a:t>
            </a:r>
            <a:endParaRPr lang="fr-FR" sz="2800" dirty="0"/>
          </a:p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Qu'est ce qu'une classe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4052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872067" y="3111499"/>
            <a:ext cx="7408333" cy="3014663"/>
          </a:xfrm>
        </p:spPr>
        <p:txBody>
          <a:bodyPr/>
          <a:lstStyle/>
          <a:p>
            <a:pPr lvl="0"/>
            <a:r>
              <a:rPr lang="fr-FR" sz="2800" b="1" dirty="0"/>
              <a:t>public</a:t>
            </a:r>
            <a:r>
              <a:rPr lang="fr-FR" sz="2800" dirty="0"/>
              <a:t> : accessible </a:t>
            </a:r>
            <a:r>
              <a:rPr lang="fr-FR" sz="2800" dirty="0" smtClean="0"/>
              <a:t>par </a:t>
            </a:r>
            <a:r>
              <a:rPr lang="fr-FR" sz="2800" b="1" dirty="0" smtClean="0"/>
              <a:t>tout</a:t>
            </a:r>
            <a:r>
              <a:rPr lang="fr-FR" sz="2800" dirty="0" smtClean="0"/>
              <a:t> objet</a:t>
            </a:r>
          </a:p>
          <a:p>
            <a:pPr lvl="2"/>
            <a:r>
              <a:rPr lang="fr-FR" sz="2800" b="1" dirty="0"/>
              <a:t>p</a:t>
            </a:r>
            <a:r>
              <a:rPr lang="fr-FR" sz="2800" b="1" dirty="0" smtClean="0"/>
              <a:t>ublic</a:t>
            </a:r>
            <a:r>
              <a:rPr lang="fr-FR" sz="2800" dirty="0" smtClean="0"/>
              <a:t> </a:t>
            </a:r>
            <a:r>
              <a:rPr lang="fr-FR" sz="2800" b="1" dirty="0" smtClean="0"/>
              <a:t>class</a:t>
            </a:r>
            <a:r>
              <a:rPr lang="fr-FR" sz="2800" dirty="0" smtClean="0"/>
              <a:t> </a:t>
            </a:r>
            <a:r>
              <a:rPr lang="fr-FR" sz="2800" dirty="0" err="1" smtClean="0"/>
              <a:t>MaClasse</a:t>
            </a:r>
            <a:endParaRPr lang="fr-FR" sz="2800" dirty="0" smtClean="0"/>
          </a:p>
          <a:p>
            <a:pPr lvl="0"/>
            <a:r>
              <a:rPr lang="fr-FR" sz="2800" dirty="0"/>
              <a:t>(par défaut) : accessibilité niveau </a:t>
            </a:r>
            <a:r>
              <a:rPr lang="fr-FR" sz="2800" b="1" dirty="0"/>
              <a:t>package</a:t>
            </a:r>
          </a:p>
          <a:p>
            <a:pPr lvl="2"/>
            <a:r>
              <a:rPr lang="fr-FR" sz="2800" b="1" dirty="0"/>
              <a:t>c</a:t>
            </a:r>
            <a:r>
              <a:rPr lang="fr-FR" sz="2800" b="1" dirty="0" smtClean="0"/>
              <a:t>lass</a:t>
            </a:r>
            <a:r>
              <a:rPr lang="fr-FR" sz="2800" dirty="0" smtClean="0"/>
              <a:t> Maclasse</a:t>
            </a:r>
          </a:p>
          <a:p>
            <a:pPr lvl="2"/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Portée d'une classe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9093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noms de variables sont sensibles à la </a:t>
            </a:r>
            <a:r>
              <a:rPr lang="fr-FR" dirty="0" smtClean="0"/>
              <a:t>casse</a:t>
            </a:r>
          </a:p>
          <a:p>
            <a:r>
              <a:rPr lang="fr-FR" dirty="0"/>
              <a:t>Par convention, un nom de variable est écrit en minuscules, sans </a:t>
            </a:r>
            <a:r>
              <a:rPr lang="fr-FR" dirty="0" smtClean="0"/>
              <a:t>accent</a:t>
            </a:r>
          </a:p>
          <a:p>
            <a:r>
              <a:rPr lang="fr-FR" dirty="0" smtClean="0"/>
              <a:t>Le nom d'une variable ne peut pas commencer par un chiffre</a:t>
            </a:r>
          </a:p>
          <a:p>
            <a:r>
              <a:rPr lang="fr-FR" dirty="0"/>
              <a:t>Par convention, </a:t>
            </a:r>
            <a:r>
              <a:rPr lang="fr-FR" dirty="0" smtClean="0"/>
              <a:t>lorsque le nom de la variable </a:t>
            </a:r>
            <a:r>
              <a:rPr lang="fr-FR" dirty="0"/>
              <a:t>est composé de plusieurs mots, on peut utiliser une majuscule pour l'initiale de chaque nouveau </a:t>
            </a:r>
            <a:r>
              <a:rPr lang="fr-FR" dirty="0" smtClean="0"/>
              <a:t>mot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Variables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9786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872067" y="3073399"/>
            <a:ext cx="7408333" cy="3052763"/>
          </a:xfrm>
        </p:spPr>
        <p:txBody>
          <a:bodyPr>
            <a:normAutofit/>
          </a:bodyPr>
          <a:lstStyle/>
          <a:p>
            <a:r>
              <a:rPr lang="fr-FR" sz="2800" b="1" dirty="0" err="1" smtClean="0"/>
              <a:t>int</a:t>
            </a:r>
            <a:r>
              <a:rPr lang="fr-FR" sz="2800" b="1" dirty="0" smtClean="0"/>
              <a:t> </a:t>
            </a:r>
            <a:r>
              <a:rPr lang="fr-FR" sz="2800" dirty="0" smtClean="0"/>
              <a:t>maVar1;</a:t>
            </a:r>
          </a:p>
          <a:p>
            <a:r>
              <a:rPr lang="fr-FR" sz="2800" b="1" dirty="0" err="1" smtClean="0"/>
              <a:t>int</a:t>
            </a:r>
            <a:r>
              <a:rPr lang="fr-FR" sz="2800" b="1" dirty="0" smtClean="0"/>
              <a:t> </a:t>
            </a:r>
            <a:r>
              <a:rPr lang="fr-FR" sz="2800" dirty="0" smtClean="0"/>
              <a:t>maVar2, maVar3;</a:t>
            </a:r>
          </a:p>
          <a:p>
            <a:r>
              <a:rPr lang="fr-FR" sz="2800" b="1" dirty="0" err="1"/>
              <a:t>i</a:t>
            </a:r>
            <a:r>
              <a:rPr lang="fr-FR" sz="2800" b="1" dirty="0" err="1" smtClean="0"/>
              <a:t>nt</a:t>
            </a:r>
            <a:r>
              <a:rPr lang="fr-FR" sz="2800" b="1" dirty="0" smtClean="0"/>
              <a:t>   </a:t>
            </a:r>
            <a:r>
              <a:rPr lang="fr-FR" sz="2800" dirty="0" err="1" smtClean="0"/>
              <a:t>maVar</a:t>
            </a:r>
            <a:r>
              <a:rPr lang="fr-FR" sz="2800" dirty="0" smtClean="0"/>
              <a:t>=5, </a:t>
            </a:r>
            <a:r>
              <a:rPr lang="fr-FR" sz="2800" dirty="0" err="1" smtClean="0"/>
              <a:t>maVarBis</a:t>
            </a:r>
            <a:r>
              <a:rPr lang="fr-FR" sz="2800" dirty="0" smtClean="0"/>
              <a:t>;</a:t>
            </a:r>
            <a:endParaRPr lang="fr-FR" sz="2800" b="1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Déclaration d'une variable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0626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Ce sont les variables définies dans la </a:t>
            </a:r>
            <a:r>
              <a:rPr lang="fr-FR" dirty="0" smtClean="0"/>
              <a:t>classe</a:t>
            </a:r>
          </a:p>
          <a:p>
            <a:r>
              <a:rPr lang="fr-FR" dirty="0"/>
              <a:t>Elles sont accessibles partout dans cette même </a:t>
            </a:r>
            <a:r>
              <a:rPr lang="fr-FR" dirty="0" smtClean="0"/>
              <a:t>classe</a:t>
            </a:r>
            <a:endParaRPr lang="fr-FR" dirty="0"/>
          </a:p>
          <a:p>
            <a:r>
              <a:rPr lang="fr-FR" dirty="0"/>
              <a:t>Les variables d’instance définiront les caractéristiques d’un </a:t>
            </a:r>
            <a:r>
              <a:rPr lang="fr-FR" dirty="0" smtClean="0"/>
              <a:t>objet</a:t>
            </a:r>
            <a:endParaRPr lang="fr-FR" dirty="0"/>
          </a:p>
          <a:p>
            <a:r>
              <a:rPr lang="fr-FR" dirty="0"/>
              <a:t> </a:t>
            </a:r>
            <a:r>
              <a:rPr lang="fr-FR" dirty="0" smtClean="0"/>
              <a:t>A noter : </a:t>
            </a:r>
            <a:r>
              <a:rPr lang="fr-FR" dirty="0"/>
              <a:t>Les variables définies dans des blocs d’instruction et dans les méthodes ne sont accessibles que dans le bloc ou la méthode concernés, ce sont des variables </a:t>
            </a:r>
            <a:r>
              <a:rPr lang="fr-FR" dirty="0" smtClean="0"/>
              <a:t>locales</a:t>
            </a:r>
            <a:endParaRPr lang="fr-FR" dirty="0"/>
          </a:p>
          <a:p>
            <a:endParaRPr lang="fr-FR" dirty="0"/>
          </a:p>
          <a:p>
            <a:endParaRPr lang="fr-FR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>Variables </a:t>
            </a:r>
            <a:r>
              <a:rPr lang="fr-FR" b="1" dirty="0"/>
              <a:t>d’instance</a:t>
            </a:r>
            <a:br>
              <a:rPr lang="fr-FR" b="1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9409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Par convention, le nom de la méthode est en minuscule. </a:t>
            </a:r>
          </a:p>
          <a:p>
            <a:r>
              <a:rPr lang="fr-FR" dirty="0"/>
              <a:t>Il faut indiquer la valeur de retour ou </a:t>
            </a:r>
            <a:r>
              <a:rPr lang="fr-FR" b="1" i="1" dirty="0" err="1"/>
              <a:t>void</a:t>
            </a:r>
            <a:r>
              <a:rPr lang="fr-FR" i="1" dirty="0"/>
              <a:t>, </a:t>
            </a:r>
            <a:r>
              <a:rPr lang="fr-FR" dirty="0"/>
              <a:t>le nom de la méthode suivi des éventuels </a:t>
            </a:r>
            <a:r>
              <a:rPr lang="fr-FR" b="1" dirty="0"/>
              <a:t>arguments</a:t>
            </a:r>
            <a:r>
              <a:rPr lang="fr-FR" dirty="0"/>
              <a:t> entre </a:t>
            </a:r>
            <a:r>
              <a:rPr lang="fr-FR" b="1" dirty="0"/>
              <a:t>()</a:t>
            </a:r>
            <a:r>
              <a:rPr lang="fr-FR" dirty="0"/>
              <a:t>. La valeur de retour est renvoyée par le mot clé </a:t>
            </a:r>
            <a:r>
              <a:rPr lang="fr-FR" b="1" i="1" dirty="0"/>
              <a:t>return</a:t>
            </a:r>
            <a:r>
              <a:rPr lang="fr-FR" i="1" dirty="0" smtClean="0"/>
              <a:t>.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Méthodes de classe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811716"/>
              </p:ext>
            </p:extLst>
          </p:nvPr>
        </p:nvGraphicFramePr>
        <p:xfrm>
          <a:off x="774700" y="4914900"/>
          <a:ext cx="7620000" cy="1463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2600"/>
                <a:gridCol w="3327400"/>
              </a:tblGrid>
              <a:tr h="1356360">
                <a:tc>
                  <a:txBody>
                    <a:bodyPr/>
                    <a:lstStyle/>
                    <a:p>
                      <a:r>
                        <a:rPr lang="fr-FR" sz="1800" b="1" i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fr-FR" sz="1800" b="1" i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maMethode</a:t>
                      </a:r>
                      <a:r>
                        <a:rPr lang="fr-FR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fr-FR" sz="18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fr-FR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arg1, String arg2)</a:t>
                      </a:r>
                      <a:r>
                        <a:rPr lang="fr-FR" sz="1800" b="1" i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  <a:endParaRPr lang="fr-FR" sz="18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b="1" i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fr-FR" sz="18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b="1" i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fr-FR" sz="18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b="1" i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fr-FR" sz="18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1" i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 </a:t>
                      </a:r>
                      <a:r>
                        <a:rPr lang="fr-FR" sz="18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direBonjour</a:t>
                      </a:r>
                      <a:r>
                        <a:rPr lang="fr-FR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(){</a:t>
                      </a:r>
                    </a:p>
                    <a:p>
                      <a:r>
                        <a:rPr lang="fr-FR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fr-FR" sz="1800" b="1" i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 </a:t>
                      </a:r>
                      <a:r>
                        <a:rPr lang="fr-FR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"Bonjour" ;</a:t>
                      </a:r>
                    </a:p>
                    <a:p>
                      <a:r>
                        <a:rPr lang="fr-FR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9723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</a:t>
            </a:r>
            <a:r>
              <a:rPr lang="fr-FR" b="1" i="1" dirty="0"/>
              <a:t>JRE</a:t>
            </a:r>
            <a:r>
              <a:rPr lang="fr-FR" dirty="0"/>
              <a:t> (Java </a:t>
            </a:r>
            <a:r>
              <a:rPr lang="fr-FR" dirty="0" err="1"/>
              <a:t>Runtime</a:t>
            </a:r>
            <a:r>
              <a:rPr lang="fr-FR" dirty="0"/>
              <a:t> </a:t>
            </a:r>
            <a:r>
              <a:rPr lang="fr-FR" dirty="0" err="1"/>
              <a:t>Environment</a:t>
            </a:r>
            <a:r>
              <a:rPr lang="fr-FR" dirty="0" smtClean="0"/>
              <a:t>) est l'environnement d'exécution java qui contient la machine virtuelle </a:t>
            </a:r>
            <a:r>
              <a:rPr lang="fr-FR" b="1" dirty="0" smtClean="0"/>
              <a:t>JVM</a:t>
            </a:r>
            <a:endParaRPr lang="fr-FR" b="1" dirty="0"/>
          </a:p>
          <a:p>
            <a:r>
              <a:rPr lang="fr-FR" dirty="0"/>
              <a:t>Le </a:t>
            </a:r>
            <a:r>
              <a:rPr lang="fr-FR" b="1" i="1" dirty="0"/>
              <a:t>compilateur Java</a:t>
            </a:r>
            <a:r>
              <a:rPr lang="fr-FR" dirty="0"/>
              <a:t> produit un code dans un format propre à Java et qui s’appelle le </a:t>
            </a:r>
            <a:r>
              <a:rPr lang="fr-FR" b="1" i="1" dirty="0"/>
              <a:t>byte </a:t>
            </a:r>
            <a:r>
              <a:rPr lang="fr-FR" b="1" i="1" dirty="0" smtClean="0"/>
              <a:t>code</a:t>
            </a:r>
            <a:endParaRPr lang="fr-FR" dirty="0"/>
          </a:p>
          <a:p>
            <a:r>
              <a:rPr lang="fr-FR" dirty="0"/>
              <a:t>Ce code est interprétable par la </a:t>
            </a:r>
            <a:r>
              <a:rPr lang="fr-FR" b="1" i="1" dirty="0"/>
              <a:t>JVM</a:t>
            </a:r>
            <a:r>
              <a:rPr lang="fr-FR" dirty="0"/>
              <a:t> </a:t>
            </a:r>
            <a:endParaRPr lang="fr-FR" dirty="0" smtClean="0"/>
          </a:p>
          <a:p>
            <a:pPr lvl="0"/>
            <a:r>
              <a:rPr lang="fr-FR" dirty="0"/>
              <a:t>Le point de départ de tout programme Java est la méthode public </a:t>
            </a:r>
            <a:r>
              <a:rPr lang="fr-FR" dirty="0" err="1"/>
              <a:t>static</a:t>
            </a:r>
            <a:r>
              <a:rPr lang="fr-FR" dirty="0"/>
              <a:t> </a:t>
            </a:r>
            <a:r>
              <a:rPr lang="fr-FR" dirty="0" err="1"/>
              <a:t>void</a:t>
            </a:r>
            <a:r>
              <a:rPr lang="fr-FR" dirty="0"/>
              <a:t> main(s[] </a:t>
            </a:r>
            <a:r>
              <a:rPr lang="fr-FR" dirty="0" err="1"/>
              <a:t>args</a:t>
            </a:r>
            <a:r>
              <a:rPr lang="fr-FR" dirty="0" smtClean="0"/>
              <a:t>)</a:t>
            </a:r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Compilation | Exécution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2300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err="1"/>
              <a:t>p</a:t>
            </a:r>
            <a:r>
              <a:rPr lang="fr-FR" b="1" dirty="0" err="1" smtClean="0"/>
              <a:t>rivate</a:t>
            </a:r>
            <a:r>
              <a:rPr lang="fr-FR" b="1" dirty="0" smtClean="0"/>
              <a:t> : </a:t>
            </a:r>
            <a:r>
              <a:rPr lang="fr-FR" dirty="0" smtClean="0"/>
              <a:t>ne sont</a:t>
            </a:r>
            <a:r>
              <a:rPr lang="fr-FR" b="1" dirty="0" smtClean="0"/>
              <a:t> </a:t>
            </a:r>
            <a:r>
              <a:rPr lang="fr-FR" dirty="0" smtClean="0"/>
              <a:t>accessibles </a:t>
            </a:r>
            <a:r>
              <a:rPr lang="fr-FR" dirty="0"/>
              <a:t>que par la classe dans laquelle elles sont </a:t>
            </a:r>
            <a:r>
              <a:rPr lang="fr-FR" dirty="0" smtClean="0"/>
              <a:t>définies</a:t>
            </a:r>
          </a:p>
          <a:p>
            <a:r>
              <a:rPr lang="fr-FR" b="1" dirty="0"/>
              <a:t>p</a:t>
            </a:r>
            <a:r>
              <a:rPr lang="fr-FR" b="1" dirty="0" smtClean="0"/>
              <a:t>ublic : </a:t>
            </a:r>
            <a:r>
              <a:rPr lang="fr-FR" dirty="0" smtClean="0"/>
              <a:t>sont accessibles </a:t>
            </a:r>
            <a:r>
              <a:rPr lang="fr-FR" dirty="0"/>
              <a:t>par tout </a:t>
            </a:r>
            <a:r>
              <a:rPr lang="fr-FR" dirty="0" smtClean="0"/>
              <a:t>objet</a:t>
            </a:r>
          </a:p>
          <a:p>
            <a:r>
              <a:rPr lang="fr-FR" b="1" dirty="0" err="1"/>
              <a:t>p</a:t>
            </a:r>
            <a:r>
              <a:rPr lang="fr-FR" b="1" dirty="0" err="1" smtClean="0"/>
              <a:t>rotected</a:t>
            </a:r>
            <a:r>
              <a:rPr lang="fr-FR" b="1" dirty="0" smtClean="0"/>
              <a:t> : </a:t>
            </a:r>
            <a:r>
              <a:rPr lang="fr-FR" dirty="0"/>
              <a:t>définies comme protégées ne sont accessibles que par les classes </a:t>
            </a:r>
            <a:r>
              <a:rPr lang="fr-FR" dirty="0" smtClean="0"/>
              <a:t>dérivées et </a:t>
            </a:r>
            <a:r>
              <a:rPr lang="fr-FR" dirty="0"/>
              <a:t>classes du même </a:t>
            </a:r>
            <a:r>
              <a:rPr lang="fr-FR" dirty="0" smtClean="0"/>
              <a:t>package</a:t>
            </a:r>
          </a:p>
          <a:p>
            <a:r>
              <a:rPr lang="fr-FR" b="1" dirty="0" smtClean="0"/>
              <a:t>(par défaut) : </a:t>
            </a:r>
            <a:r>
              <a:rPr lang="fr-FR" dirty="0" smtClean="0"/>
              <a:t>(sans modificateur) </a:t>
            </a:r>
            <a:r>
              <a:rPr lang="fr-FR" dirty="0"/>
              <a:t>sont accessibles par toute classe appartenant au même package</a:t>
            </a:r>
            <a:endParaRPr lang="fr-FR" b="1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Portée d'une variable d'instance, méthode de classe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8220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872067" y="2425700"/>
            <a:ext cx="7408333" cy="4140200"/>
          </a:xfrm>
        </p:spPr>
        <p:txBody>
          <a:bodyPr>
            <a:normAutofit lnSpcReduction="10000"/>
          </a:bodyPr>
          <a:lstStyle/>
          <a:p>
            <a:r>
              <a:rPr lang="fr-FR" dirty="0"/>
              <a:t>En </a:t>
            </a:r>
            <a:r>
              <a:rPr lang="fr-FR" b="1" i="1" dirty="0"/>
              <a:t>POO</a:t>
            </a:r>
            <a:r>
              <a:rPr lang="fr-FR" dirty="0"/>
              <a:t> pure on réalise ce que l’on nomme l’</a:t>
            </a:r>
            <a:r>
              <a:rPr lang="fr-FR" b="1" i="1" dirty="0"/>
              <a:t>encapsulation</a:t>
            </a:r>
            <a:r>
              <a:rPr lang="fr-FR" dirty="0"/>
              <a:t> des données, on ne peut pas accéder aux champs d’un objet autrement qu’en recourant aux méthodes prévues à cet </a:t>
            </a:r>
            <a:r>
              <a:rPr lang="fr-FR" dirty="0" smtClean="0"/>
              <a:t>effet</a:t>
            </a:r>
            <a:endParaRPr lang="fr-FR" dirty="0"/>
          </a:p>
          <a:p>
            <a:r>
              <a:rPr lang="fr-FR" dirty="0"/>
              <a:t>L'encapsulation permet de garantir </a:t>
            </a:r>
            <a:r>
              <a:rPr lang="fr-FR" b="1" dirty="0"/>
              <a:t>l'intégrité</a:t>
            </a:r>
            <a:r>
              <a:rPr lang="fr-FR" dirty="0"/>
              <a:t> des données contenues dans l'objet </a:t>
            </a:r>
            <a:endParaRPr lang="fr-FR" dirty="0" smtClean="0"/>
          </a:p>
          <a:p>
            <a:r>
              <a:rPr lang="fr-FR" dirty="0"/>
              <a:t>L</a:t>
            </a:r>
            <a:r>
              <a:rPr lang="fr-FR" dirty="0" smtClean="0"/>
              <a:t>'accès </a:t>
            </a:r>
            <a:r>
              <a:rPr lang="fr-FR" dirty="0"/>
              <a:t>aux données </a:t>
            </a:r>
            <a:r>
              <a:rPr lang="fr-FR" dirty="0" smtClean="0"/>
              <a:t>se fera via les </a:t>
            </a:r>
            <a:r>
              <a:rPr lang="fr-FR" dirty="0"/>
              <a:t>méthodes d’accesseurs (</a:t>
            </a:r>
            <a:r>
              <a:rPr lang="fr-FR" b="1" dirty="0"/>
              <a:t>getters</a:t>
            </a:r>
            <a:r>
              <a:rPr lang="fr-FR" dirty="0"/>
              <a:t>) et mutateurs (</a:t>
            </a:r>
            <a:r>
              <a:rPr lang="fr-FR" b="1" dirty="0"/>
              <a:t>setters</a:t>
            </a:r>
            <a:r>
              <a:rPr lang="fr-FR" dirty="0"/>
              <a:t>). </a:t>
            </a:r>
          </a:p>
          <a:p>
            <a:r>
              <a:rPr lang="fr-FR" dirty="0"/>
              <a:t>Un accesseur est une méthode qui va permettre d'accéder aux variables d’un objet en lecture, et un mutateur permettra de les </a:t>
            </a:r>
            <a:r>
              <a:rPr lang="fr-FR" dirty="0" smtClean="0"/>
              <a:t>modifier</a:t>
            </a:r>
            <a:endParaRPr lang="fr-FR" dirty="0"/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Encapsulation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7926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872067" y="2857501"/>
            <a:ext cx="7408333" cy="3268662"/>
          </a:xfrm>
        </p:spPr>
        <p:txBody>
          <a:bodyPr/>
          <a:lstStyle/>
          <a:p>
            <a:r>
              <a:rPr lang="fr-FR" sz="2800" dirty="0"/>
              <a:t>Le mot-clé </a:t>
            </a:r>
            <a:r>
              <a:rPr lang="fr-FR" sz="2800" b="1" i="1" dirty="0" err="1"/>
              <a:t>this</a:t>
            </a:r>
            <a:r>
              <a:rPr lang="fr-FR" sz="2800" dirty="0"/>
              <a:t> désigne, dans une classe, l'instance courante de la classe elle-</a:t>
            </a:r>
            <a:r>
              <a:rPr lang="fr-FR" sz="2800" dirty="0" smtClean="0"/>
              <a:t>même</a:t>
            </a:r>
          </a:p>
          <a:p>
            <a:r>
              <a:rPr lang="fr-FR" sz="2800" dirty="0"/>
              <a:t>Il peut être utilisé pour rendre le code explicite et non ambigu</a:t>
            </a:r>
            <a:r>
              <a:rPr lang="fr-FR" sz="2800" dirty="0" smtClean="0"/>
              <a:t>.</a:t>
            </a:r>
          </a:p>
          <a:p>
            <a:pPr lvl="2"/>
            <a:r>
              <a:rPr lang="fr-FR" sz="2400" dirty="0" smtClean="0"/>
              <a:t>Variable d'instance et variable locale portant le même nom</a:t>
            </a: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 clé : </a:t>
            </a:r>
            <a:r>
              <a:rPr lang="fr-FR" b="1" dirty="0" err="1" smtClean="0"/>
              <a:t>this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6132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673099" y="2781300"/>
            <a:ext cx="8102601" cy="3860800"/>
          </a:xfrm>
        </p:spPr>
        <p:txBody>
          <a:bodyPr>
            <a:normAutofit lnSpcReduction="10000"/>
          </a:bodyPr>
          <a:lstStyle/>
          <a:p>
            <a:pPr lvl="0"/>
            <a:r>
              <a:rPr lang="fr-FR" dirty="0"/>
              <a:t>Un constructeur est une méthode d'instance qui va se charger de </a:t>
            </a:r>
            <a:r>
              <a:rPr lang="fr-FR" b="1" dirty="0"/>
              <a:t>créer</a:t>
            </a:r>
            <a:r>
              <a:rPr lang="fr-FR" dirty="0"/>
              <a:t> </a:t>
            </a:r>
            <a:r>
              <a:rPr lang="fr-FR" b="1" dirty="0"/>
              <a:t>l’objet</a:t>
            </a:r>
            <a:r>
              <a:rPr lang="fr-FR" dirty="0"/>
              <a:t> et, le cas échéant, d'initialiser ses variables de classe.</a:t>
            </a:r>
          </a:p>
          <a:p>
            <a:pPr lvl="0"/>
            <a:r>
              <a:rPr lang="fr-FR" dirty="0"/>
              <a:t>Une classe ne peut disposer d’aucun constructeur, Il existe un constructeur </a:t>
            </a:r>
            <a:r>
              <a:rPr lang="fr-FR" b="1" dirty="0"/>
              <a:t>par</a:t>
            </a:r>
            <a:r>
              <a:rPr lang="fr-FR" dirty="0"/>
              <a:t> </a:t>
            </a:r>
            <a:r>
              <a:rPr lang="fr-FR" b="1" dirty="0"/>
              <a:t>défaut</a:t>
            </a:r>
            <a:r>
              <a:rPr lang="fr-FR" dirty="0"/>
              <a:t> sans arguments. </a:t>
            </a:r>
          </a:p>
          <a:p>
            <a:pPr lvl="0"/>
            <a:r>
              <a:rPr lang="fr-FR" dirty="0"/>
              <a:t>Dés qu’une classe possède un constructeur, le constructeur par défaut ne peut plus être utilisé. </a:t>
            </a:r>
            <a:endParaRPr lang="fr-FR" dirty="0" smtClean="0"/>
          </a:p>
          <a:p>
            <a:r>
              <a:rPr lang="fr-FR" dirty="0"/>
              <a:t>Le constructeur est une méthode, sans valeur de retour (pas de </a:t>
            </a:r>
            <a:r>
              <a:rPr lang="fr-FR" dirty="0" err="1"/>
              <a:t>void</a:t>
            </a:r>
            <a:r>
              <a:rPr lang="fr-FR" dirty="0"/>
              <a:t>), portant le </a:t>
            </a:r>
            <a:r>
              <a:rPr lang="fr-FR" b="1" dirty="0"/>
              <a:t>même nom </a:t>
            </a:r>
            <a:r>
              <a:rPr lang="fr-FR" dirty="0"/>
              <a:t>que la classe et pouvant disposer d’un nombre quelconque d’arguments. </a:t>
            </a:r>
          </a:p>
          <a:p>
            <a:pPr lvl="0"/>
            <a:endParaRPr lang="fr-FR" dirty="0"/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Constructeur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894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2755900" y="26416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4" name="Espace réservé du contenu 1"/>
          <p:cNvSpPr txBox="1">
            <a:spLocks/>
          </p:cNvSpPr>
          <p:nvPr/>
        </p:nvSpPr>
        <p:spPr>
          <a:xfrm>
            <a:off x="673099" y="2044700"/>
            <a:ext cx="7404101" cy="45974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fr-FR" dirty="0" smtClean="0"/>
              <a:t>Une </a:t>
            </a:r>
            <a:r>
              <a:rPr lang="fr-FR" dirty="0"/>
              <a:t>même classe peut définir </a:t>
            </a:r>
            <a:r>
              <a:rPr lang="fr-FR" b="1" dirty="0"/>
              <a:t>0, 1 ou plusieurs </a:t>
            </a:r>
            <a:r>
              <a:rPr lang="fr-FR" dirty="0"/>
              <a:t>constructeurs (avec des arguments différents). </a:t>
            </a:r>
          </a:p>
          <a:p>
            <a:pPr lvl="0"/>
            <a:r>
              <a:rPr lang="fr-FR" dirty="0"/>
              <a:t>Un constructeur peut appeler un autre constructeur de la même classe via </a:t>
            </a:r>
            <a:r>
              <a:rPr lang="fr-FR" dirty="0" smtClean="0"/>
              <a:t>la méthode « </a:t>
            </a:r>
            <a:r>
              <a:rPr lang="fr-FR" b="1" dirty="0" err="1" smtClean="0"/>
              <a:t>this</a:t>
            </a:r>
            <a:r>
              <a:rPr lang="fr-FR" b="1" dirty="0" smtClean="0"/>
              <a:t>( </a:t>
            </a:r>
            <a:r>
              <a:rPr lang="fr-FR" sz="1600" b="1" dirty="0" smtClean="0"/>
              <a:t>[arguments éventuels]</a:t>
            </a:r>
            <a:r>
              <a:rPr lang="fr-FR" dirty="0" smtClean="0"/>
              <a:t> </a:t>
            </a:r>
            <a:r>
              <a:rPr lang="fr-FR" b="1" dirty="0" smtClean="0"/>
              <a:t>)</a:t>
            </a:r>
            <a:r>
              <a:rPr lang="fr-FR" dirty="0" smtClean="0"/>
              <a:t> »</a:t>
            </a:r>
          </a:p>
          <a:p>
            <a:pPr lvl="0"/>
            <a:r>
              <a:rPr lang="fr-FR" dirty="0" smtClean="0"/>
              <a:t>Un constructeur peut être déclaré « </a:t>
            </a:r>
            <a:r>
              <a:rPr lang="fr-FR" b="1" dirty="0" err="1" smtClean="0"/>
              <a:t>private</a:t>
            </a:r>
            <a:r>
              <a:rPr lang="fr-FR" dirty="0" smtClean="0"/>
              <a:t> » et dans ce cas ne pourra pas être appelé de l’extérieur (mais bien en </a:t>
            </a:r>
            <a:r>
              <a:rPr lang="fr-FR" b="1" dirty="0" smtClean="0"/>
              <a:t>interne</a:t>
            </a:r>
            <a:r>
              <a:rPr lang="fr-FR" dirty="0" smtClean="0"/>
              <a:t>)</a:t>
            </a:r>
          </a:p>
          <a:p>
            <a:pPr lvl="0"/>
            <a:r>
              <a:rPr lang="fr-FR" dirty="0" smtClean="0"/>
              <a:t>La </a:t>
            </a:r>
            <a:r>
              <a:rPr lang="fr-FR" dirty="0"/>
              <a:t>méthode </a:t>
            </a:r>
            <a:r>
              <a:rPr lang="fr-FR" b="1" i="1" dirty="0"/>
              <a:t>super(</a:t>
            </a:r>
            <a:r>
              <a:rPr lang="fr-FR" b="1" i="1" dirty="0" smtClean="0"/>
              <a:t>)</a:t>
            </a:r>
            <a:r>
              <a:rPr lang="fr-FR" dirty="0" smtClean="0"/>
              <a:t> fait </a:t>
            </a:r>
            <a:r>
              <a:rPr lang="fr-FR" dirty="0"/>
              <a:t>appel au constructeur de sa </a:t>
            </a:r>
            <a:r>
              <a:rPr lang="fr-FR" dirty="0" smtClean="0"/>
              <a:t>superclasse</a:t>
            </a:r>
            <a:r>
              <a:rPr lang="fr-FR" dirty="0"/>
              <a:t> </a:t>
            </a:r>
            <a:r>
              <a:rPr lang="fr-FR" dirty="0" smtClean="0"/>
              <a:t>(toute classe dérive de la classe </a:t>
            </a:r>
            <a:r>
              <a:rPr lang="fr-FR" b="1" dirty="0" smtClean="0"/>
              <a:t>Object</a:t>
            </a:r>
            <a:r>
              <a:rPr lang="fr-FR" dirty="0" smtClean="0"/>
              <a:t>) (est implicite)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08959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2675466"/>
            <a:ext cx="8382000" cy="3953933"/>
          </a:xfrm>
        </p:spPr>
        <p:txBody>
          <a:bodyPr>
            <a:normAutofit/>
          </a:bodyPr>
          <a:lstStyle/>
          <a:p>
            <a:r>
              <a:rPr lang="fr-FR" sz="2500" dirty="0"/>
              <a:t>La création d’un objet </a:t>
            </a:r>
            <a:r>
              <a:rPr lang="fr-FR" sz="2500" dirty="0" smtClean="0"/>
              <a:t>entraîne, dans l'ordre :</a:t>
            </a:r>
            <a:endParaRPr lang="fr-FR" sz="2500" dirty="0"/>
          </a:p>
          <a:p>
            <a:pPr lvl="1"/>
            <a:r>
              <a:rPr lang="fr-FR" sz="2400" dirty="0"/>
              <a:t>Une initialisation par défaut des tous les champs de </a:t>
            </a:r>
            <a:r>
              <a:rPr lang="fr-FR" sz="2400" dirty="0" smtClean="0"/>
              <a:t>l’objet. </a:t>
            </a:r>
          </a:p>
          <a:p>
            <a:pPr marL="627063" lvl="2" indent="0">
              <a:buNone/>
            </a:pPr>
            <a:endParaRPr lang="fr-FR" dirty="0" smtClean="0"/>
          </a:p>
          <a:p>
            <a:pPr marL="627063" lvl="2" indent="0">
              <a:buNone/>
            </a:pPr>
            <a:endParaRPr lang="fr-FR" dirty="0" smtClean="0"/>
          </a:p>
          <a:p>
            <a:pPr lvl="2"/>
            <a:endParaRPr lang="fr-FR" dirty="0"/>
          </a:p>
          <a:p>
            <a:pPr lvl="1"/>
            <a:endParaRPr lang="fr-FR" sz="2400" dirty="0" smtClean="0"/>
          </a:p>
          <a:p>
            <a:pPr lvl="1"/>
            <a:r>
              <a:rPr lang="fr-FR" sz="2400" dirty="0" smtClean="0"/>
              <a:t>Une </a:t>
            </a:r>
            <a:r>
              <a:rPr lang="fr-FR" sz="2400" dirty="0"/>
              <a:t>initialisation explicite lors de la déclaration du champ</a:t>
            </a:r>
          </a:p>
          <a:p>
            <a:pPr lvl="1"/>
            <a:r>
              <a:rPr lang="fr-FR" sz="2400" dirty="0"/>
              <a:t>L’exécution des instructions du corps du constructeur</a:t>
            </a: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Construction et initialisation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996376"/>
              </p:ext>
            </p:extLst>
          </p:nvPr>
        </p:nvGraphicFramePr>
        <p:xfrm>
          <a:off x="1701800" y="3568700"/>
          <a:ext cx="4648200" cy="1523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300"/>
                <a:gridCol w="2247900"/>
              </a:tblGrid>
              <a:tr h="281940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Type 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Valeur</a:t>
                      </a:r>
                      <a:r>
                        <a:rPr lang="fr-FR" sz="1400" baseline="0" dirty="0" smtClean="0"/>
                        <a:t> par défaut</a:t>
                      </a:r>
                      <a:endParaRPr lang="fr-FR" sz="1400" dirty="0"/>
                    </a:p>
                  </a:txBody>
                  <a:tcPr/>
                </a:tc>
              </a:tr>
              <a:tr h="281940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Primitifs numériques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O</a:t>
                      </a:r>
                      <a:endParaRPr lang="fr-FR" sz="1400" dirty="0"/>
                    </a:p>
                  </a:txBody>
                  <a:tcPr/>
                </a:tc>
              </a:tr>
              <a:tr h="281940">
                <a:tc>
                  <a:txBody>
                    <a:bodyPr/>
                    <a:lstStyle/>
                    <a:p>
                      <a:r>
                        <a:rPr lang="fr-FR" sz="1400" dirty="0" err="1" smtClean="0"/>
                        <a:t>boolean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false</a:t>
                      </a:r>
                    </a:p>
                  </a:txBody>
                  <a:tcPr/>
                </a:tc>
              </a:tr>
              <a:tr h="281940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char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\u0000 (</a:t>
                      </a:r>
                      <a:r>
                        <a:rPr lang="fr-FR" sz="1400" dirty="0" err="1" smtClean="0"/>
                        <a:t>null</a:t>
                      </a:r>
                      <a:r>
                        <a:rPr lang="fr-FR" sz="1400" dirty="0" smtClean="0"/>
                        <a:t> </a:t>
                      </a:r>
                      <a:r>
                        <a:rPr lang="fr-FR" sz="1400" dirty="0" err="1" smtClean="0"/>
                        <a:t>unicode</a:t>
                      </a:r>
                      <a:r>
                        <a:rPr lang="fr-FR" sz="1400" dirty="0" smtClean="0"/>
                        <a:t>)</a:t>
                      </a:r>
                    </a:p>
                  </a:txBody>
                  <a:tcPr/>
                </a:tc>
              </a:tr>
              <a:tr h="281940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Object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/>
                        <a:t>null</a:t>
                      </a:r>
                      <a:endParaRPr lang="fr-FR" sz="14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5760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872067" y="2552700"/>
            <a:ext cx="7408333" cy="3873499"/>
          </a:xfrm>
        </p:spPr>
        <p:txBody>
          <a:bodyPr>
            <a:normAutofit fontScale="85000" lnSpcReduction="10000"/>
          </a:bodyPr>
          <a:lstStyle/>
          <a:p>
            <a:r>
              <a:rPr lang="fr-FR" dirty="0"/>
              <a:t>L’héritage permet de définir une nouvelle classe à partir d’une classe existante en </a:t>
            </a:r>
            <a:r>
              <a:rPr lang="fr-FR" b="1" dirty="0"/>
              <a:t>héritant</a:t>
            </a:r>
            <a:r>
              <a:rPr lang="fr-FR" dirty="0"/>
              <a:t> de ses </a:t>
            </a:r>
            <a:r>
              <a:rPr lang="fr-FR" b="1" dirty="0"/>
              <a:t>propriétés</a:t>
            </a:r>
            <a:r>
              <a:rPr lang="fr-FR" dirty="0"/>
              <a:t> et </a:t>
            </a:r>
            <a:r>
              <a:rPr lang="fr-FR" b="1" dirty="0"/>
              <a:t>aptitudes</a:t>
            </a:r>
            <a:r>
              <a:rPr lang="fr-FR" dirty="0"/>
              <a:t> et en y ajoutant de nouvelles méthodes et données </a:t>
            </a:r>
            <a:endParaRPr lang="fr-FR" dirty="0" smtClean="0"/>
          </a:p>
          <a:p>
            <a:r>
              <a:rPr lang="fr-FR" dirty="0"/>
              <a:t>En java, une classe peut hériter au </a:t>
            </a:r>
            <a:r>
              <a:rPr lang="fr-FR" b="1" dirty="0"/>
              <a:t>maximum</a:t>
            </a:r>
            <a:r>
              <a:rPr lang="fr-FR" dirty="0"/>
              <a:t> </a:t>
            </a:r>
            <a:r>
              <a:rPr lang="fr-FR" b="1" dirty="0"/>
              <a:t>d’une</a:t>
            </a:r>
            <a:r>
              <a:rPr lang="fr-FR" dirty="0"/>
              <a:t> </a:t>
            </a:r>
            <a:r>
              <a:rPr lang="fr-FR" b="1" dirty="0"/>
              <a:t>seule autre classe</a:t>
            </a:r>
            <a:r>
              <a:rPr lang="fr-FR" dirty="0"/>
              <a:t>, c’est pourquoi il existe une notion d’interface qui permet, dans un certain sens, de pallier à cette </a:t>
            </a:r>
            <a:r>
              <a:rPr lang="fr-FR" dirty="0" smtClean="0"/>
              <a:t>limitation</a:t>
            </a:r>
            <a:endParaRPr lang="fr-FR" dirty="0"/>
          </a:p>
          <a:p>
            <a:r>
              <a:rPr lang="fr-FR" dirty="0"/>
              <a:t>Une classe hérite d'une autre classe par le biais du mot clé </a:t>
            </a:r>
            <a:r>
              <a:rPr lang="fr-FR" b="1" i="1" dirty="0" err="1"/>
              <a:t>extends</a:t>
            </a:r>
            <a:r>
              <a:rPr lang="fr-FR" dirty="0"/>
              <a:t> </a:t>
            </a:r>
            <a:endParaRPr lang="fr-FR" dirty="0" smtClean="0"/>
          </a:p>
          <a:p>
            <a:pPr marL="274320" lvl="1"/>
            <a:r>
              <a:rPr lang="fr-FR" sz="2400" dirty="0"/>
              <a:t>L'héritage peut se faire </a:t>
            </a:r>
            <a:r>
              <a:rPr lang="fr-FR" sz="2400" b="1" dirty="0"/>
              <a:t>sur plusieurs niveaux </a:t>
            </a:r>
            <a:r>
              <a:rPr lang="fr-FR" sz="2400" dirty="0"/>
              <a:t>(superclasse, sous-classes, sous-classes de sous-classes,  …). Les relations d'héritage sont à considérer comme une </a:t>
            </a:r>
            <a:r>
              <a:rPr lang="fr-FR" sz="2400" b="1" dirty="0"/>
              <a:t>arborescence</a:t>
            </a:r>
            <a:r>
              <a:rPr lang="fr-FR" sz="2400" dirty="0"/>
              <a:t> où chaque classe hérite non seulement de son parent immédiat mais aussi de tous les ancêtres de ce parent.</a:t>
            </a: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Héritage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34101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939800" y="2675466"/>
            <a:ext cx="8204200" cy="4068233"/>
          </a:xfrm>
        </p:spPr>
        <p:txBody>
          <a:bodyPr/>
          <a:lstStyle/>
          <a:p>
            <a:r>
              <a:rPr lang="fr-FR" dirty="0" smtClean="0"/>
              <a:t>Supposons :  </a:t>
            </a:r>
            <a:r>
              <a:rPr lang="fr-FR" b="1" dirty="0" smtClean="0"/>
              <a:t>class </a:t>
            </a:r>
            <a:r>
              <a:rPr lang="fr-FR" dirty="0" smtClean="0"/>
              <a:t>Enfant </a:t>
            </a:r>
            <a:r>
              <a:rPr lang="fr-FR" b="1" dirty="0" err="1" smtClean="0"/>
              <a:t>extends</a:t>
            </a:r>
            <a:r>
              <a:rPr lang="fr-FR" b="1" dirty="0" smtClean="0"/>
              <a:t> </a:t>
            </a:r>
            <a:r>
              <a:rPr lang="fr-FR" dirty="0" smtClean="0"/>
              <a:t>Parent</a:t>
            </a:r>
          </a:p>
          <a:p>
            <a:r>
              <a:rPr lang="fr-FR" dirty="0" smtClean="0"/>
              <a:t>La création de l'objet </a:t>
            </a:r>
            <a:r>
              <a:rPr lang="fr-FR" i="1" dirty="0" smtClean="0"/>
              <a:t>Enfant</a:t>
            </a:r>
            <a:r>
              <a:rPr lang="fr-FR" dirty="0" smtClean="0"/>
              <a:t> se fait, dans l'ordre :</a:t>
            </a:r>
          </a:p>
          <a:p>
            <a:pPr lvl="1"/>
            <a:r>
              <a:rPr lang="fr-FR" b="1" dirty="0" smtClean="0"/>
              <a:t>Allocation de mémoire </a:t>
            </a:r>
            <a:r>
              <a:rPr lang="fr-FR" dirty="0" smtClean="0"/>
              <a:t>pour un objet de type </a:t>
            </a:r>
            <a:r>
              <a:rPr lang="fr-FR" b="1" i="1" dirty="0" smtClean="0"/>
              <a:t>Enfant</a:t>
            </a:r>
          </a:p>
          <a:p>
            <a:pPr lvl="1"/>
            <a:r>
              <a:rPr lang="fr-FR" b="1" dirty="0" smtClean="0"/>
              <a:t>Initialisation</a:t>
            </a:r>
            <a:r>
              <a:rPr lang="fr-FR" dirty="0" smtClean="0"/>
              <a:t> par </a:t>
            </a:r>
            <a:r>
              <a:rPr lang="fr-FR" b="1" dirty="0" smtClean="0"/>
              <a:t>défaut</a:t>
            </a:r>
            <a:r>
              <a:rPr lang="fr-FR" dirty="0" smtClean="0"/>
              <a:t> de tous les </a:t>
            </a:r>
            <a:r>
              <a:rPr lang="fr-FR" b="1" dirty="0" smtClean="0"/>
              <a:t>champs</a:t>
            </a:r>
            <a:r>
              <a:rPr lang="fr-FR" dirty="0" smtClean="0"/>
              <a:t> de </a:t>
            </a:r>
            <a:r>
              <a:rPr lang="fr-FR" b="1" i="1" dirty="0" smtClean="0"/>
              <a:t>Enfant</a:t>
            </a:r>
          </a:p>
          <a:p>
            <a:pPr lvl="1"/>
            <a:r>
              <a:rPr lang="fr-FR" b="1" dirty="0" smtClean="0"/>
              <a:t>Initialisation</a:t>
            </a:r>
            <a:r>
              <a:rPr lang="fr-FR" dirty="0" smtClean="0"/>
              <a:t> des </a:t>
            </a:r>
            <a:r>
              <a:rPr lang="fr-FR" b="1" dirty="0" smtClean="0"/>
              <a:t>champs</a:t>
            </a:r>
            <a:r>
              <a:rPr lang="fr-FR" dirty="0" smtClean="0"/>
              <a:t> hérités de </a:t>
            </a:r>
            <a:r>
              <a:rPr lang="fr-FR" b="1" i="1" dirty="0" smtClean="0"/>
              <a:t>Parent </a:t>
            </a:r>
            <a:r>
              <a:rPr lang="fr-FR" sz="1800" i="1" dirty="0" smtClean="0"/>
              <a:t>(</a:t>
            </a:r>
            <a:r>
              <a:rPr lang="fr-FR" sz="1800" dirty="0" smtClean="0"/>
              <a:t>et blocs d'initialisation</a:t>
            </a:r>
            <a:r>
              <a:rPr lang="fr-FR" sz="1800" i="1" dirty="0" smtClean="0"/>
              <a:t>)</a:t>
            </a:r>
          </a:p>
          <a:p>
            <a:pPr lvl="1"/>
            <a:r>
              <a:rPr lang="fr-FR" dirty="0" smtClean="0"/>
              <a:t>Exécution du </a:t>
            </a:r>
            <a:r>
              <a:rPr lang="fr-FR" b="1" dirty="0" smtClean="0"/>
              <a:t>constructeur</a:t>
            </a:r>
            <a:r>
              <a:rPr lang="fr-FR" dirty="0" smtClean="0"/>
              <a:t> de </a:t>
            </a:r>
            <a:r>
              <a:rPr lang="fr-FR" b="1" i="1" dirty="0" smtClean="0"/>
              <a:t>Parent</a:t>
            </a:r>
          </a:p>
          <a:p>
            <a:pPr lvl="1"/>
            <a:r>
              <a:rPr lang="fr-FR" b="1" dirty="0" smtClean="0"/>
              <a:t>Initialisation explicite </a:t>
            </a:r>
            <a:r>
              <a:rPr lang="fr-FR" dirty="0" smtClean="0"/>
              <a:t>des</a:t>
            </a:r>
            <a:r>
              <a:rPr lang="fr-FR" b="1" dirty="0" smtClean="0"/>
              <a:t> champs </a:t>
            </a:r>
            <a:r>
              <a:rPr lang="fr-FR" dirty="0" smtClean="0"/>
              <a:t>de</a:t>
            </a:r>
            <a:r>
              <a:rPr lang="fr-FR" b="1" i="1" dirty="0" smtClean="0"/>
              <a:t> Enfant </a:t>
            </a:r>
            <a:r>
              <a:rPr lang="fr-FR" sz="1800" i="1" dirty="0" smtClean="0"/>
              <a:t>(</a:t>
            </a:r>
            <a:r>
              <a:rPr lang="fr-FR" sz="1800" dirty="0"/>
              <a:t>et blocs d'initialisation</a:t>
            </a:r>
            <a:r>
              <a:rPr lang="fr-FR" sz="1800" i="1" dirty="0"/>
              <a:t>)</a:t>
            </a:r>
            <a:endParaRPr lang="fr-FR" sz="1800" b="1" i="1" dirty="0" smtClean="0"/>
          </a:p>
          <a:p>
            <a:pPr lvl="1"/>
            <a:r>
              <a:rPr lang="fr-FR" dirty="0" smtClean="0"/>
              <a:t>Exécution du </a:t>
            </a:r>
            <a:r>
              <a:rPr lang="fr-FR" b="1" dirty="0" smtClean="0"/>
              <a:t>constructeur </a:t>
            </a:r>
            <a:r>
              <a:rPr lang="fr-FR" dirty="0" smtClean="0"/>
              <a:t>de</a:t>
            </a:r>
            <a:r>
              <a:rPr lang="fr-FR" b="1" dirty="0" smtClean="0"/>
              <a:t> </a:t>
            </a:r>
            <a:r>
              <a:rPr lang="fr-FR" b="1" i="1" dirty="0" smtClean="0"/>
              <a:t>Enfant </a:t>
            </a:r>
          </a:p>
          <a:p>
            <a:pPr lvl="1"/>
            <a:endParaRPr lang="fr-FR" b="1" i="1" dirty="0" smtClean="0"/>
          </a:p>
          <a:p>
            <a:endParaRPr lang="fr-FR" b="1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Construction d'un objet dérivé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6911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304800" y="2675466"/>
            <a:ext cx="8597900" cy="3928533"/>
          </a:xfrm>
        </p:spPr>
        <p:txBody>
          <a:bodyPr>
            <a:normAutofit fontScale="92500"/>
          </a:bodyPr>
          <a:lstStyle/>
          <a:p>
            <a:pPr lvl="1"/>
            <a:r>
              <a:rPr lang="fr-FR" sz="2400" dirty="0"/>
              <a:t>Une classe abstraite est définie par le biais du mot clé </a:t>
            </a:r>
            <a:r>
              <a:rPr lang="fr-FR" sz="2400" b="1" dirty="0"/>
              <a:t>abstract </a:t>
            </a:r>
            <a:endParaRPr lang="fr-FR" sz="2400" dirty="0"/>
          </a:p>
          <a:p>
            <a:pPr lvl="1"/>
            <a:r>
              <a:rPr lang="fr-FR" sz="2400" dirty="0"/>
              <a:t>Une classe abstraite est une classe qui </a:t>
            </a:r>
            <a:r>
              <a:rPr lang="fr-FR" sz="2400" b="1" dirty="0"/>
              <a:t>ne permet pas d’instancier des</a:t>
            </a:r>
            <a:r>
              <a:rPr lang="fr-FR" sz="2400" dirty="0"/>
              <a:t> </a:t>
            </a:r>
            <a:r>
              <a:rPr lang="fr-FR" sz="2400" b="1" dirty="0"/>
              <a:t>objets</a:t>
            </a:r>
            <a:r>
              <a:rPr lang="fr-FR" sz="2400" dirty="0"/>
              <a:t>, elle ne sert que de classe de base pour une dérivation </a:t>
            </a:r>
          </a:p>
          <a:p>
            <a:pPr lvl="1"/>
            <a:r>
              <a:rPr lang="fr-FR" sz="2400" dirty="0"/>
              <a:t>Dés qu’une classe comporte une ou plusieurs méthodes abstraites, elle est abstraite</a:t>
            </a:r>
          </a:p>
          <a:p>
            <a:pPr lvl="1"/>
            <a:r>
              <a:rPr lang="fr-FR" sz="2400" dirty="0"/>
              <a:t>Une </a:t>
            </a:r>
            <a:r>
              <a:rPr lang="fr-FR" sz="2400" b="1" dirty="0"/>
              <a:t>méthode abstraite </a:t>
            </a:r>
            <a:r>
              <a:rPr lang="fr-FR" sz="2400" dirty="0"/>
              <a:t>doit </a:t>
            </a:r>
            <a:r>
              <a:rPr lang="fr-FR" sz="2400" dirty="0" smtClean="0"/>
              <a:t>être déclarée</a:t>
            </a:r>
            <a:r>
              <a:rPr lang="fr-FR" sz="2400" b="1" dirty="0" smtClean="0"/>
              <a:t> </a:t>
            </a:r>
            <a:r>
              <a:rPr lang="fr-FR" sz="2400" b="1" i="1" dirty="0" smtClean="0"/>
              <a:t>public</a:t>
            </a:r>
            <a:r>
              <a:rPr lang="fr-FR" sz="2400" b="1" dirty="0" smtClean="0"/>
              <a:t> ou </a:t>
            </a:r>
            <a:r>
              <a:rPr lang="fr-FR" sz="2400" b="1" i="1" dirty="0" err="1" smtClean="0"/>
              <a:t>protected</a:t>
            </a:r>
            <a:endParaRPr lang="fr-FR" sz="2400" b="1" i="1" dirty="0"/>
          </a:p>
          <a:p>
            <a:pPr lvl="1"/>
            <a:r>
              <a:rPr lang="fr-FR" sz="2400" dirty="0"/>
              <a:t>Une classe dérivée d’une classe abstraite peut ne pas redéfinir les méthodes abstraites de sa classe de base. Dans ce cas elle est elle même abstraite.</a:t>
            </a: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Classes et méthodes </a:t>
            </a:r>
            <a:r>
              <a:rPr lang="fr-FR" b="1" dirty="0" smtClean="0"/>
              <a:t>abstraites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53605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2675467"/>
            <a:ext cx="8394699" cy="3839634"/>
          </a:xfrm>
        </p:spPr>
        <p:txBody>
          <a:bodyPr>
            <a:normAutofit/>
          </a:bodyPr>
          <a:lstStyle/>
          <a:p>
            <a:pPr lvl="1"/>
            <a:r>
              <a:rPr lang="fr-FR" sz="2400" dirty="0"/>
              <a:t>Une interface </a:t>
            </a:r>
            <a:r>
              <a:rPr lang="fr-FR" sz="2400" b="1" dirty="0"/>
              <a:t>définit</a:t>
            </a:r>
            <a:r>
              <a:rPr lang="fr-FR" sz="2400" dirty="0"/>
              <a:t> </a:t>
            </a:r>
            <a:r>
              <a:rPr lang="fr-FR" sz="2400" dirty="0" smtClean="0"/>
              <a:t>le </a:t>
            </a:r>
            <a:r>
              <a:rPr lang="fr-FR" sz="2400" b="1" dirty="0" smtClean="0"/>
              <a:t>comportement</a:t>
            </a:r>
            <a:r>
              <a:rPr lang="fr-FR" sz="2400" dirty="0" smtClean="0"/>
              <a:t> qui </a:t>
            </a:r>
            <a:r>
              <a:rPr lang="fr-FR" sz="2400" dirty="0"/>
              <a:t>doit être implémenté par une classe</a:t>
            </a:r>
          </a:p>
          <a:p>
            <a:pPr lvl="1"/>
            <a:r>
              <a:rPr lang="fr-FR" sz="2400" dirty="0" smtClean="0"/>
              <a:t>Une </a:t>
            </a:r>
            <a:r>
              <a:rPr lang="fr-FR" sz="2400" dirty="0"/>
              <a:t>interface sert à définir un </a:t>
            </a:r>
            <a:r>
              <a:rPr lang="fr-FR" sz="2400" dirty="0" smtClean="0"/>
              <a:t>super-type </a:t>
            </a:r>
            <a:r>
              <a:rPr lang="fr-FR" sz="2400" dirty="0"/>
              <a:t>et à utiliser le </a:t>
            </a:r>
            <a:r>
              <a:rPr lang="fr-FR" sz="2400" b="1" dirty="0" smtClean="0"/>
              <a:t>polymorphisme</a:t>
            </a:r>
          </a:p>
          <a:p>
            <a:pPr lvl="2"/>
            <a:r>
              <a:rPr lang="fr-FR" dirty="0" smtClean="0"/>
              <a:t>Le polymorphisme permet d'ajouter de nouveaux objets dans un scénario préétabli en utilisant le type de base. </a:t>
            </a:r>
          </a:p>
          <a:p>
            <a:pPr lvl="2"/>
            <a:r>
              <a:rPr lang="fr-FR" dirty="0" smtClean="0"/>
              <a:t>On utilise chaque objet comme objet de sa classe de base mais son comportement effectif dépend de sa classe effective (de la classe dérivée)</a:t>
            </a:r>
            <a:endParaRPr lang="fr-FR" dirty="0"/>
          </a:p>
          <a:p>
            <a:pPr marL="301943" lvl="1" indent="0">
              <a:buNone/>
            </a:pPr>
            <a:endParaRPr lang="fr-FR" sz="240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Interface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6033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types primitifs sont les seuls types du langage qui ne sont pas des classes.</a:t>
            </a:r>
          </a:p>
          <a:p>
            <a:r>
              <a:rPr lang="fr-FR" dirty="0"/>
              <a:t>Ces types sont regroupés en 4 catégories : </a:t>
            </a:r>
          </a:p>
          <a:p>
            <a:pPr lvl="1"/>
            <a:r>
              <a:rPr lang="fr-FR" dirty="0"/>
              <a:t>Nombres entiers</a:t>
            </a:r>
          </a:p>
          <a:p>
            <a:pPr lvl="1"/>
            <a:r>
              <a:rPr lang="fr-FR" dirty="0"/>
              <a:t>Nombres flottants</a:t>
            </a:r>
          </a:p>
          <a:p>
            <a:pPr lvl="1"/>
            <a:r>
              <a:rPr lang="fr-FR" dirty="0"/>
              <a:t>Caractères </a:t>
            </a:r>
          </a:p>
          <a:p>
            <a:pPr lvl="1"/>
            <a:r>
              <a:rPr lang="fr-FR" dirty="0"/>
              <a:t>Booléens</a:t>
            </a: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types primitifs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1635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 txBox="1">
            <a:spLocks/>
          </p:cNvSpPr>
          <p:nvPr/>
        </p:nvSpPr>
        <p:spPr>
          <a:xfrm>
            <a:off x="457200" y="1976966"/>
            <a:ext cx="8394699" cy="4093633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fr-FR" sz="2400" dirty="0" smtClean="0"/>
              <a:t>Pour définir une interface on utilise simplement le mot clé </a:t>
            </a:r>
            <a:r>
              <a:rPr lang="fr-FR" sz="2400" b="1" i="1" dirty="0" smtClean="0"/>
              <a:t>interface</a:t>
            </a:r>
            <a:r>
              <a:rPr lang="fr-FR" sz="2400" i="1" dirty="0" smtClean="0"/>
              <a:t> </a:t>
            </a:r>
            <a:r>
              <a:rPr lang="fr-FR" sz="2400" dirty="0" smtClean="0"/>
              <a:t>à la place de </a:t>
            </a:r>
            <a:r>
              <a:rPr lang="fr-FR" sz="2400" i="1" dirty="0" smtClean="0"/>
              <a:t>class</a:t>
            </a:r>
            <a:endParaRPr lang="fr-FR" sz="2400" dirty="0" smtClean="0"/>
          </a:p>
          <a:p>
            <a:pPr lvl="1"/>
            <a:r>
              <a:rPr lang="fr-FR" sz="2400" dirty="0" smtClean="0"/>
              <a:t>Une interface </a:t>
            </a:r>
            <a:r>
              <a:rPr lang="fr-FR" sz="2400" b="1" dirty="0" smtClean="0"/>
              <a:t>définit les en-têtes </a:t>
            </a:r>
            <a:r>
              <a:rPr lang="fr-FR" sz="2400" dirty="0" smtClean="0"/>
              <a:t>d’un certains nombre de </a:t>
            </a:r>
            <a:r>
              <a:rPr lang="fr-FR" sz="2400" b="1" dirty="0" smtClean="0"/>
              <a:t>méthodes</a:t>
            </a:r>
            <a:r>
              <a:rPr lang="fr-FR" sz="2400" dirty="0" smtClean="0"/>
              <a:t> et peut définir des constantes</a:t>
            </a:r>
          </a:p>
          <a:p>
            <a:pPr lvl="1"/>
            <a:r>
              <a:rPr lang="fr-FR" sz="2400" dirty="0" smtClean="0"/>
              <a:t>Les interfaces peuvent </a:t>
            </a:r>
            <a:r>
              <a:rPr lang="fr-FR" sz="2400" b="1" dirty="0" smtClean="0"/>
              <a:t>se dériver entre-elles </a:t>
            </a:r>
            <a:r>
              <a:rPr lang="fr-FR" sz="2400" dirty="0" smtClean="0"/>
              <a:t>via le mot clé </a:t>
            </a:r>
            <a:r>
              <a:rPr lang="fr-FR" sz="2400" b="1" dirty="0" err="1" smtClean="0"/>
              <a:t>extends</a:t>
            </a:r>
            <a:endParaRPr lang="fr-FR" sz="2400" b="1" dirty="0" smtClean="0"/>
          </a:p>
          <a:p>
            <a:pPr lvl="1"/>
            <a:r>
              <a:rPr lang="fr-FR" sz="2400" dirty="0" smtClean="0"/>
              <a:t>On peut utiliser des variables de type interface</a:t>
            </a:r>
          </a:p>
          <a:p>
            <a:pPr lvl="1"/>
            <a:r>
              <a:rPr lang="fr-FR" sz="2400" dirty="0" smtClean="0"/>
              <a:t>Une classe peut </a:t>
            </a:r>
            <a:r>
              <a:rPr lang="fr-FR" sz="2400" b="1" dirty="0" smtClean="0"/>
              <a:t>implémenter</a:t>
            </a:r>
            <a:r>
              <a:rPr lang="fr-FR" sz="2400" dirty="0" smtClean="0"/>
              <a:t> </a:t>
            </a:r>
            <a:r>
              <a:rPr lang="fr-FR" sz="2400" b="1" dirty="0" smtClean="0"/>
              <a:t>plusieurs interfaces </a:t>
            </a:r>
            <a:r>
              <a:rPr lang="fr-FR" sz="2400" dirty="0" smtClean="0"/>
              <a:t>via le mot </a:t>
            </a:r>
            <a:r>
              <a:rPr lang="fr-FR" sz="2400" b="1" i="1" dirty="0" err="1" smtClean="0"/>
              <a:t>implements</a:t>
            </a:r>
            <a:endParaRPr lang="fr-FR" sz="2400" b="1" i="1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3759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872067" y="2675466"/>
            <a:ext cx="7408333" cy="3941233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Une classe dérivée peut redéfinir les méthodes de la classe de base.</a:t>
            </a:r>
          </a:p>
          <a:p>
            <a:pPr lvl="0"/>
            <a:r>
              <a:rPr lang="fr-FR" dirty="0"/>
              <a:t>La méthode redéfinie doit avoir la </a:t>
            </a:r>
            <a:r>
              <a:rPr lang="fr-FR" b="1" dirty="0"/>
              <a:t>même signature </a:t>
            </a:r>
            <a:r>
              <a:rPr lang="fr-FR" dirty="0"/>
              <a:t>(même nom et même nombre et types d’arguments)</a:t>
            </a:r>
          </a:p>
          <a:p>
            <a:pPr lvl="0"/>
            <a:r>
              <a:rPr lang="fr-FR" dirty="0"/>
              <a:t>Les valeurs de </a:t>
            </a:r>
            <a:r>
              <a:rPr lang="fr-FR" b="1" dirty="0"/>
              <a:t>retour</a:t>
            </a:r>
            <a:r>
              <a:rPr lang="fr-FR" dirty="0"/>
              <a:t> des 2 méthodes doivent être de </a:t>
            </a:r>
            <a:r>
              <a:rPr lang="fr-FR" b="1" dirty="0"/>
              <a:t>même type </a:t>
            </a:r>
            <a:r>
              <a:rPr lang="fr-FR" dirty="0"/>
              <a:t>(ou être covariantes) </a:t>
            </a:r>
          </a:p>
          <a:p>
            <a:pPr lvl="0"/>
            <a:r>
              <a:rPr lang="fr-FR" dirty="0"/>
              <a:t>La redéfinition d’une méthode </a:t>
            </a:r>
            <a:r>
              <a:rPr lang="fr-FR" b="1" dirty="0"/>
              <a:t>ne doit pas diminuer les droits d’accès </a:t>
            </a:r>
            <a:r>
              <a:rPr lang="fr-FR" dirty="0"/>
              <a:t>à cette méthode, en revanche elle peut les augmenter</a:t>
            </a:r>
            <a:r>
              <a:rPr lang="fr-FR" dirty="0" smtClean="0"/>
              <a:t>.</a:t>
            </a:r>
          </a:p>
          <a:p>
            <a:pPr lvl="0"/>
            <a:r>
              <a:rPr lang="fr-FR" dirty="0"/>
              <a:t>Il est recommandé d’utiliser l’annotation </a:t>
            </a:r>
            <a:r>
              <a:rPr lang="fr-FR" b="1" i="1" dirty="0"/>
              <a:t>@</a:t>
            </a:r>
            <a:r>
              <a:rPr lang="fr-FR" b="1" i="1" dirty="0" err="1"/>
              <a:t>Override</a:t>
            </a:r>
            <a:r>
              <a:rPr lang="fr-FR" dirty="0"/>
              <a:t>. En plaçant cette annotation, le compilateur vérifiera que la méthode est correctement utilisée </a:t>
            </a:r>
            <a:r>
              <a:rPr lang="fr-FR" dirty="0" smtClean="0"/>
              <a:t> </a:t>
            </a:r>
            <a:endParaRPr lang="fr-FR" dirty="0"/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/>
              <a:t>Redéfinition</a:t>
            </a:r>
            <a:r>
              <a:rPr lang="fr-FR" dirty="0" smtClean="0"/>
              <a:t>/</a:t>
            </a:r>
            <a:r>
              <a:rPr lang="fr-FR" b="1" dirty="0" err="1" smtClean="0"/>
              <a:t>Overriding</a:t>
            </a:r>
            <a:r>
              <a:rPr lang="fr-FR" dirty="0" smtClean="0"/>
              <a:t> de méthodes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8214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872067" y="2675466"/>
            <a:ext cx="7408333" cy="3928533"/>
          </a:xfrm>
        </p:spPr>
        <p:txBody>
          <a:bodyPr>
            <a:normAutofit/>
          </a:bodyPr>
          <a:lstStyle/>
          <a:p>
            <a:r>
              <a:rPr lang="fr-FR" dirty="0" smtClean="0"/>
              <a:t>Pour qu'il y ait redéfinition de méthode le </a:t>
            </a:r>
            <a:r>
              <a:rPr lang="fr-FR" b="1" dirty="0" smtClean="0"/>
              <a:t>type</a:t>
            </a:r>
            <a:r>
              <a:rPr lang="fr-FR" dirty="0" smtClean="0"/>
              <a:t> de </a:t>
            </a:r>
            <a:r>
              <a:rPr lang="fr-FR" b="1" dirty="0" smtClean="0"/>
              <a:t>retour</a:t>
            </a:r>
            <a:r>
              <a:rPr lang="fr-FR" dirty="0" smtClean="0"/>
              <a:t> doit être </a:t>
            </a:r>
            <a:r>
              <a:rPr lang="fr-FR" b="1" dirty="0" smtClean="0"/>
              <a:t>identique</a:t>
            </a:r>
          </a:p>
          <a:p>
            <a:r>
              <a:rPr lang="fr-FR" dirty="0" smtClean="0"/>
              <a:t>Exception : Depuis java 5, la méthode qui redéfinit une autre peut renvoyé un type identique ou </a:t>
            </a:r>
            <a:r>
              <a:rPr lang="fr-FR" b="1" dirty="0" smtClean="0"/>
              <a:t>dérivé</a:t>
            </a:r>
          </a:p>
          <a:p>
            <a:r>
              <a:rPr lang="fr-FR" dirty="0" smtClean="0"/>
              <a:t>Exemple</a:t>
            </a:r>
            <a:r>
              <a:rPr lang="fr-FR" b="1" dirty="0" smtClean="0"/>
              <a:t> :</a:t>
            </a:r>
          </a:p>
          <a:p>
            <a:pPr marL="301943" lvl="1" indent="0">
              <a:buNone/>
            </a:pPr>
            <a:r>
              <a:rPr lang="fr-FR" sz="1600" b="1" dirty="0"/>
              <a:t>c</a:t>
            </a:r>
            <a:r>
              <a:rPr lang="fr-FR" sz="1600" b="1" dirty="0" smtClean="0"/>
              <a:t>lass </a:t>
            </a:r>
            <a:r>
              <a:rPr lang="fr-FR" sz="1600" dirty="0" smtClean="0"/>
              <a:t>Parent{</a:t>
            </a:r>
          </a:p>
          <a:p>
            <a:pPr marL="301943" lvl="1" indent="0">
              <a:buNone/>
            </a:pPr>
            <a:r>
              <a:rPr lang="fr-FR" sz="1600" dirty="0"/>
              <a:t>	</a:t>
            </a:r>
            <a:r>
              <a:rPr lang="fr-FR" sz="1600" dirty="0" smtClean="0"/>
              <a:t>	public Parent </a:t>
            </a:r>
            <a:r>
              <a:rPr lang="fr-FR" sz="1600" dirty="0" err="1" smtClean="0"/>
              <a:t>methodUntel</a:t>
            </a:r>
            <a:r>
              <a:rPr lang="fr-FR" sz="1600" dirty="0" smtClean="0"/>
              <a:t>(){}</a:t>
            </a:r>
          </a:p>
          <a:p>
            <a:pPr marL="301943" lvl="1" indent="0">
              <a:buNone/>
            </a:pPr>
            <a:r>
              <a:rPr lang="fr-FR" sz="1600" b="1" dirty="0" smtClean="0"/>
              <a:t>}</a:t>
            </a:r>
          </a:p>
          <a:p>
            <a:pPr marL="301943" lvl="1" indent="0">
              <a:buNone/>
            </a:pPr>
            <a:r>
              <a:rPr lang="fr-FR" sz="1600" b="1" dirty="0"/>
              <a:t>class </a:t>
            </a:r>
            <a:r>
              <a:rPr lang="fr-FR" sz="1600" dirty="0" smtClean="0"/>
              <a:t>Enfant </a:t>
            </a:r>
            <a:r>
              <a:rPr lang="fr-FR" sz="1600" b="1" dirty="0" err="1" smtClean="0"/>
              <a:t>extends</a:t>
            </a:r>
            <a:r>
              <a:rPr lang="fr-FR" sz="1600" dirty="0" smtClean="0"/>
              <a:t> Parent{</a:t>
            </a:r>
            <a:endParaRPr lang="fr-FR" sz="1600" dirty="0"/>
          </a:p>
          <a:p>
            <a:pPr marL="301943" lvl="1" indent="0">
              <a:buNone/>
            </a:pPr>
            <a:r>
              <a:rPr lang="fr-FR" sz="1600" dirty="0"/>
              <a:t>		public </a:t>
            </a:r>
            <a:r>
              <a:rPr lang="fr-FR" sz="1600" dirty="0" smtClean="0"/>
              <a:t>Enfant </a:t>
            </a:r>
            <a:r>
              <a:rPr lang="fr-FR" sz="1600" dirty="0" err="1" smtClean="0"/>
              <a:t>methodUntel</a:t>
            </a:r>
            <a:r>
              <a:rPr lang="fr-FR" sz="1600" dirty="0"/>
              <a:t>(){</a:t>
            </a:r>
            <a:r>
              <a:rPr lang="fr-FR" sz="1600" dirty="0" smtClean="0"/>
              <a:t>} //redéfinition </a:t>
            </a:r>
            <a:endParaRPr lang="fr-FR" sz="1600" dirty="0"/>
          </a:p>
          <a:p>
            <a:pPr marL="301943" lvl="1" indent="0">
              <a:buNone/>
            </a:pPr>
            <a:r>
              <a:rPr lang="fr-FR" sz="1600" b="1" dirty="0"/>
              <a:t>}</a:t>
            </a:r>
          </a:p>
          <a:p>
            <a:pPr marL="301943" lvl="1" indent="0">
              <a:buNone/>
            </a:pPr>
            <a:endParaRPr lang="fr-FR" sz="1600" b="1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Cas particulier : valeurs de retour covariantes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9940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La </a:t>
            </a:r>
            <a:r>
              <a:rPr lang="fr-FR" dirty="0"/>
              <a:t>méthode surchargée </a:t>
            </a:r>
            <a:r>
              <a:rPr lang="fr-FR" dirty="0" smtClean="0"/>
              <a:t>est une méthode portant </a:t>
            </a:r>
            <a:r>
              <a:rPr lang="fr-FR" dirty="0"/>
              <a:t>le </a:t>
            </a:r>
            <a:r>
              <a:rPr lang="fr-FR" b="1" dirty="0"/>
              <a:t>même nom </a:t>
            </a:r>
            <a:r>
              <a:rPr lang="fr-FR" dirty="0"/>
              <a:t>mais </a:t>
            </a:r>
            <a:r>
              <a:rPr lang="fr-FR" dirty="0" smtClean="0"/>
              <a:t>avec </a:t>
            </a:r>
            <a:r>
              <a:rPr lang="fr-FR" b="1" dirty="0" smtClean="0"/>
              <a:t>des </a:t>
            </a:r>
            <a:r>
              <a:rPr lang="fr-FR" b="1" dirty="0"/>
              <a:t>arguments différents </a:t>
            </a:r>
            <a:r>
              <a:rPr lang="fr-FR" dirty="0"/>
              <a:t>(en type et/ou en nombre</a:t>
            </a:r>
            <a:r>
              <a:rPr lang="fr-FR" dirty="0" smtClean="0"/>
              <a:t>) qu'une autre dans </a:t>
            </a:r>
            <a:r>
              <a:rPr lang="fr-FR" dirty="0"/>
              <a:t>la même classe ou une sous-</a:t>
            </a:r>
            <a:r>
              <a:rPr lang="fr-FR" dirty="0" smtClean="0"/>
              <a:t>classe</a:t>
            </a:r>
          </a:p>
          <a:p>
            <a:r>
              <a:rPr lang="fr-FR" b="1" dirty="0" smtClean="0"/>
              <a:t>La </a:t>
            </a:r>
            <a:r>
              <a:rPr lang="fr-FR" b="1" dirty="0"/>
              <a:t>valeur de retour peut différer</a:t>
            </a:r>
            <a:r>
              <a:rPr lang="fr-FR" dirty="0"/>
              <a:t>, par contre une méthode ayant le même nom et les mêmes arguments mais ayant un type de retour différent aboutirait à une erreur de compilation.</a:t>
            </a: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/>
              <a:t>Surcharge/</a:t>
            </a:r>
            <a:r>
              <a:rPr lang="fr-FR" b="1" dirty="0" err="1" smtClean="0"/>
              <a:t>Overloading</a:t>
            </a:r>
            <a:r>
              <a:rPr lang="fr-FR" b="1" dirty="0" smtClean="0"/>
              <a:t> </a:t>
            </a:r>
            <a:r>
              <a:rPr lang="fr-FR" dirty="0" smtClean="0"/>
              <a:t>de méthodes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057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2365299"/>
              </p:ext>
            </p:extLst>
          </p:nvPr>
        </p:nvGraphicFramePr>
        <p:xfrm>
          <a:off x="266700" y="2674938"/>
          <a:ext cx="8648700" cy="2836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4350"/>
                <a:gridCol w="4324350"/>
              </a:tblGrid>
              <a:tr h="2836863">
                <a:tc>
                  <a:txBody>
                    <a:bodyPr/>
                    <a:lstStyle/>
                    <a:p>
                      <a:r>
                        <a:rPr lang="fr-FR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public class Parent {</a:t>
                      </a:r>
                    </a:p>
                    <a:p>
                      <a:endParaRPr lang="fr-FR" sz="16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/>
                      <a:r>
                        <a:rPr lang="fr-FR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fr-FR" sz="16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fr-FR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6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r>
                        <a:rPr lang="fr-FR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fr-FR" sz="16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fr-FR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entier){		</a:t>
                      </a:r>
                      <a:r>
                        <a:rPr lang="fr-FR" sz="14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System.</a:t>
                      </a:r>
                      <a:r>
                        <a:rPr lang="fr-FR" sz="1400" b="1" i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out.println</a:t>
                      </a:r>
                      <a:r>
                        <a:rPr lang="fr-FR" sz="14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("Parent </a:t>
                      </a:r>
                      <a:r>
                        <a:rPr lang="fr-FR" sz="1400" b="1" i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r>
                        <a:rPr lang="fr-FR" sz="14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entier");</a:t>
                      </a:r>
                      <a:endParaRPr lang="fr-FR" sz="1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/>
                      <a:endParaRPr lang="fr-FR" sz="16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r>
                        <a:rPr lang="fr-FR" sz="16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fr-FR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  <a:p>
                      <a:pPr lvl="1"/>
                      <a:r>
                        <a:rPr lang="fr-FR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fr-FR" sz="16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fr-FR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6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r>
                        <a:rPr lang="fr-FR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(double d){		</a:t>
                      </a:r>
                      <a:r>
                        <a:rPr lang="fr-FR" sz="14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System.</a:t>
                      </a:r>
                      <a:r>
                        <a:rPr lang="fr-FR" sz="1400" b="1" i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out.println</a:t>
                      </a:r>
                      <a:r>
                        <a:rPr lang="fr-FR" sz="14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("Parent </a:t>
                      </a:r>
                      <a:r>
                        <a:rPr lang="fr-FR" sz="1400" b="1" i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r>
                        <a:rPr lang="fr-FR" sz="14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double");</a:t>
                      </a:r>
                      <a:endParaRPr lang="fr-FR" sz="1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/>
                      <a:r>
                        <a:rPr lang="fr-FR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lang="fr-FR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  <a:p>
                      <a:r>
                        <a:rPr lang="fr-FR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public class Enfant </a:t>
                      </a:r>
                      <a:r>
                        <a:rPr lang="fr-FR" sz="16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extends</a:t>
                      </a:r>
                      <a:r>
                        <a:rPr lang="fr-FR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Parent{</a:t>
                      </a:r>
                    </a:p>
                    <a:p>
                      <a:endParaRPr lang="fr-FR" sz="16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/>
                      <a:r>
                        <a:rPr lang="fr-FR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fr-FR" sz="16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fr-FR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6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r>
                        <a:rPr lang="fr-FR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fr-FR" sz="16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fr-FR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entier){		</a:t>
                      </a:r>
                      <a:r>
                        <a:rPr lang="fr-FR" sz="14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System.</a:t>
                      </a:r>
                      <a:r>
                        <a:rPr lang="fr-FR" sz="1400" b="1" i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out.println</a:t>
                      </a:r>
                      <a:r>
                        <a:rPr lang="fr-FR" sz="14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("Enfant </a:t>
                      </a:r>
                      <a:r>
                        <a:rPr lang="fr-FR" sz="1400" b="1" i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r>
                        <a:rPr lang="fr-FR" sz="14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entier");</a:t>
                      </a:r>
                      <a:endParaRPr lang="fr-FR" sz="1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/>
                      <a:endParaRPr lang="fr-FR" sz="16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r>
                        <a:rPr lang="fr-FR" sz="16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fr-FR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  <a:p>
                      <a:pPr lvl="1"/>
                      <a:r>
                        <a:rPr lang="fr-FR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fr-FR" sz="16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fr-FR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6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r>
                        <a:rPr lang="fr-FR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fr-FR" sz="16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r>
                        <a:rPr lang="fr-FR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f){		</a:t>
                      </a:r>
                      <a:r>
                        <a:rPr lang="fr-FR" sz="14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System.</a:t>
                      </a:r>
                      <a:r>
                        <a:rPr lang="fr-FR" sz="1400" b="1" i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out.println</a:t>
                      </a:r>
                      <a:r>
                        <a:rPr lang="fr-FR" sz="14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("Enfant </a:t>
                      </a:r>
                      <a:r>
                        <a:rPr lang="fr-FR" sz="1400" b="1" i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r>
                        <a:rPr lang="fr-FR" sz="14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flottant");</a:t>
                      </a:r>
                      <a:endParaRPr lang="fr-FR" sz="1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/>
                      <a:r>
                        <a:rPr lang="fr-FR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lang="fr-FR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  <a:p>
                      <a:r>
                        <a:rPr lang="fr-FR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Exemple : polymorphisme, redéfinition et </a:t>
            </a:r>
            <a:r>
              <a:rPr lang="fr-FR" dirty="0" err="1" smtClean="0"/>
              <a:t>surdéfinition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457200" y="5771634"/>
            <a:ext cx="4871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Utiliser une méthode main et effectuer des tests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6224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1"/>
          <p:cNvSpPr txBox="1">
            <a:spLocks/>
          </p:cNvSpPr>
          <p:nvPr/>
        </p:nvSpPr>
        <p:spPr>
          <a:xfrm>
            <a:off x="872067" y="1524000"/>
            <a:ext cx="7408333" cy="48768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c</a:t>
            </a:r>
            <a:r>
              <a:rPr lang="fr-FR" b="1" dirty="0" smtClean="0"/>
              <a:t>lass</a:t>
            </a:r>
            <a:r>
              <a:rPr lang="fr-FR" dirty="0" smtClean="0"/>
              <a:t> Parent</a:t>
            </a:r>
          </a:p>
          <a:p>
            <a:pPr lvl="1"/>
            <a:r>
              <a:rPr lang="fr-FR" sz="2000" b="1" dirty="0"/>
              <a:t>public String </a:t>
            </a:r>
            <a:r>
              <a:rPr lang="fr-FR" sz="2000" dirty="0" err="1"/>
              <a:t>myMethod</a:t>
            </a:r>
            <a:r>
              <a:rPr lang="fr-FR" sz="2000" dirty="0"/>
              <a:t>(</a:t>
            </a:r>
            <a:r>
              <a:rPr lang="fr-FR" sz="2000" b="1" dirty="0"/>
              <a:t>Parent </a:t>
            </a:r>
            <a:r>
              <a:rPr lang="fr-FR" sz="2000" dirty="0"/>
              <a:t>p</a:t>
            </a:r>
            <a:r>
              <a:rPr lang="fr-FR" sz="2000" dirty="0" smtClean="0"/>
              <a:t>)</a:t>
            </a:r>
          </a:p>
          <a:p>
            <a:pPr lvl="1"/>
            <a:endParaRPr lang="fr-FR" sz="2000" dirty="0" smtClean="0"/>
          </a:p>
          <a:p>
            <a:r>
              <a:rPr lang="fr-FR" b="1" dirty="0"/>
              <a:t>c</a:t>
            </a:r>
            <a:r>
              <a:rPr lang="fr-FR" b="1" dirty="0" smtClean="0"/>
              <a:t>lass </a:t>
            </a:r>
            <a:r>
              <a:rPr lang="fr-FR" dirty="0" smtClean="0"/>
              <a:t>Enfant</a:t>
            </a:r>
            <a:r>
              <a:rPr lang="fr-FR" b="1" dirty="0" smtClean="0"/>
              <a:t> </a:t>
            </a:r>
            <a:r>
              <a:rPr lang="fr-FR" b="1" dirty="0" err="1" smtClean="0"/>
              <a:t>extends</a:t>
            </a:r>
            <a:r>
              <a:rPr lang="fr-FR" b="1" dirty="0" smtClean="0"/>
              <a:t> </a:t>
            </a:r>
            <a:r>
              <a:rPr lang="fr-FR" dirty="0" smtClean="0"/>
              <a:t>Parent</a:t>
            </a:r>
          </a:p>
          <a:p>
            <a:pPr marL="553720" lvl="2"/>
            <a:r>
              <a:rPr lang="fr-FR" b="1" dirty="0"/>
              <a:t>public String </a:t>
            </a:r>
            <a:r>
              <a:rPr lang="fr-FR" dirty="0" err="1"/>
              <a:t>myMethod</a:t>
            </a:r>
            <a:r>
              <a:rPr lang="fr-FR" dirty="0"/>
              <a:t>(</a:t>
            </a:r>
            <a:r>
              <a:rPr lang="fr-FR" b="1" dirty="0"/>
              <a:t>Parent </a:t>
            </a:r>
            <a:r>
              <a:rPr lang="fr-FR" dirty="0"/>
              <a:t>p</a:t>
            </a:r>
            <a:r>
              <a:rPr lang="fr-FR" dirty="0" smtClean="0"/>
              <a:t>)</a:t>
            </a:r>
          </a:p>
          <a:p>
            <a:pPr marL="553720" lvl="2"/>
            <a:r>
              <a:rPr lang="fr-FR" b="1" dirty="0"/>
              <a:t>public String </a:t>
            </a:r>
            <a:r>
              <a:rPr lang="fr-FR" dirty="0" err="1"/>
              <a:t>myMethod</a:t>
            </a:r>
            <a:r>
              <a:rPr lang="fr-FR" dirty="0" smtClean="0"/>
              <a:t>(</a:t>
            </a:r>
            <a:r>
              <a:rPr lang="fr-FR" b="1" dirty="0" smtClean="0"/>
              <a:t>Enfant </a:t>
            </a:r>
            <a:r>
              <a:rPr lang="fr-FR" dirty="0" smtClean="0"/>
              <a:t>p)</a:t>
            </a:r>
          </a:p>
          <a:p>
            <a:pPr marL="553720" lvl="2"/>
            <a:endParaRPr lang="fr-FR" dirty="0" smtClean="0"/>
          </a:p>
          <a:p>
            <a:r>
              <a:rPr lang="fr-FR" b="1" dirty="0"/>
              <a:t>class </a:t>
            </a:r>
            <a:r>
              <a:rPr lang="fr-FR" dirty="0" err="1" smtClean="0"/>
              <a:t>PetitEnfant</a:t>
            </a:r>
            <a:r>
              <a:rPr lang="fr-FR" b="1" dirty="0" smtClean="0"/>
              <a:t> </a:t>
            </a:r>
            <a:r>
              <a:rPr lang="fr-FR" b="1" dirty="0" err="1"/>
              <a:t>extends</a:t>
            </a:r>
            <a:r>
              <a:rPr lang="fr-FR" b="1" dirty="0"/>
              <a:t> </a:t>
            </a:r>
            <a:r>
              <a:rPr lang="fr-FR" dirty="0" smtClean="0"/>
              <a:t>Enfant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Méthode </a:t>
            </a:r>
            <a:r>
              <a:rPr lang="fr-FR" b="1" dirty="0" smtClean="0"/>
              <a:t>main </a:t>
            </a:r>
            <a:r>
              <a:rPr lang="fr-FR" dirty="0" smtClean="0"/>
              <a:t>pour tests sur :</a:t>
            </a:r>
          </a:p>
          <a:p>
            <a:pPr lvl="1"/>
            <a:r>
              <a:rPr lang="fr-FR" sz="2000" dirty="0"/>
              <a:t>Parent </a:t>
            </a:r>
            <a:r>
              <a:rPr lang="fr-FR" sz="2000" dirty="0" smtClean="0"/>
              <a:t>parent </a:t>
            </a:r>
            <a:r>
              <a:rPr lang="fr-FR" sz="2000" dirty="0"/>
              <a:t>= </a:t>
            </a:r>
            <a:r>
              <a:rPr lang="fr-FR" sz="2000" b="1" dirty="0"/>
              <a:t>new Parent()</a:t>
            </a:r>
            <a:r>
              <a:rPr lang="fr-FR" sz="2000" b="1" dirty="0" smtClean="0"/>
              <a:t>;</a:t>
            </a:r>
          </a:p>
          <a:p>
            <a:pPr lvl="1"/>
            <a:r>
              <a:rPr lang="fr-FR" sz="2000" dirty="0"/>
              <a:t>Enfant enfant = </a:t>
            </a:r>
            <a:r>
              <a:rPr lang="fr-FR" sz="2000" b="1" dirty="0"/>
              <a:t>new Enfant(); </a:t>
            </a:r>
            <a:r>
              <a:rPr lang="fr-FR" sz="2000" b="1" dirty="0" smtClean="0"/>
              <a:t> </a:t>
            </a:r>
          </a:p>
          <a:p>
            <a:pPr lvl="1"/>
            <a:r>
              <a:rPr lang="fr-FR" sz="2000" dirty="0"/>
              <a:t>Parent </a:t>
            </a:r>
            <a:r>
              <a:rPr lang="fr-FR" sz="2000" dirty="0" err="1"/>
              <a:t>pEnfant</a:t>
            </a:r>
            <a:r>
              <a:rPr lang="fr-FR" sz="2000" dirty="0"/>
              <a:t> = </a:t>
            </a:r>
            <a:r>
              <a:rPr lang="fr-FR" sz="2000" b="1" dirty="0"/>
              <a:t>new Enfant</a:t>
            </a:r>
            <a:r>
              <a:rPr lang="fr-FR" sz="2000" b="1" dirty="0" smtClean="0"/>
              <a:t>();</a:t>
            </a:r>
          </a:p>
          <a:p>
            <a:pPr lvl="1"/>
            <a:r>
              <a:rPr lang="fr-FR" sz="2000" dirty="0" smtClean="0"/>
              <a:t>Parent </a:t>
            </a:r>
            <a:r>
              <a:rPr lang="fr-FR" sz="2000" dirty="0" err="1"/>
              <a:t>ptEnfant</a:t>
            </a:r>
            <a:r>
              <a:rPr lang="fr-FR" sz="2000" dirty="0"/>
              <a:t> = </a:t>
            </a:r>
            <a:r>
              <a:rPr lang="fr-FR" sz="2000" b="1" dirty="0"/>
              <a:t>new </a:t>
            </a:r>
            <a:r>
              <a:rPr lang="fr-FR" sz="2000" b="1" dirty="0" err="1"/>
              <a:t>PetitEnfant</a:t>
            </a:r>
            <a:r>
              <a:rPr lang="fr-FR" sz="2000" b="1" dirty="0"/>
              <a:t>();</a:t>
            </a:r>
            <a:endParaRPr lang="fr-FR" sz="2000" dirty="0" smtClean="0"/>
          </a:p>
          <a:p>
            <a:endParaRPr lang="fr-FR" dirty="0"/>
          </a:p>
          <a:p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151635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872067" y="2675466"/>
            <a:ext cx="7408333" cy="3814233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Les variables de type classe contiennent non pas l'objet lui-même mais la </a:t>
            </a:r>
            <a:r>
              <a:rPr lang="fr-FR" b="1" dirty="0" smtClean="0"/>
              <a:t>référence</a:t>
            </a:r>
            <a:r>
              <a:rPr lang="fr-FR" dirty="0" smtClean="0"/>
              <a:t> vers cet objet</a:t>
            </a:r>
          </a:p>
          <a:p>
            <a:r>
              <a:rPr lang="fr-FR" dirty="0" smtClean="0"/>
              <a:t>Exemple : </a:t>
            </a:r>
          </a:p>
          <a:p>
            <a:pPr marL="301943" lvl="1" indent="0">
              <a:buNone/>
            </a:pPr>
            <a:r>
              <a:rPr lang="fr-FR" dirty="0" smtClean="0"/>
              <a:t>A a = new A();</a:t>
            </a:r>
          </a:p>
          <a:p>
            <a:pPr marL="301943" lvl="1" indent="0">
              <a:buNone/>
            </a:pPr>
            <a:r>
              <a:rPr lang="fr-FR" dirty="0" smtClean="0"/>
              <a:t>A </a:t>
            </a:r>
            <a:r>
              <a:rPr lang="fr-FR" dirty="0" err="1" smtClean="0"/>
              <a:t>aBis</a:t>
            </a:r>
            <a:r>
              <a:rPr lang="fr-FR" dirty="0" smtClean="0"/>
              <a:t> = a;</a:t>
            </a:r>
          </a:p>
          <a:p>
            <a:pPr marL="301943" lvl="1" indent="0">
              <a:buNone/>
            </a:pPr>
            <a:r>
              <a:rPr lang="fr-FR" dirty="0" smtClean="0"/>
              <a:t>// Recopie la référence contenue dans </a:t>
            </a:r>
            <a:r>
              <a:rPr lang="fr-FR" dirty="0"/>
              <a:t>a</a:t>
            </a:r>
            <a:r>
              <a:rPr lang="fr-FR" i="1" dirty="0" smtClean="0"/>
              <a:t> </a:t>
            </a:r>
            <a:r>
              <a:rPr lang="fr-FR" dirty="0" smtClean="0"/>
              <a:t>dans </a:t>
            </a:r>
            <a:r>
              <a:rPr lang="fr-FR" dirty="0" err="1" smtClean="0"/>
              <a:t>aBis</a:t>
            </a:r>
            <a:r>
              <a:rPr lang="fr-FR" dirty="0" smtClean="0"/>
              <a:t> </a:t>
            </a:r>
          </a:p>
          <a:p>
            <a:pPr marL="301943" lvl="1" indent="0">
              <a:buNone/>
            </a:pPr>
            <a:r>
              <a:rPr lang="fr-FR" dirty="0" smtClean="0"/>
              <a:t>// a et </a:t>
            </a:r>
            <a:r>
              <a:rPr lang="fr-FR" dirty="0" err="1" smtClean="0"/>
              <a:t>aBis</a:t>
            </a:r>
            <a:r>
              <a:rPr lang="fr-FR" dirty="0" smtClean="0"/>
              <a:t> pointe sur le même objet</a:t>
            </a:r>
          </a:p>
          <a:p>
            <a:r>
              <a:rPr lang="fr-FR" dirty="0" smtClean="0"/>
              <a:t>Passage de paramètres : </a:t>
            </a:r>
          </a:p>
          <a:p>
            <a:pPr lvl="1"/>
            <a:r>
              <a:rPr lang="fr-FR" dirty="0" smtClean="0"/>
              <a:t>Variable de type classe : par copie de référence</a:t>
            </a:r>
          </a:p>
          <a:p>
            <a:pPr lvl="1"/>
            <a:r>
              <a:rPr lang="fr-FR" dirty="0" smtClean="0"/>
              <a:t>Variable de type primitif : par copie de valeur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Référence à l'objet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8843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Toute classe </a:t>
            </a:r>
            <a:r>
              <a:rPr lang="fr-FR" b="1" dirty="0" smtClean="0"/>
              <a:t>dérive</a:t>
            </a:r>
            <a:r>
              <a:rPr lang="fr-FR" dirty="0" smtClean="0"/>
              <a:t> de la classe </a:t>
            </a:r>
            <a:r>
              <a:rPr lang="fr-FR" b="1" dirty="0" smtClean="0"/>
              <a:t>Object</a:t>
            </a:r>
          </a:p>
          <a:p>
            <a:r>
              <a:rPr lang="fr-FR" b="1" dirty="0"/>
              <a:t>5 méthodes </a:t>
            </a:r>
            <a:r>
              <a:rPr lang="fr-FR" dirty="0"/>
              <a:t>définies dans </a:t>
            </a:r>
            <a:r>
              <a:rPr lang="fr-FR" b="1" dirty="0"/>
              <a:t>Object</a:t>
            </a:r>
            <a:r>
              <a:rPr lang="fr-FR" dirty="0"/>
              <a:t> seront héritées par chaque classe et pourront être redéfinies </a:t>
            </a:r>
            <a:endParaRPr lang="fr-FR" dirty="0" smtClean="0"/>
          </a:p>
          <a:p>
            <a:pPr lvl="1"/>
            <a:r>
              <a:rPr lang="fr-FR" dirty="0"/>
              <a:t>public String </a:t>
            </a:r>
            <a:r>
              <a:rPr lang="fr-FR" b="1" dirty="0" err="1"/>
              <a:t>toString</a:t>
            </a:r>
            <a:r>
              <a:rPr lang="fr-FR" dirty="0"/>
              <a:t>() </a:t>
            </a:r>
            <a:endParaRPr lang="fr-FR" dirty="0" smtClean="0"/>
          </a:p>
          <a:p>
            <a:pPr lvl="1"/>
            <a:r>
              <a:rPr lang="fr-FR" dirty="0"/>
              <a:t>public </a:t>
            </a:r>
            <a:r>
              <a:rPr lang="fr-FR" dirty="0" err="1"/>
              <a:t>boolean</a:t>
            </a:r>
            <a:r>
              <a:rPr lang="fr-FR" dirty="0"/>
              <a:t> </a:t>
            </a:r>
            <a:r>
              <a:rPr lang="fr-FR" b="1" dirty="0" err="1"/>
              <a:t>equals</a:t>
            </a:r>
            <a:r>
              <a:rPr lang="fr-FR" dirty="0"/>
              <a:t>(Object </a:t>
            </a:r>
            <a:r>
              <a:rPr lang="fr-FR" dirty="0" err="1"/>
              <a:t>obj</a:t>
            </a:r>
            <a:r>
              <a:rPr lang="fr-FR" dirty="0"/>
              <a:t>) </a:t>
            </a:r>
            <a:endParaRPr lang="fr-FR" dirty="0" smtClean="0"/>
          </a:p>
          <a:p>
            <a:pPr lvl="1"/>
            <a:r>
              <a:rPr lang="fr-FR" dirty="0"/>
              <a:t>public native </a:t>
            </a:r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b="1" dirty="0" err="1"/>
              <a:t>hashCode</a:t>
            </a:r>
            <a:r>
              <a:rPr lang="fr-FR" dirty="0"/>
              <a:t>() </a:t>
            </a:r>
            <a:endParaRPr lang="fr-FR" dirty="0" smtClean="0"/>
          </a:p>
          <a:p>
            <a:pPr lvl="1"/>
            <a:r>
              <a:rPr lang="fr-FR" dirty="0" err="1"/>
              <a:t>protected</a:t>
            </a:r>
            <a:r>
              <a:rPr lang="fr-FR" dirty="0"/>
              <a:t> native Object </a:t>
            </a:r>
            <a:r>
              <a:rPr lang="fr-FR" b="1" dirty="0"/>
              <a:t>clone</a:t>
            </a:r>
            <a:r>
              <a:rPr lang="fr-FR" dirty="0"/>
              <a:t>() </a:t>
            </a:r>
            <a:endParaRPr lang="fr-FR" dirty="0" smtClean="0"/>
          </a:p>
          <a:p>
            <a:pPr lvl="1"/>
            <a:r>
              <a:rPr lang="fr-FR" dirty="0" err="1"/>
              <a:t>protected</a:t>
            </a:r>
            <a:r>
              <a:rPr lang="fr-FR" dirty="0"/>
              <a:t> </a:t>
            </a:r>
            <a:r>
              <a:rPr lang="fr-FR" dirty="0" err="1"/>
              <a:t>void</a:t>
            </a:r>
            <a:r>
              <a:rPr lang="fr-FR" dirty="0"/>
              <a:t> </a:t>
            </a:r>
            <a:r>
              <a:rPr lang="fr-FR" b="1" dirty="0" err="1"/>
              <a:t>finalize</a:t>
            </a:r>
            <a:r>
              <a:rPr lang="fr-FR" dirty="0"/>
              <a:t>() </a:t>
            </a:r>
            <a:endParaRPr lang="fr-FR" dirty="0" smtClean="0"/>
          </a:p>
          <a:p>
            <a:pPr lvl="2"/>
            <a:r>
              <a:rPr lang="fr-FR" dirty="0" smtClean="0"/>
              <a:t>(appelée juste avant la collecte par la </a:t>
            </a:r>
            <a:r>
              <a:rPr lang="fr-FR" dirty="0" err="1" smtClean="0"/>
              <a:t>garbage</a:t>
            </a:r>
            <a:r>
              <a:rPr lang="fr-FR" dirty="0" smtClean="0"/>
              <a:t> </a:t>
            </a:r>
            <a:r>
              <a:rPr lang="fr-FR" dirty="0" err="1" smtClean="0"/>
              <a:t>collector</a:t>
            </a:r>
            <a:r>
              <a:rPr lang="fr-FR" dirty="0" smtClean="0"/>
              <a:t>)</a:t>
            </a: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Classe </a:t>
            </a:r>
            <a:r>
              <a:rPr lang="fr-FR" b="1" dirty="0" smtClean="0"/>
              <a:t>Object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9370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Dans la classe Objet, cette méthode vérifie que les deux objets possèdent la </a:t>
            </a:r>
            <a:r>
              <a:rPr lang="fr-FR" b="1" dirty="0"/>
              <a:t>même</a:t>
            </a:r>
            <a:r>
              <a:rPr lang="fr-FR" dirty="0"/>
              <a:t> </a:t>
            </a:r>
            <a:r>
              <a:rPr lang="fr-FR" b="1" dirty="0"/>
              <a:t>référence</a:t>
            </a:r>
            <a:r>
              <a:rPr lang="fr-FR" dirty="0"/>
              <a:t> mémoire et sont donc en fait le </a:t>
            </a:r>
            <a:r>
              <a:rPr lang="fr-FR" b="1" dirty="0"/>
              <a:t>même</a:t>
            </a:r>
            <a:r>
              <a:rPr lang="fr-FR" dirty="0"/>
              <a:t> </a:t>
            </a:r>
            <a:r>
              <a:rPr lang="fr-FR" b="1" dirty="0" smtClean="0"/>
              <a:t>objet</a:t>
            </a:r>
            <a:r>
              <a:rPr lang="fr-FR" dirty="0"/>
              <a:t> </a:t>
            </a:r>
            <a:r>
              <a:rPr lang="fr-FR" dirty="0" smtClean="0"/>
              <a:t>: o1==o2 </a:t>
            </a:r>
          </a:p>
          <a:p>
            <a:r>
              <a:rPr lang="fr-FR" dirty="0"/>
              <a:t>Le rôle de cette méthode est de vérifier si deux </a:t>
            </a:r>
            <a:r>
              <a:rPr lang="fr-FR" b="1" dirty="0"/>
              <a:t>instances</a:t>
            </a:r>
            <a:r>
              <a:rPr lang="fr-FR" dirty="0"/>
              <a:t> sont </a:t>
            </a:r>
            <a:r>
              <a:rPr lang="fr-FR" b="1" dirty="0"/>
              <a:t>sémantiquement</a:t>
            </a:r>
            <a:r>
              <a:rPr lang="fr-FR" dirty="0"/>
              <a:t> </a:t>
            </a:r>
            <a:r>
              <a:rPr lang="fr-FR" b="1" dirty="0"/>
              <a:t>équivalentes</a:t>
            </a:r>
            <a:r>
              <a:rPr lang="fr-FR" dirty="0"/>
              <a:t> même si ce sont deux instances distinctes, c’est pourquoi cette méthode peut-être </a:t>
            </a:r>
            <a:r>
              <a:rPr lang="fr-FR" dirty="0" smtClean="0"/>
              <a:t>redéfinie</a:t>
            </a:r>
            <a:endParaRPr lang="fr-FR" dirty="0"/>
          </a:p>
          <a:p>
            <a:r>
              <a:rPr lang="fr-FR" dirty="0"/>
              <a:t>La classe String redéfinit cette méthode et renvoie </a:t>
            </a:r>
            <a:r>
              <a:rPr lang="fr-FR" b="1" dirty="0" err="1"/>
              <a:t>true</a:t>
            </a:r>
            <a:r>
              <a:rPr lang="fr-FR" b="1" dirty="0"/>
              <a:t> </a:t>
            </a:r>
            <a:r>
              <a:rPr lang="fr-FR" dirty="0"/>
              <a:t>si les chaînes de caractères sont identiques </a:t>
            </a: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 : </a:t>
            </a:r>
            <a:r>
              <a:rPr lang="fr-FR" b="1" dirty="0" err="1"/>
              <a:t>equals</a:t>
            </a:r>
            <a:r>
              <a:rPr lang="fr-FR" b="1" dirty="0"/>
              <a:t>(Object o)</a:t>
            </a:r>
          </a:p>
        </p:txBody>
      </p:sp>
    </p:spTree>
    <p:extLst>
      <p:ext uri="{BB962C8B-B14F-4D97-AF65-F5344CB8AC3E}">
        <p14:creationId xmlns:p14="http://schemas.microsoft.com/office/powerpoint/2010/main" val="2885178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 txBox="1">
            <a:spLocks/>
          </p:cNvSpPr>
          <p:nvPr/>
        </p:nvSpPr>
        <p:spPr>
          <a:xfrm>
            <a:off x="872067" y="1676400"/>
            <a:ext cx="7408333" cy="4449763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3" name="Espace réservé du contenu 1"/>
          <p:cNvSpPr txBox="1">
            <a:spLocks/>
          </p:cNvSpPr>
          <p:nvPr/>
        </p:nvSpPr>
        <p:spPr>
          <a:xfrm>
            <a:off x="872067" y="1587500"/>
            <a:ext cx="7408333" cy="49276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Contraintes à respecter lors de la redéfinition : </a:t>
            </a:r>
          </a:p>
          <a:p>
            <a:pPr lvl="1"/>
            <a:r>
              <a:rPr lang="fr-FR" b="1" dirty="0"/>
              <a:t>Symétrie</a:t>
            </a:r>
            <a:r>
              <a:rPr lang="fr-FR" dirty="0"/>
              <a:t> : pour deux références a et b, si </a:t>
            </a:r>
            <a:r>
              <a:rPr lang="fr-FR" dirty="0" err="1"/>
              <a:t>a.equals</a:t>
            </a:r>
            <a:r>
              <a:rPr lang="fr-FR" dirty="0"/>
              <a:t>(b) alors il faut obligatoirement que </a:t>
            </a:r>
            <a:r>
              <a:rPr lang="fr-FR" dirty="0" err="1"/>
              <a:t>b.equals</a:t>
            </a:r>
            <a:r>
              <a:rPr lang="fr-FR" dirty="0"/>
              <a:t>(a)</a:t>
            </a:r>
          </a:p>
          <a:p>
            <a:pPr lvl="1"/>
            <a:r>
              <a:rPr lang="fr-FR" b="1" dirty="0"/>
              <a:t>Réflexivité</a:t>
            </a:r>
            <a:r>
              <a:rPr lang="fr-FR" dirty="0"/>
              <a:t> : pour toute référence non </a:t>
            </a:r>
            <a:r>
              <a:rPr lang="fr-FR" dirty="0" err="1"/>
              <a:t>null</a:t>
            </a:r>
            <a:r>
              <a:rPr lang="fr-FR" dirty="0"/>
              <a:t>, </a:t>
            </a:r>
            <a:r>
              <a:rPr lang="fr-FR" dirty="0" err="1"/>
              <a:t>a.equals</a:t>
            </a:r>
            <a:r>
              <a:rPr lang="fr-FR" dirty="0"/>
              <a:t>(a) doit toujours renvoyer </a:t>
            </a:r>
            <a:r>
              <a:rPr lang="fr-FR" dirty="0" err="1"/>
              <a:t>true</a:t>
            </a:r>
            <a:endParaRPr lang="fr-FR" dirty="0"/>
          </a:p>
          <a:p>
            <a:pPr lvl="1"/>
            <a:r>
              <a:rPr lang="fr-FR" b="1" dirty="0"/>
              <a:t>Transitivité</a:t>
            </a:r>
            <a:r>
              <a:rPr lang="fr-FR" dirty="0"/>
              <a:t> : si </a:t>
            </a:r>
            <a:r>
              <a:rPr lang="fr-FR" dirty="0" err="1"/>
              <a:t>a.equals</a:t>
            </a:r>
            <a:r>
              <a:rPr lang="fr-FR" dirty="0"/>
              <a:t>(b) et </a:t>
            </a:r>
            <a:r>
              <a:rPr lang="fr-FR" dirty="0" err="1"/>
              <a:t>b.equals</a:t>
            </a:r>
            <a:r>
              <a:rPr lang="fr-FR" dirty="0"/>
              <a:t>(c) alors </a:t>
            </a:r>
            <a:r>
              <a:rPr lang="fr-FR" dirty="0" err="1"/>
              <a:t>a.equals</a:t>
            </a:r>
            <a:r>
              <a:rPr lang="fr-FR" dirty="0"/>
              <a:t>(c)</a:t>
            </a:r>
          </a:p>
          <a:p>
            <a:pPr lvl="1"/>
            <a:r>
              <a:rPr lang="fr-FR" b="1" dirty="0"/>
              <a:t>Consistance avec la méthode </a:t>
            </a:r>
            <a:r>
              <a:rPr lang="fr-FR" b="1" dirty="0" err="1"/>
              <a:t>hashCode</a:t>
            </a:r>
            <a:r>
              <a:rPr lang="fr-FR" b="1" dirty="0"/>
              <a:t>()</a:t>
            </a:r>
            <a:r>
              <a:rPr lang="fr-FR" dirty="0"/>
              <a:t> : si deux objets sont égaux en invoquant la méthode </a:t>
            </a:r>
            <a:r>
              <a:rPr lang="fr-FR" dirty="0" err="1"/>
              <a:t>equals</a:t>
            </a:r>
            <a:r>
              <a:rPr lang="fr-FR" dirty="0"/>
              <a:t>() alors leur méthode </a:t>
            </a:r>
            <a:r>
              <a:rPr lang="fr-FR" dirty="0" err="1"/>
              <a:t>hashCode</a:t>
            </a:r>
            <a:r>
              <a:rPr lang="fr-FR" dirty="0"/>
              <a:t>() doit renvoyer la même valeur pour les deux objets (L'inverse n'est pas vrai, deux objets dont la méthode </a:t>
            </a:r>
            <a:r>
              <a:rPr lang="fr-FR" dirty="0" err="1"/>
              <a:t>hashCode</a:t>
            </a:r>
            <a:r>
              <a:rPr lang="fr-FR" dirty="0"/>
              <a:t>() renvoie la même valeur, n'implique pas obligatoirement que l'invocation de la méthode </a:t>
            </a:r>
            <a:r>
              <a:rPr lang="fr-FR" dirty="0" err="1"/>
              <a:t>equals</a:t>
            </a:r>
            <a:r>
              <a:rPr lang="fr-FR" dirty="0"/>
              <a:t>() sur les deux objets renvoie </a:t>
            </a:r>
            <a:r>
              <a:rPr lang="fr-FR" dirty="0" err="1"/>
              <a:t>true</a:t>
            </a:r>
            <a:r>
              <a:rPr lang="fr-FR" dirty="0"/>
              <a:t>.)</a:t>
            </a:r>
          </a:p>
          <a:p>
            <a:pPr lvl="1"/>
            <a:r>
              <a:rPr lang="fr-FR" dirty="0"/>
              <a:t>Pour toute </a:t>
            </a:r>
            <a:r>
              <a:rPr lang="fr-FR" b="1" dirty="0"/>
              <a:t>référence</a:t>
            </a:r>
            <a:r>
              <a:rPr lang="fr-FR" dirty="0"/>
              <a:t> </a:t>
            </a:r>
            <a:r>
              <a:rPr lang="fr-FR" b="1" dirty="0"/>
              <a:t>non</a:t>
            </a:r>
            <a:r>
              <a:rPr lang="fr-FR" dirty="0"/>
              <a:t> </a:t>
            </a:r>
            <a:r>
              <a:rPr lang="fr-FR" b="1" dirty="0" err="1"/>
              <a:t>null</a:t>
            </a:r>
            <a:r>
              <a:rPr lang="fr-FR" dirty="0"/>
              <a:t>, </a:t>
            </a:r>
            <a:r>
              <a:rPr lang="fr-FR" dirty="0" err="1"/>
              <a:t>a.equals</a:t>
            </a:r>
            <a:r>
              <a:rPr lang="fr-FR" dirty="0"/>
              <a:t>(</a:t>
            </a:r>
            <a:r>
              <a:rPr lang="fr-FR" dirty="0" err="1"/>
              <a:t>null</a:t>
            </a:r>
            <a:r>
              <a:rPr lang="fr-FR" dirty="0"/>
              <a:t>) doit toujours renvoyer </a:t>
            </a:r>
            <a:r>
              <a:rPr lang="fr-FR" b="1" dirty="0"/>
              <a:t>false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0155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1370456"/>
              </p:ext>
            </p:extLst>
          </p:nvPr>
        </p:nvGraphicFramePr>
        <p:xfrm>
          <a:off x="871538" y="2514600"/>
          <a:ext cx="7408864" cy="2628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216"/>
                <a:gridCol w="1852216"/>
                <a:gridCol w="1852216"/>
                <a:gridCol w="1852216"/>
              </a:tblGrid>
              <a:tr h="5079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000" b="1">
                          <a:effectLst/>
                          <a:latin typeface="Candara"/>
                          <a:ea typeface="HGP明朝E"/>
                          <a:cs typeface="Times New Roman"/>
                        </a:rPr>
                        <a:t>Type</a:t>
                      </a:r>
                      <a:endParaRPr lang="fr-FR" sz="2000">
                        <a:effectLst/>
                        <a:latin typeface="Candara"/>
                        <a:ea typeface="HGP明朝E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000" b="1">
                          <a:effectLst/>
                          <a:latin typeface="Candara"/>
                          <a:ea typeface="HGP明朝E"/>
                          <a:cs typeface="Times New Roman"/>
                        </a:rPr>
                        <a:t>Taille </a:t>
                      </a:r>
                      <a:endParaRPr lang="fr-FR" sz="2000">
                        <a:effectLst/>
                        <a:latin typeface="Candara"/>
                        <a:ea typeface="HGP明朝E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000" b="1">
                          <a:effectLst/>
                          <a:latin typeface="Candara"/>
                          <a:ea typeface="HGP明朝E"/>
                          <a:cs typeface="Times New Roman"/>
                        </a:rPr>
                        <a:t>Valeur minimale</a:t>
                      </a:r>
                      <a:endParaRPr lang="fr-FR" sz="2000">
                        <a:effectLst/>
                        <a:latin typeface="Candara"/>
                        <a:ea typeface="HGP明朝E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000" b="1">
                          <a:effectLst/>
                          <a:latin typeface="Candara"/>
                          <a:ea typeface="HGP明朝E"/>
                          <a:cs typeface="Times New Roman"/>
                        </a:rPr>
                        <a:t>Valeur maximale</a:t>
                      </a:r>
                      <a:endParaRPr lang="fr-FR" sz="2000">
                        <a:effectLst/>
                        <a:latin typeface="Candara"/>
                        <a:ea typeface="HGP明朝E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697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 b="1">
                          <a:effectLst/>
                          <a:latin typeface="Candara"/>
                          <a:ea typeface="HGP明朝E"/>
                          <a:cs typeface="Times New Roman"/>
                        </a:rPr>
                        <a:t>byte</a:t>
                      </a:r>
                      <a:endParaRPr lang="fr-FR" sz="2000">
                        <a:effectLst/>
                        <a:latin typeface="Candara"/>
                        <a:ea typeface="HGP明朝E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  <a:latin typeface="Candara"/>
                          <a:ea typeface="HGP明朝E"/>
                          <a:cs typeface="Times New Roman"/>
                        </a:rPr>
                        <a:t>1 octet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  <a:latin typeface="Candara"/>
                          <a:ea typeface="HGP明朝E"/>
                          <a:cs typeface="Times New Roman"/>
                        </a:rPr>
                        <a:t>-128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  <a:latin typeface="Candara"/>
                          <a:ea typeface="HGP明朝E"/>
                          <a:cs typeface="Times New Roman"/>
                        </a:rPr>
                        <a:t>127</a:t>
                      </a:r>
                    </a:p>
                  </a:txBody>
                  <a:tcPr marL="68580" marR="68580" marT="0" marB="0"/>
                </a:tc>
              </a:tr>
              <a:tr h="4697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 b="1">
                          <a:effectLst/>
                          <a:latin typeface="Candara"/>
                          <a:ea typeface="HGP明朝E"/>
                          <a:cs typeface="Times New Roman"/>
                        </a:rPr>
                        <a:t>short</a:t>
                      </a:r>
                      <a:endParaRPr lang="fr-FR" sz="2000">
                        <a:effectLst/>
                        <a:latin typeface="Candara"/>
                        <a:ea typeface="HGP明朝E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  <a:latin typeface="Candara"/>
                          <a:ea typeface="HGP明朝E"/>
                          <a:cs typeface="Times New Roman"/>
                        </a:rPr>
                        <a:t>2 octets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  <a:latin typeface="Candara"/>
                          <a:ea typeface="HGP明朝E"/>
                          <a:cs typeface="Times New Roman"/>
                        </a:rPr>
                        <a:t>-32 768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  <a:latin typeface="Candara"/>
                          <a:ea typeface="HGP明朝E"/>
                          <a:cs typeface="Times New Roman"/>
                        </a:rPr>
                        <a:t>32 767</a:t>
                      </a:r>
                    </a:p>
                  </a:txBody>
                  <a:tcPr marL="68580" marR="68580" marT="0" marB="0"/>
                </a:tc>
              </a:tr>
              <a:tr h="4697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 b="1" dirty="0" err="1">
                          <a:effectLst/>
                          <a:latin typeface="Candara"/>
                          <a:ea typeface="HGP明朝E"/>
                          <a:cs typeface="Times New Roman"/>
                        </a:rPr>
                        <a:t>int</a:t>
                      </a:r>
                      <a:endParaRPr lang="fr-FR" sz="2000" dirty="0">
                        <a:effectLst/>
                        <a:latin typeface="Candara"/>
                        <a:ea typeface="HGP明朝E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  <a:latin typeface="Candara"/>
                          <a:ea typeface="HGP明朝E"/>
                          <a:cs typeface="Times New Roman"/>
                        </a:rPr>
                        <a:t>4 octets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  <a:latin typeface="Candara"/>
                          <a:ea typeface="HGP明朝E"/>
                          <a:cs typeface="Times New Roman"/>
                        </a:rPr>
                        <a:t>-2 147 483 648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  <a:latin typeface="Candara"/>
                          <a:ea typeface="HGP明朝E"/>
                          <a:cs typeface="Times New Roman"/>
                        </a:rPr>
                        <a:t>2 147 483 647</a:t>
                      </a:r>
                    </a:p>
                  </a:txBody>
                  <a:tcPr marL="68580" marR="68580" marT="0" marB="0"/>
                </a:tc>
              </a:tr>
              <a:tr h="52099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 b="1">
                          <a:effectLst/>
                          <a:latin typeface="Candara"/>
                          <a:ea typeface="HGP明朝E"/>
                          <a:cs typeface="Times New Roman"/>
                        </a:rPr>
                        <a:t>long</a:t>
                      </a:r>
                      <a:endParaRPr lang="fr-FR" sz="2000">
                        <a:effectLst/>
                        <a:latin typeface="Candara"/>
                        <a:ea typeface="HGP明朝E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Candara"/>
                          <a:ea typeface="HGP明朝E"/>
                          <a:cs typeface="Times New Roman"/>
                        </a:rPr>
                        <a:t>8 octets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  <a:latin typeface="Candara"/>
                          <a:ea typeface="HGP明朝E"/>
                          <a:cs typeface="Times New Roman"/>
                        </a:rPr>
                        <a:t>-9 223 372 036 854 775 808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Candara"/>
                          <a:ea typeface="HGP明朝E"/>
                          <a:cs typeface="Times New Roman"/>
                        </a:rPr>
                        <a:t>9 223 372 036 854 775 807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Nombres entiers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871538" y="5420836"/>
            <a:ext cx="72183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/>
              <a:buChar char="•"/>
            </a:pPr>
            <a:r>
              <a:rPr lang="fr-FR" b="1" i="1" dirty="0">
                <a:solidFill>
                  <a:srgbClr val="1F497D"/>
                </a:solidFill>
              </a:rPr>
              <a:t>Division par 0 </a:t>
            </a:r>
            <a:r>
              <a:rPr lang="fr-FR" dirty="0">
                <a:solidFill>
                  <a:srgbClr val="1F497D"/>
                </a:solidFill>
              </a:rPr>
              <a:t>sur les entiers conduit à une erreur d’exécution</a:t>
            </a:r>
          </a:p>
          <a:p>
            <a:pPr marL="742950" lvl="1" indent="-285750">
              <a:buFont typeface="Arial"/>
              <a:buChar char="•"/>
            </a:pPr>
            <a:r>
              <a:rPr lang="fr-FR" b="1" i="1" dirty="0">
                <a:solidFill>
                  <a:srgbClr val="1F497D"/>
                </a:solidFill>
              </a:rPr>
              <a:t>Dépassement de capacité</a:t>
            </a:r>
            <a:r>
              <a:rPr lang="fr-FR" dirty="0">
                <a:solidFill>
                  <a:srgbClr val="1F497D"/>
                </a:solidFill>
              </a:rPr>
              <a:t> d’un entier conduit à la conservation des bits de signe les moins significatifs </a:t>
            </a:r>
          </a:p>
        </p:txBody>
      </p:sp>
    </p:spTree>
    <p:extLst>
      <p:ext uri="{BB962C8B-B14F-4D97-AF65-F5344CB8AC3E}">
        <p14:creationId xmlns:p14="http://schemas.microsoft.com/office/powerpoint/2010/main" val="3529555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872067" y="2675466"/>
            <a:ext cx="7408333" cy="4042834"/>
          </a:xfrm>
        </p:spPr>
        <p:txBody>
          <a:bodyPr>
            <a:normAutofit fontScale="85000" lnSpcReduction="10000"/>
          </a:bodyPr>
          <a:lstStyle/>
          <a:p>
            <a:r>
              <a:rPr lang="fr-FR" dirty="0" smtClean="0"/>
              <a:t>Les méthodes </a:t>
            </a:r>
            <a:r>
              <a:rPr lang="fr-FR" b="1" dirty="0" err="1" smtClean="0"/>
              <a:t>equals</a:t>
            </a:r>
            <a:r>
              <a:rPr lang="fr-FR" dirty="0" smtClean="0"/>
              <a:t> et </a:t>
            </a:r>
            <a:r>
              <a:rPr lang="fr-FR" b="1" dirty="0" err="1" smtClean="0"/>
              <a:t>hashCode</a:t>
            </a:r>
            <a:r>
              <a:rPr lang="fr-FR" dirty="0" smtClean="0"/>
              <a:t>() sont étroitement liées, le </a:t>
            </a:r>
            <a:r>
              <a:rPr lang="fr-FR" b="1" dirty="0" err="1" smtClean="0"/>
              <a:t>hashCode</a:t>
            </a:r>
            <a:r>
              <a:rPr lang="fr-FR" dirty="0" smtClean="0"/>
              <a:t>() sert à </a:t>
            </a:r>
            <a:r>
              <a:rPr lang="fr-FR" b="1" dirty="0" smtClean="0"/>
              <a:t>optimiser</a:t>
            </a:r>
            <a:r>
              <a:rPr lang="fr-FR" dirty="0" smtClean="0"/>
              <a:t> </a:t>
            </a:r>
            <a:r>
              <a:rPr lang="fr-FR" b="1" dirty="0" smtClean="0"/>
              <a:t>l’</a:t>
            </a:r>
            <a:r>
              <a:rPr lang="fr-FR" b="1" dirty="0" err="1" smtClean="0"/>
              <a:t>equals</a:t>
            </a:r>
            <a:endParaRPr lang="fr-FR" b="1" dirty="0" smtClean="0"/>
          </a:p>
          <a:p>
            <a:r>
              <a:rPr lang="fr-FR" dirty="0"/>
              <a:t>La valeur du hash code est essentiellement utilisée par les </a:t>
            </a:r>
            <a:r>
              <a:rPr lang="fr-FR" b="1" dirty="0"/>
              <a:t>collections</a:t>
            </a:r>
            <a:r>
              <a:rPr lang="fr-FR" dirty="0"/>
              <a:t> de type </a:t>
            </a:r>
            <a:r>
              <a:rPr lang="fr-FR" b="1" dirty="0" err="1"/>
              <a:t>Hashxxx</a:t>
            </a:r>
            <a:r>
              <a:rPr lang="fr-FR" dirty="0"/>
              <a:t> qui utilisent la valeur du hash code pour améliorer leur performance, </a:t>
            </a:r>
            <a:r>
              <a:rPr lang="fr-FR" dirty="0" smtClean="0"/>
              <a:t>elle a </a:t>
            </a:r>
            <a:r>
              <a:rPr lang="fr-FR" dirty="0"/>
              <a:t>pour objectif de fournir un code de </a:t>
            </a:r>
            <a:r>
              <a:rPr lang="fr-FR" dirty="0" err="1" smtClean="0"/>
              <a:t>hashage</a:t>
            </a:r>
            <a:r>
              <a:rPr lang="fr-FR" dirty="0" smtClean="0"/>
              <a:t> (valeur de type </a:t>
            </a:r>
            <a:r>
              <a:rPr lang="fr-FR" b="1" dirty="0" err="1" smtClean="0"/>
              <a:t>int</a:t>
            </a:r>
            <a:r>
              <a:rPr lang="fr-FR" dirty="0" smtClean="0"/>
              <a:t>)</a:t>
            </a:r>
          </a:p>
          <a:p>
            <a:r>
              <a:rPr lang="fr-FR" dirty="0"/>
              <a:t>Ces classes sont amenées à tester l’égalité de 2 objets, elles comparent d’abord les valeurs des hash codes des 2 objets, si les hash codes sont différents, l’</a:t>
            </a:r>
            <a:r>
              <a:rPr lang="fr-FR" dirty="0" err="1"/>
              <a:t>equals</a:t>
            </a:r>
            <a:r>
              <a:rPr lang="fr-FR" dirty="0"/>
              <a:t>() n’est même pas appelé car les objets sont considérés comme différents </a:t>
            </a:r>
            <a:r>
              <a:rPr lang="fr-FR" dirty="0" smtClean="0"/>
              <a:t> </a:t>
            </a:r>
          </a:p>
          <a:p>
            <a:r>
              <a:rPr lang="fr-FR" dirty="0"/>
              <a:t>Il est donc nécessaire de redéfinir les méthodes </a:t>
            </a:r>
            <a:r>
              <a:rPr lang="fr-FR" dirty="0" err="1"/>
              <a:t>hashCode</a:t>
            </a:r>
            <a:r>
              <a:rPr lang="fr-FR" dirty="0"/>
              <a:t>() et </a:t>
            </a:r>
            <a:r>
              <a:rPr lang="fr-FR" dirty="0" err="1" smtClean="0"/>
              <a:t>equals</a:t>
            </a:r>
            <a:r>
              <a:rPr lang="fr-FR" dirty="0" smtClean="0"/>
              <a:t> </a:t>
            </a:r>
            <a:r>
              <a:rPr lang="fr-FR" dirty="0"/>
              <a:t>de manière coordonnée si l'une ou l'autre est redéfinie </a:t>
            </a:r>
            <a:endParaRPr lang="fr-FR" b="1" dirty="0" smtClean="0"/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Méthode : </a:t>
            </a:r>
            <a:r>
              <a:rPr lang="fr-FR" b="1" dirty="0" err="1" smtClean="0"/>
              <a:t>hashCode</a:t>
            </a:r>
            <a:r>
              <a:rPr lang="fr-FR" b="1" dirty="0" smtClean="0"/>
              <a:t>()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750824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 txBox="1">
            <a:spLocks/>
          </p:cNvSpPr>
          <p:nvPr/>
        </p:nvSpPr>
        <p:spPr>
          <a:xfrm>
            <a:off x="872067" y="1587500"/>
            <a:ext cx="7408333" cy="49276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Contraintes à respecter lors de la redéfinition : </a:t>
            </a:r>
          </a:p>
          <a:p>
            <a:pPr lvl="1"/>
            <a:r>
              <a:rPr lang="fr-FR" dirty="0"/>
              <a:t>La valeur renvoyée doit être </a:t>
            </a:r>
            <a:r>
              <a:rPr lang="fr-FR" b="1" dirty="0"/>
              <a:t>constante</a:t>
            </a:r>
            <a:r>
              <a:rPr lang="fr-FR" dirty="0"/>
              <a:t> lors de plusieurs invocations sur un même objet durant la durée de vie de l'application. Cette valeur n'a cependant pas d'obligation à être constante entre plusieurs exécutions de l'application</a:t>
            </a:r>
          </a:p>
          <a:p>
            <a:pPr lvl="1"/>
            <a:r>
              <a:rPr lang="fr-FR" b="1" dirty="0"/>
              <a:t>Deux</a:t>
            </a:r>
            <a:r>
              <a:rPr lang="fr-FR" dirty="0"/>
              <a:t> </a:t>
            </a:r>
            <a:r>
              <a:rPr lang="fr-FR" b="1" dirty="0"/>
              <a:t>objets</a:t>
            </a:r>
            <a:r>
              <a:rPr lang="fr-FR" dirty="0"/>
              <a:t> </a:t>
            </a:r>
            <a:r>
              <a:rPr lang="fr-FR" b="1" dirty="0"/>
              <a:t>égaux</a:t>
            </a:r>
            <a:r>
              <a:rPr lang="fr-FR" dirty="0"/>
              <a:t> (l'invocation de la méthode </a:t>
            </a:r>
            <a:r>
              <a:rPr lang="fr-FR" dirty="0" err="1"/>
              <a:t>equals</a:t>
            </a:r>
            <a:r>
              <a:rPr lang="fr-FR" dirty="0"/>
              <a:t>() sur une instance avec l'autre en paramètre renvoie </a:t>
            </a:r>
            <a:r>
              <a:rPr lang="fr-FR" dirty="0" err="1"/>
              <a:t>true</a:t>
            </a:r>
            <a:r>
              <a:rPr lang="fr-FR" dirty="0"/>
              <a:t>) doivent obligatoirement avoir le </a:t>
            </a:r>
            <a:r>
              <a:rPr lang="fr-FR" b="1" dirty="0"/>
              <a:t>même</a:t>
            </a:r>
            <a:r>
              <a:rPr lang="fr-FR" dirty="0"/>
              <a:t> </a:t>
            </a:r>
            <a:r>
              <a:rPr lang="fr-FR" b="1" dirty="0"/>
              <a:t>hash</a:t>
            </a:r>
            <a:r>
              <a:rPr lang="fr-FR" dirty="0"/>
              <a:t> </a:t>
            </a:r>
            <a:r>
              <a:rPr lang="fr-FR" b="1" dirty="0"/>
              <a:t>code</a:t>
            </a:r>
            <a:r>
              <a:rPr lang="fr-FR" dirty="0"/>
              <a:t>.</a:t>
            </a:r>
          </a:p>
          <a:p>
            <a:pPr lvl="1"/>
            <a:r>
              <a:rPr lang="fr-FR" dirty="0"/>
              <a:t>Si deux objets ne sont pas égaux en invoquant la méthode </a:t>
            </a:r>
            <a:r>
              <a:rPr lang="fr-FR" dirty="0" err="1" smtClean="0"/>
              <a:t>equals</a:t>
            </a:r>
            <a:r>
              <a:rPr lang="fr-FR" dirty="0" smtClean="0"/>
              <a:t>, </a:t>
            </a:r>
            <a:r>
              <a:rPr lang="fr-FR" dirty="0"/>
              <a:t>alors l'invocation de la méthode </a:t>
            </a:r>
            <a:r>
              <a:rPr lang="fr-FR" dirty="0" err="1"/>
              <a:t>hashCode</a:t>
            </a:r>
            <a:r>
              <a:rPr lang="fr-FR" dirty="0"/>
              <a:t>() de chacun des objets n'a pas l'obligation de renvoyer des valeurs entières différentes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0519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872067" y="2675466"/>
            <a:ext cx="7408333" cy="3903133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Cette méthode est utilisée par la machine Java toutes les fois où elle a besoin de représenter un objet sous forme d'une chaîne de caractères </a:t>
            </a:r>
            <a:endParaRPr lang="fr-FR" dirty="0" smtClean="0"/>
          </a:p>
          <a:p>
            <a:r>
              <a:rPr lang="fr-FR" dirty="0"/>
              <a:t>Par exemple, la méthode </a:t>
            </a:r>
            <a:r>
              <a:rPr lang="fr-FR" b="1" i="1" dirty="0" err="1"/>
              <a:t>System.out.printl</a:t>
            </a:r>
            <a:r>
              <a:rPr lang="fr-FR" i="1" dirty="0" err="1"/>
              <a:t>n</a:t>
            </a:r>
            <a:r>
              <a:rPr lang="fr-FR" dirty="0"/>
              <a:t> prend en paramètre un objet de type </a:t>
            </a:r>
            <a:r>
              <a:rPr lang="fr-FR" b="1" i="1" dirty="0"/>
              <a:t>String</a:t>
            </a:r>
            <a:r>
              <a:rPr lang="fr-FR" dirty="0"/>
              <a:t>. Lorsque l’objet passé en paramètre n’est pas de type </a:t>
            </a:r>
            <a:r>
              <a:rPr lang="fr-FR" b="1" dirty="0"/>
              <a:t>String, </a:t>
            </a:r>
            <a:r>
              <a:rPr lang="fr-FR" dirty="0"/>
              <a:t>la machine Java a besoin de convertir cet objet en un objet de type </a:t>
            </a:r>
            <a:r>
              <a:rPr lang="fr-FR" b="1" dirty="0"/>
              <a:t>String.</a:t>
            </a:r>
            <a:r>
              <a:rPr lang="fr-FR" dirty="0"/>
              <a:t> Cette conversion s'effectue par appel à la méthode </a:t>
            </a:r>
            <a:r>
              <a:rPr lang="fr-FR" b="1" i="1" dirty="0" err="1"/>
              <a:t>toString</a:t>
            </a:r>
            <a:r>
              <a:rPr lang="fr-FR" b="1" dirty="0"/>
              <a:t>()</a:t>
            </a:r>
            <a:r>
              <a:rPr lang="fr-FR" dirty="0"/>
              <a:t> </a:t>
            </a:r>
            <a:endParaRPr lang="fr-FR" dirty="0" smtClean="0"/>
          </a:p>
          <a:p>
            <a:r>
              <a:rPr lang="fr-FR" dirty="0"/>
              <a:t>Les chaînes de caractères retournées par la méthode </a:t>
            </a:r>
            <a:r>
              <a:rPr lang="fr-FR" b="1" i="1" dirty="0" err="1"/>
              <a:t>toString</a:t>
            </a:r>
            <a:r>
              <a:rPr lang="fr-FR" b="1" i="1" dirty="0"/>
              <a:t>()</a:t>
            </a:r>
            <a:r>
              <a:rPr lang="fr-FR" dirty="0"/>
              <a:t> de la classe </a:t>
            </a:r>
            <a:r>
              <a:rPr lang="fr-FR" b="1" i="1" dirty="0"/>
              <a:t>Object</a:t>
            </a:r>
            <a:r>
              <a:rPr lang="fr-FR" dirty="0"/>
              <a:t> ont toutes cette forme : le nom de la classe, suivie du caractère @, et son adresse en hexadécimal 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 : </a:t>
            </a:r>
            <a:r>
              <a:rPr lang="fr-FR" b="1" dirty="0" err="1"/>
              <a:t>toString</a:t>
            </a:r>
            <a:r>
              <a:rPr lang="fr-FR" b="1" dirty="0"/>
              <a:t>()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920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/>
              <a:t>Lorsqu’il n’existe plus aucune référence à un objet, l’emplacement correspondant pourrait être libéré et être utilisé pour autre chose. </a:t>
            </a:r>
            <a:endParaRPr lang="fr-FR" dirty="0" smtClean="0"/>
          </a:p>
          <a:p>
            <a:r>
              <a:rPr lang="fr-FR" dirty="0" smtClean="0"/>
              <a:t>Pour </a:t>
            </a:r>
            <a:r>
              <a:rPr lang="fr-FR" dirty="0"/>
              <a:t>des soucis d’efficacité Java n’impose pas que cela se fasse immédiatement. </a:t>
            </a:r>
            <a:endParaRPr lang="fr-FR" dirty="0" smtClean="0"/>
          </a:p>
          <a:p>
            <a:r>
              <a:rPr lang="fr-FR" dirty="0" smtClean="0"/>
              <a:t>L’objet </a:t>
            </a:r>
            <a:r>
              <a:rPr lang="fr-FR" dirty="0"/>
              <a:t>est devenu candidat  au ramasse-miettes (</a:t>
            </a:r>
            <a:r>
              <a:rPr lang="fr-FR" dirty="0" err="1"/>
              <a:t>garbage</a:t>
            </a:r>
            <a:r>
              <a:rPr lang="fr-FR" dirty="0"/>
              <a:t> </a:t>
            </a:r>
            <a:r>
              <a:rPr lang="fr-FR" dirty="0" err="1"/>
              <a:t>collector</a:t>
            </a:r>
            <a:r>
              <a:rPr lang="fr-FR" dirty="0"/>
              <a:t>). Le </a:t>
            </a:r>
            <a:r>
              <a:rPr lang="fr-FR" dirty="0" err="1"/>
              <a:t>garbage</a:t>
            </a:r>
            <a:r>
              <a:rPr lang="fr-FR" dirty="0"/>
              <a:t> </a:t>
            </a:r>
            <a:r>
              <a:rPr lang="fr-FR" dirty="0" err="1"/>
              <a:t>collector</a:t>
            </a:r>
            <a:r>
              <a:rPr lang="fr-FR" dirty="0"/>
              <a:t> est un mécanisme de gestion automatique de la mémoire, il libère la mémoire des objets qui ne sont plus utilisés et donc référencés 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Garbage</a:t>
            </a:r>
            <a:r>
              <a:rPr lang="fr-FR" dirty="0" smtClean="0"/>
              <a:t> </a:t>
            </a:r>
            <a:r>
              <a:rPr lang="fr-FR" dirty="0" err="1" smtClean="0"/>
              <a:t>Collector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2727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Variable "</a:t>
            </a:r>
            <a:r>
              <a:rPr lang="fr-FR" b="1" dirty="0" smtClean="0"/>
              <a:t>final</a:t>
            </a:r>
            <a:r>
              <a:rPr lang="fr-FR" dirty="0" smtClean="0"/>
              <a:t>" : indique que cette variable est une constante et que sa valeur ne pourra plus être modifiée. </a:t>
            </a:r>
          </a:p>
          <a:p>
            <a:pPr lvl="1"/>
            <a:r>
              <a:rPr lang="fr-FR" dirty="0" err="1" smtClean="0"/>
              <a:t>private</a:t>
            </a:r>
            <a:r>
              <a:rPr lang="fr-FR" dirty="0" smtClean="0"/>
              <a:t> </a:t>
            </a:r>
            <a:r>
              <a:rPr lang="fr-FR" b="1" dirty="0" smtClean="0"/>
              <a:t>final</a:t>
            </a:r>
            <a:r>
              <a:rPr lang="fr-FR" dirty="0" smtClean="0"/>
              <a:t> </a:t>
            </a:r>
            <a:r>
              <a:rPr lang="fr-FR" dirty="0" err="1" smtClean="0"/>
              <a:t>int</a:t>
            </a:r>
            <a:r>
              <a:rPr lang="fr-FR" dirty="0" smtClean="0"/>
              <a:t> limite = 10; </a:t>
            </a:r>
          </a:p>
          <a:p>
            <a:r>
              <a:rPr lang="fr-FR" dirty="0" smtClean="0"/>
              <a:t>Méthode </a:t>
            </a:r>
            <a:r>
              <a:rPr lang="fr-FR" dirty="0"/>
              <a:t>"</a:t>
            </a:r>
            <a:r>
              <a:rPr lang="fr-FR" b="1" dirty="0"/>
              <a:t>final</a:t>
            </a:r>
            <a:r>
              <a:rPr lang="fr-FR" dirty="0"/>
              <a:t>" </a:t>
            </a:r>
            <a:r>
              <a:rPr lang="fr-FR" dirty="0" smtClean="0"/>
              <a:t>: indique que cette méthode ne pourra pas être redéfinie</a:t>
            </a:r>
          </a:p>
          <a:p>
            <a:r>
              <a:rPr lang="fr-FR" dirty="0" smtClean="0"/>
              <a:t>Classe : on ne peut pas dériver une classe déclarée "</a:t>
            </a:r>
            <a:r>
              <a:rPr lang="fr-FR" b="1" dirty="0" smtClean="0"/>
              <a:t>final"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 clé : </a:t>
            </a:r>
            <a:r>
              <a:rPr lang="fr-FR" b="1" dirty="0" smtClean="0"/>
              <a:t>final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1477925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mot-clé </a:t>
            </a:r>
            <a:r>
              <a:rPr lang="fr-FR" b="1" dirty="0" err="1"/>
              <a:t>static</a:t>
            </a:r>
            <a:r>
              <a:rPr lang="fr-FR" dirty="0"/>
              <a:t> est utilisable pour des variables, méthodes, classes internes ou blocs de </a:t>
            </a:r>
            <a:r>
              <a:rPr lang="fr-FR" dirty="0" smtClean="0"/>
              <a:t>code</a:t>
            </a:r>
            <a:endParaRPr lang="fr-FR" dirty="0"/>
          </a:p>
          <a:p>
            <a:r>
              <a:rPr lang="fr-FR" dirty="0" smtClean="0"/>
              <a:t>Dépend de la </a:t>
            </a:r>
            <a:r>
              <a:rPr lang="fr-FR" b="1" dirty="0" smtClean="0"/>
              <a:t>classe</a:t>
            </a:r>
            <a:r>
              <a:rPr lang="fr-FR" dirty="0" smtClean="0"/>
              <a:t> et non d'une instance de classe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 clé : </a:t>
            </a:r>
            <a:r>
              <a:rPr lang="fr-FR" b="1" dirty="0" err="1" smtClean="0"/>
              <a:t>static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2847008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872067" y="2675466"/>
            <a:ext cx="7408333" cy="3903133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Les variables de classe sont </a:t>
            </a:r>
            <a:r>
              <a:rPr lang="fr-FR" b="1" dirty="0"/>
              <a:t>communes</a:t>
            </a:r>
            <a:r>
              <a:rPr lang="fr-FR" dirty="0"/>
              <a:t> à </a:t>
            </a:r>
            <a:r>
              <a:rPr lang="fr-FR" b="1" dirty="0"/>
              <a:t>toutes</a:t>
            </a:r>
            <a:r>
              <a:rPr lang="fr-FR" dirty="0"/>
              <a:t> les </a:t>
            </a:r>
            <a:r>
              <a:rPr lang="fr-FR" b="1" dirty="0"/>
              <a:t>instances</a:t>
            </a:r>
            <a:r>
              <a:rPr lang="fr-FR" dirty="0"/>
              <a:t> de votre classe, ceci est possible grâce au mot clé </a:t>
            </a:r>
            <a:r>
              <a:rPr lang="fr-FR" b="1" i="1" dirty="0" err="1"/>
              <a:t>static</a:t>
            </a:r>
            <a:r>
              <a:rPr lang="fr-FR" dirty="0" smtClean="0"/>
              <a:t>.</a:t>
            </a:r>
          </a:p>
          <a:p>
            <a:pPr lvl="1"/>
            <a:r>
              <a:rPr lang="fr-FR" dirty="0"/>
              <a:t>p</a:t>
            </a:r>
            <a:r>
              <a:rPr lang="fr-FR" dirty="0" smtClean="0"/>
              <a:t>ublic </a:t>
            </a:r>
            <a:r>
              <a:rPr lang="fr-FR" b="1" dirty="0" err="1" smtClean="0"/>
              <a:t>static</a:t>
            </a:r>
            <a:r>
              <a:rPr lang="fr-FR" b="1" dirty="0" smtClean="0"/>
              <a:t> </a:t>
            </a:r>
            <a:r>
              <a:rPr lang="fr-FR" dirty="0" smtClean="0"/>
              <a:t>final</a:t>
            </a:r>
            <a:r>
              <a:rPr lang="fr-FR" b="1" dirty="0" smtClean="0"/>
              <a:t> </a:t>
            </a:r>
            <a:r>
              <a:rPr lang="fr-FR" dirty="0" smtClean="0"/>
              <a:t>String </a:t>
            </a:r>
            <a:r>
              <a:rPr lang="fr-FR" dirty="0" err="1" smtClean="0"/>
              <a:t>sigleEuro</a:t>
            </a:r>
            <a:r>
              <a:rPr lang="fr-FR" dirty="0" smtClean="0"/>
              <a:t> = "€"; </a:t>
            </a:r>
            <a:endParaRPr lang="fr-FR" dirty="0"/>
          </a:p>
          <a:p>
            <a:r>
              <a:rPr lang="fr-FR" dirty="0"/>
              <a:t>L’initialisation d’un champ usuel est faite à la création d’un objet de la classe, l’initialisation des champs </a:t>
            </a:r>
            <a:r>
              <a:rPr lang="fr-FR" b="1" i="1" dirty="0" err="1"/>
              <a:t>static</a:t>
            </a:r>
            <a:r>
              <a:rPr lang="fr-FR" b="1" i="1" dirty="0"/>
              <a:t> </a:t>
            </a:r>
            <a:r>
              <a:rPr lang="fr-FR" dirty="0"/>
              <a:t> d’une classe est faite avant la première utilisation de la classe et donc cette variable sera communes aux différentes instances de la </a:t>
            </a:r>
            <a:r>
              <a:rPr lang="fr-FR" dirty="0" smtClean="0"/>
              <a:t>classe</a:t>
            </a:r>
          </a:p>
          <a:p>
            <a:r>
              <a:rPr lang="fr-FR" dirty="0" smtClean="0"/>
              <a:t>Une variable de classe ne dépend donc pas d'une instance particulière, donc (pour peu qu'elle soit accessible), je peux y accéder en la préfixant du nom de la classe : </a:t>
            </a:r>
            <a:r>
              <a:rPr lang="fr-FR" b="1" dirty="0" err="1" smtClean="0"/>
              <a:t>MaClasse.maVariableStatique</a:t>
            </a:r>
            <a:endParaRPr lang="fr-FR" b="1" dirty="0" smtClean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Variables de classe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37030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 txBox="1">
            <a:spLocks/>
          </p:cNvSpPr>
          <p:nvPr/>
        </p:nvSpPr>
        <p:spPr>
          <a:xfrm>
            <a:off x="872067" y="1473200"/>
            <a:ext cx="7929033" cy="510539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 smtClean="0"/>
              <a:t>Exemple classe utilitaire </a:t>
            </a:r>
            <a:r>
              <a:rPr lang="fr-FR" b="1" dirty="0" err="1" smtClean="0"/>
              <a:t>java.lang.Math</a:t>
            </a:r>
            <a:r>
              <a:rPr lang="fr-FR" b="1" dirty="0" smtClean="0"/>
              <a:t> : </a:t>
            </a:r>
          </a:p>
          <a:p>
            <a:pPr marL="0" indent="0">
              <a:buNone/>
            </a:pPr>
            <a:r>
              <a:rPr lang="fr-FR" dirty="0" smtClean="0"/>
              <a:t>public </a:t>
            </a:r>
            <a:r>
              <a:rPr lang="fr-FR" dirty="0"/>
              <a:t>final class Math {</a:t>
            </a:r>
          </a:p>
          <a:p>
            <a:pPr marL="0" indent="0">
              <a:buNone/>
            </a:pPr>
            <a:endParaRPr lang="fr-FR" sz="2200" dirty="0"/>
          </a:p>
          <a:p>
            <a:pPr marL="0" indent="0">
              <a:buNone/>
            </a:pPr>
            <a:r>
              <a:rPr lang="en-US" sz="2200" dirty="0" smtClean="0"/>
              <a:t>	private </a:t>
            </a:r>
            <a:r>
              <a:rPr lang="en-US" sz="2200" dirty="0"/>
              <a:t>Math() {</a:t>
            </a:r>
            <a:r>
              <a:rPr lang="en-US" sz="2200" dirty="0" smtClean="0"/>
              <a:t>}</a:t>
            </a: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  	public</a:t>
            </a:r>
            <a:r>
              <a:rPr lang="en-US" sz="2200" b="1" dirty="0" smtClean="0"/>
              <a:t> </a:t>
            </a:r>
            <a:r>
              <a:rPr lang="en-US" sz="2200" b="1" dirty="0"/>
              <a:t>static </a:t>
            </a:r>
            <a:r>
              <a:rPr lang="en-US" sz="2200" dirty="0"/>
              <a:t>final</a:t>
            </a:r>
            <a:r>
              <a:rPr lang="en-US" sz="2200" b="1" dirty="0"/>
              <a:t> </a:t>
            </a:r>
            <a:r>
              <a:rPr lang="en-US" sz="2200" dirty="0"/>
              <a:t>double </a:t>
            </a:r>
            <a:r>
              <a:rPr lang="en-US" sz="2200" i="1" dirty="0"/>
              <a:t>E = 2.7182818284590452354;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b="1" dirty="0" smtClean="0"/>
              <a:t>	</a:t>
            </a:r>
            <a:r>
              <a:rPr lang="en-US" sz="2200" dirty="0" smtClean="0"/>
              <a:t>public</a:t>
            </a:r>
            <a:r>
              <a:rPr lang="en-US" sz="2200" b="1" dirty="0" smtClean="0"/>
              <a:t> </a:t>
            </a:r>
            <a:r>
              <a:rPr lang="en-US" sz="2200" b="1" dirty="0"/>
              <a:t>static </a:t>
            </a:r>
            <a:r>
              <a:rPr lang="en-US" sz="2200" dirty="0"/>
              <a:t>final</a:t>
            </a:r>
            <a:r>
              <a:rPr lang="en-US" sz="2200" b="1" dirty="0"/>
              <a:t> </a:t>
            </a:r>
            <a:r>
              <a:rPr lang="en-US" sz="2200" dirty="0"/>
              <a:t>double </a:t>
            </a:r>
            <a:r>
              <a:rPr lang="en-US" sz="2200" i="1" dirty="0"/>
              <a:t>PI = 3.14159265358979323846</a:t>
            </a:r>
            <a:r>
              <a:rPr lang="en-US" sz="2200" i="1" dirty="0" smtClean="0"/>
              <a:t>;</a:t>
            </a:r>
          </a:p>
          <a:p>
            <a:pPr marL="0" indent="0">
              <a:buNone/>
            </a:pPr>
            <a:r>
              <a:rPr lang="en-US" sz="2200" b="1" i="1" dirty="0" smtClean="0"/>
              <a:t>…</a:t>
            </a:r>
            <a:endParaRPr lang="en-US" sz="2200" b="1" i="1" dirty="0"/>
          </a:p>
          <a:p>
            <a:pPr marL="0" indent="0">
              <a:buFont typeface="Symbol" pitchFamily="18" charset="2"/>
              <a:buNone/>
            </a:pPr>
            <a:r>
              <a:rPr lang="fr-FR" dirty="0" smtClean="0"/>
              <a:t>}</a:t>
            </a:r>
          </a:p>
          <a:p>
            <a:pPr marL="0" indent="0">
              <a:buFont typeface="Symbol" pitchFamily="18" charset="2"/>
              <a:buNone/>
            </a:pPr>
            <a:r>
              <a:rPr lang="fr-FR" dirty="0" smtClean="0"/>
              <a:t>On peut directement utiliser la variable PI : </a:t>
            </a:r>
          </a:p>
          <a:p>
            <a:pPr marL="0" indent="0">
              <a:buFont typeface="Symbol" pitchFamily="18" charset="2"/>
              <a:buNone/>
            </a:pPr>
            <a:r>
              <a:rPr lang="fr-FR" dirty="0"/>
              <a:t>	</a:t>
            </a:r>
            <a:r>
              <a:rPr lang="fr-FR" dirty="0" err="1" smtClean="0"/>
              <a:t>int</a:t>
            </a:r>
            <a:r>
              <a:rPr lang="fr-FR" dirty="0" smtClean="0"/>
              <a:t> rayon = 7;</a:t>
            </a:r>
          </a:p>
          <a:p>
            <a:pPr marL="0" indent="0">
              <a:buFont typeface="Symbol" pitchFamily="18" charset="2"/>
              <a:buNone/>
            </a:pPr>
            <a:r>
              <a:rPr lang="fr-FR" dirty="0"/>
              <a:t>	</a:t>
            </a:r>
            <a:r>
              <a:rPr lang="fr-FR" dirty="0" smtClean="0"/>
              <a:t>double  </a:t>
            </a:r>
            <a:r>
              <a:rPr lang="fr-FR" dirty="0" err="1" smtClean="0"/>
              <a:t>circonference</a:t>
            </a:r>
            <a:r>
              <a:rPr lang="fr-FR" dirty="0" smtClean="0"/>
              <a:t> = 2*</a:t>
            </a:r>
            <a:r>
              <a:rPr lang="fr-FR" b="1" dirty="0" err="1" smtClean="0"/>
              <a:t>Math.PI</a:t>
            </a:r>
            <a:r>
              <a:rPr lang="fr-FR" dirty="0" smtClean="0"/>
              <a:t>*rayon;</a:t>
            </a:r>
          </a:p>
          <a:p>
            <a:pPr marL="0" indent="0">
              <a:buFont typeface="Symbol" pitchFamily="18" charset="2"/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570117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Tout comme les variables de classe, on peut créer des méthodes de classe indépendante d'une instance précise</a:t>
            </a:r>
          </a:p>
          <a:p>
            <a:r>
              <a:rPr lang="fr-FR" dirty="0" smtClean="0"/>
              <a:t>Ce sont généralement des méthodes utilitaires</a:t>
            </a:r>
          </a:p>
          <a:p>
            <a:pPr lvl="1"/>
            <a:r>
              <a:rPr lang="fr-FR" dirty="0" smtClean="0"/>
              <a:t>Exemple dans la classe </a:t>
            </a:r>
            <a:r>
              <a:rPr lang="fr-FR" dirty="0" err="1" smtClean="0"/>
              <a:t>java.lang.Math</a:t>
            </a:r>
            <a:r>
              <a:rPr lang="fr-FR" dirty="0" smtClean="0"/>
              <a:t>, méthode </a:t>
            </a:r>
            <a:r>
              <a:rPr lang="fr-FR" b="1" dirty="0" err="1" smtClean="0"/>
              <a:t>sqrt</a:t>
            </a:r>
            <a:r>
              <a:rPr lang="fr-FR" b="1" dirty="0" smtClean="0"/>
              <a:t> </a:t>
            </a:r>
            <a:r>
              <a:rPr lang="fr-FR" dirty="0" smtClean="0"/>
              <a:t>qui renvoie le carré du nombre donné</a:t>
            </a:r>
            <a:endParaRPr lang="fr-FR" b="1" dirty="0" smtClean="0"/>
          </a:p>
          <a:p>
            <a:pPr lvl="2"/>
            <a:r>
              <a:rPr lang="fr-FR" dirty="0"/>
              <a:t> </a:t>
            </a:r>
            <a:r>
              <a:rPr lang="fr-FR" b="1" dirty="0"/>
              <a:t>public </a:t>
            </a:r>
            <a:r>
              <a:rPr lang="fr-FR" b="1" dirty="0" err="1"/>
              <a:t>static</a:t>
            </a:r>
            <a:r>
              <a:rPr lang="fr-FR" b="1" dirty="0"/>
              <a:t> double </a:t>
            </a:r>
            <a:r>
              <a:rPr lang="fr-FR" b="1" dirty="0" err="1" smtClean="0"/>
              <a:t>sqrt</a:t>
            </a:r>
            <a:r>
              <a:rPr lang="fr-FR" b="1" dirty="0" smtClean="0"/>
              <a:t>(</a:t>
            </a:r>
            <a:r>
              <a:rPr lang="fr-FR" b="1" dirty="0"/>
              <a:t>double </a:t>
            </a:r>
            <a:r>
              <a:rPr lang="fr-FR" b="1" dirty="0" smtClean="0"/>
              <a:t>a)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Méthodes de classe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48657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classe permet de </a:t>
            </a:r>
            <a:r>
              <a:rPr lang="fr-FR" b="1" dirty="0" smtClean="0"/>
              <a:t>gérer</a:t>
            </a:r>
            <a:r>
              <a:rPr lang="fr-FR" dirty="0" smtClean="0"/>
              <a:t> les </a:t>
            </a:r>
            <a:r>
              <a:rPr lang="fr-FR" b="1" dirty="0" smtClean="0"/>
              <a:t>chaînes</a:t>
            </a:r>
            <a:r>
              <a:rPr lang="fr-FR" dirty="0" smtClean="0"/>
              <a:t> de </a:t>
            </a:r>
            <a:r>
              <a:rPr lang="fr-FR" b="1" dirty="0" smtClean="0"/>
              <a:t>caractères</a:t>
            </a:r>
          </a:p>
          <a:p>
            <a:r>
              <a:rPr lang="fr-FR" dirty="0" smtClean="0"/>
              <a:t>Elle est déclarée </a:t>
            </a:r>
            <a:r>
              <a:rPr lang="fr-FR" b="1" dirty="0" smtClean="0"/>
              <a:t>final</a:t>
            </a:r>
            <a:r>
              <a:rPr lang="fr-FR" dirty="0" smtClean="0"/>
              <a:t>, on ne peut donc pas l'étendre</a:t>
            </a:r>
          </a:p>
          <a:p>
            <a:r>
              <a:rPr lang="fr-FR" dirty="0" smtClean="0"/>
              <a:t>L'objet String est stocké dans un </a:t>
            </a:r>
            <a:r>
              <a:rPr lang="fr-FR" b="1" dirty="0" smtClean="0"/>
              <a:t>tableau</a:t>
            </a:r>
            <a:r>
              <a:rPr lang="fr-FR" dirty="0" smtClean="0"/>
              <a:t> de </a:t>
            </a:r>
            <a:r>
              <a:rPr lang="fr-FR" b="1" dirty="0" smtClean="0"/>
              <a:t>caractères</a:t>
            </a:r>
          </a:p>
          <a:p>
            <a:r>
              <a:rPr lang="fr-FR" dirty="0" smtClean="0"/>
              <a:t>Cette classe est </a:t>
            </a:r>
            <a:r>
              <a:rPr lang="fr-FR" b="1" dirty="0" smtClean="0"/>
              <a:t>immuable</a:t>
            </a:r>
            <a:r>
              <a:rPr lang="fr-FR" dirty="0" smtClean="0"/>
              <a:t>, une fois la chaîne stockée on ne peut plus la modifier, dés </a:t>
            </a:r>
            <a:r>
              <a:rPr lang="fr-FR" dirty="0"/>
              <a:t>que l'on modifie, concatène une chaîne il a création d'une nouvelle chaîne</a:t>
            </a:r>
          </a:p>
          <a:p>
            <a:endParaRPr lang="fr-FR" b="1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String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9280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7889333"/>
              </p:ext>
            </p:extLst>
          </p:nvPr>
        </p:nvGraphicFramePr>
        <p:xfrm>
          <a:off x="871538" y="2784476"/>
          <a:ext cx="7408864" cy="159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216"/>
                <a:gridCol w="1852216"/>
                <a:gridCol w="1852216"/>
                <a:gridCol w="1852216"/>
              </a:tblGrid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000" b="1" dirty="0">
                          <a:effectLst/>
                          <a:latin typeface="Candara"/>
                          <a:ea typeface="HGP明朝E"/>
                          <a:cs typeface="Times New Roman"/>
                        </a:rPr>
                        <a:t>Type</a:t>
                      </a:r>
                      <a:endParaRPr lang="fr-FR" sz="2000" dirty="0">
                        <a:effectLst/>
                        <a:latin typeface="Candara"/>
                        <a:ea typeface="HGP明朝E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000" b="1" dirty="0">
                          <a:effectLst/>
                          <a:latin typeface="Candara"/>
                          <a:ea typeface="HGP明朝E"/>
                          <a:cs typeface="Times New Roman"/>
                        </a:rPr>
                        <a:t>Taille </a:t>
                      </a:r>
                      <a:endParaRPr lang="fr-FR" sz="2000" dirty="0">
                        <a:effectLst/>
                        <a:latin typeface="Candara"/>
                        <a:ea typeface="HGP明朝E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000" b="1">
                          <a:effectLst/>
                          <a:latin typeface="Candara"/>
                          <a:ea typeface="HGP明朝E"/>
                          <a:cs typeface="Times New Roman"/>
                        </a:rPr>
                        <a:t>Valeur minimale</a:t>
                      </a:r>
                      <a:endParaRPr lang="fr-FR" sz="2000">
                        <a:effectLst/>
                        <a:latin typeface="Candara"/>
                        <a:ea typeface="HGP明朝E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000" b="1">
                          <a:effectLst/>
                          <a:latin typeface="Candara"/>
                          <a:ea typeface="HGP明朝E"/>
                          <a:cs typeface="Times New Roman"/>
                        </a:rPr>
                        <a:t>Valeur maximale</a:t>
                      </a:r>
                      <a:endParaRPr lang="fr-FR" sz="2000">
                        <a:effectLst/>
                        <a:latin typeface="Candara"/>
                        <a:ea typeface="HGP明朝E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 b="1">
                          <a:effectLst/>
                          <a:latin typeface="Candara"/>
                          <a:ea typeface="HGP明朝E"/>
                          <a:cs typeface="Times New Roman"/>
                        </a:rPr>
                        <a:t>float</a:t>
                      </a:r>
                      <a:endParaRPr lang="fr-FR" sz="2000">
                        <a:effectLst/>
                        <a:latin typeface="Candara"/>
                        <a:ea typeface="HGP明朝E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Candara"/>
                          <a:ea typeface="HGP明朝E"/>
                          <a:cs typeface="Times New Roman"/>
                        </a:rPr>
                        <a:t>4 octets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Candara"/>
                          <a:ea typeface="HGP明朝E"/>
                          <a:cs typeface="Times New Roman"/>
                        </a:rPr>
                        <a:t>1.40239846</a:t>
                      </a:r>
                      <a:r>
                        <a:rPr lang="fr-FR" sz="2000" baseline="30000" dirty="0">
                          <a:effectLst/>
                          <a:latin typeface="Candara"/>
                          <a:ea typeface="HGP明朝E"/>
                          <a:cs typeface="Times New Roman"/>
                        </a:rPr>
                        <a:t>E</a:t>
                      </a:r>
                      <a:r>
                        <a:rPr lang="fr-FR" sz="2000" dirty="0">
                          <a:effectLst/>
                          <a:latin typeface="Candara"/>
                          <a:ea typeface="HGP明朝E"/>
                          <a:cs typeface="Times New Roman"/>
                        </a:rPr>
                        <a:t>-45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  <a:latin typeface="Candara"/>
                          <a:ea typeface="HGP明朝E"/>
                          <a:cs typeface="Times New Roman"/>
                        </a:rPr>
                        <a:t>3.40282347</a:t>
                      </a:r>
                      <a:r>
                        <a:rPr lang="fr-FR" sz="2000" baseline="30000">
                          <a:effectLst/>
                          <a:latin typeface="Candara"/>
                          <a:ea typeface="HGP明朝E"/>
                          <a:cs typeface="Times New Roman"/>
                        </a:rPr>
                        <a:t>E</a:t>
                      </a:r>
                      <a:r>
                        <a:rPr lang="fr-FR" sz="2000">
                          <a:effectLst/>
                          <a:latin typeface="Candara"/>
                          <a:ea typeface="HGP明朝E"/>
                          <a:cs typeface="Times New Roman"/>
                        </a:rPr>
                        <a:t>38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 b="1">
                          <a:effectLst/>
                          <a:latin typeface="Candara"/>
                          <a:ea typeface="HGP明朝E"/>
                          <a:cs typeface="Times New Roman"/>
                        </a:rPr>
                        <a:t>double</a:t>
                      </a:r>
                      <a:endParaRPr lang="fr-FR" sz="2000">
                        <a:effectLst/>
                        <a:latin typeface="Candara"/>
                        <a:ea typeface="HGP明朝E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  <a:latin typeface="Candara"/>
                          <a:ea typeface="HGP明朝E"/>
                          <a:cs typeface="Times New Roman"/>
                        </a:rPr>
                        <a:t>8 octets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  <a:latin typeface="Candara"/>
                          <a:ea typeface="HGP明朝E"/>
                          <a:cs typeface="Times New Roman"/>
                        </a:rPr>
                        <a:t>4.9406564584124654</a:t>
                      </a:r>
                      <a:r>
                        <a:rPr lang="fr-FR" sz="2000" baseline="30000">
                          <a:effectLst/>
                          <a:latin typeface="Candara"/>
                          <a:ea typeface="HGP明朝E"/>
                          <a:cs typeface="Times New Roman"/>
                        </a:rPr>
                        <a:t>E</a:t>
                      </a:r>
                      <a:r>
                        <a:rPr lang="fr-FR" sz="2000">
                          <a:effectLst/>
                          <a:latin typeface="Candara"/>
                          <a:ea typeface="HGP明朝E"/>
                          <a:cs typeface="Times New Roman"/>
                        </a:rPr>
                        <a:t>-324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Candara"/>
                          <a:ea typeface="HGP明朝E"/>
                          <a:cs typeface="Times New Roman"/>
                        </a:rPr>
                        <a:t>1.797693134862316</a:t>
                      </a:r>
                      <a:r>
                        <a:rPr lang="fr-FR" sz="2000" baseline="30000" dirty="0">
                          <a:effectLst/>
                          <a:latin typeface="Candara"/>
                          <a:ea typeface="HGP明朝E"/>
                          <a:cs typeface="Times New Roman"/>
                        </a:rPr>
                        <a:t>E</a:t>
                      </a:r>
                      <a:r>
                        <a:rPr lang="fr-FR" sz="2000" dirty="0">
                          <a:effectLst/>
                          <a:latin typeface="Candara"/>
                          <a:ea typeface="HGP明朝E"/>
                          <a:cs typeface="Times New Roman"/>
                        </a:rPr>
                        <a:t>308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Nombres flottants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871538" y="4582636"/>
            <a:ext cx="740886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Particularité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fr-FR" b="1" dirty="0" err="1">
                <a:solidFill>
                  <a:schemeClr val="accent1">
                    <a:lumMod val="50000"/>
                  </a:schemeClr>
                </a:solidFill>
              </a:rPr>
              <a:t>float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 x = 12.5 ; </a:t>
            </a:r>
            <a:endParaRPr lang="fr-FR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Incorrect 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car par défaut toutes les constantes flottantes créées par le compilateur sont de type double, il faut dans ce cas l’expliciter comme ceci : </a:t>
            </a: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x = </a:t>
            </a:r>
            <a:r>
              <a:rPr lang="fr-FR" b="1" dirty="0" smtClean="0">
                <a:solidFill>
                  <a:schemeClr val="accent1">
                    <a:lumMod val="50000"/>
                  </a:schemeClr>
                </a:solidFill>
              </a:rPr>
              <a:t>12.5f</a:t>
            </a:r>
          </a:p>
          <a:p>
            <a:endParaRPr lang="fr-FR" b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0568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491459"/>
              </p:ext>
            </p:extLst>
          </p:nvPr>
        </p:nvGraphicFramePr>
        <p:xfrm>
          <a:off x="393700" y="1344810"/>
          <a:ext cx="8369300" cy="5382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1900"/>
                <a:gridCol w="4597400"/>
              </a:tblGrid>
              <a:tr h="299794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Méthode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Explication</a:t>
                      </a:r>
                      <a:endParaRPr lang="fr-FR" dirty="0"/>
                    </a:p>
                  </a:txBody>
                  <a:tcPr/>
                </a:tc>
              </a:tr>
              <a:tr h="3277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dirty="0" err="1" smtClean="0"/>
                        <a:t>length</a:t>
                      </a:r>
                      <a:r>
                        <a:rPr lang="fr-FR" sz="1600" b="1" dirty="0" smtClean="0"/>
                        <a:t>()</a:t>
                      </a:r>
                      <a:endParaRPr lang="fr-F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Nombres</a:t>
                      </a:r>
                      <a:r>
                        <a:rPr lang="fr-FR" sz="1600" baseline="0" dirty="0" smtClean="0"/>
                        <a:t> de caractères de la chaîne</a:t>
                      </a:r>
                      <a:endParaRPr lang="fr-FR" sz="1600" dirty="0"/>
                    </a:p>
                  </a:txBody>
                  <a:tcPr/>
                </a:tc>
              </a:tr>
              <a:tr h="487754">
                <a:tc>
                  <a:txBody>
                    <a:bodyPr/>
                    <a:lstStyle/>
                    <a:p>
                      <a:r>
                        <a:rPr lang="fr-FR" sz="1600" b="1" dirty="0" err="1" smtClean="0"/>
                        <a:t>substring</a:t>
                      </a:r>
                      <a:r>
                        <a:rPr lang="fr-FR" sz="1600" b="1" dirty="0" smtClean="0"/>
                        <a:t>(</a:t>
                      </a:r>
                      <a:r>
                        <a:rPr lang="fr-FR" sz="1600" b="1" dirty="0" err="1" smtClean="0"/>
                        <a:t>int</a:t>
                      </a:r>
                      <a:r>
                        <a:rPr lang="fr-FR" sz="1600" b="1" dirty="0" smtClean="0"/>
                        <a:t> </a:t>
                      </a:r>
                      <a:r>
                        <a:rPr lang="fr-FR" sz="1600" b="1" dirty="0" err="1" smtClean="0"/>
                        <a:t>start</a:t>
                      </a:r>
                      <a:r>
                        <a:rPr lang="fr-FR" sz="1600" b="1" dirty="0" smtClean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dirty="0" err="1" smtClean="0"/>
                        <a:t>substring</a:t>
                      </a:r>
                      <a:r>
                        <a:rPr lang="fr-FR" sz="1600" b="1" dirty="0" smtClean="0"/>
                        <a:t>(</a:t>
                      </a:r>
                      <a:r>
                        <a:rPr lang="fr-FR" sz="1600" b="1" dirty="0" err="1" smtClean="0"/>
                        <a:t>int</a:t>
                      </a:r>
                      <a:r>
                        <a:rPr lang="fr-FR" sz="1600" b="1" dirty="0" smtClean="0"/>
                        <a:t> </a:t>
                      </a:r>
                      <a:r>
                        <a:rPr lang="fr-FR" sz="1600" b="1" dirty="0" err="1" smtClean="0"/>
                        <a:t>start</a:t>
                      </a:r>
                      <a:r>
                        <a:rPr lang="fr-FR" sz="1600" b="1" dirty="0" smtClean="0"/>
                        <a:t>, </a:t>
                      </a:r>
                      <a:r>
                        <a:rPr lang="fr-FR" sz="1600" b="1" dirty="0" err="1" smtClean="0"/>
                        <a:t>int</a:t>
                      </a:r>
                      <a:r>
                        <a:rPr lang="fr-FR" sz="1600" b="1" dirty="0" smtClean="0"/>
                        <a:t> end)</a:t>
                      </a:r>
                      <a:endParaRPr lang="fr-F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Extraction d'une sous-chaîne</a:t>
                      </a:r>
                      <a:endParaRPr lang="fr-FR" sz="1600" dirty="0"/>
                    </a:p>
                  </a:txBody>
                  <a:tcPr/>
                </a:tc>
              </a:tr>
              <a:tr h="467434">
                <a:tc>
                  <a:txBody>
                    <a:bodyPr/>
                    <a:lstStyle/>
                    <a:p>
                      <a:r>
                        <a:rPr lang="fr-FR" sz="1600" b="1" dirty="0" err="1" smtClean="0"/>
                        <a:t>compareTo</a:t>
                      </a:r>
                      <a:r>
                        <a:rPr lang="fr-FR" sz="1600" b="1" dirty="0" smtClean="0"/>
                        <a:t>(String s2)</a:t>
                      </a:r>
                    </a:p>
                    <a:p>
                      <a:r>
                        <a:rPr lang="fr-FR" sz="1600" b="1" dirty="0" err="1" smtClean="0"/>
                        <a:t>compareToIgnoreCase</a:t>
                      </a:r>
                      <a:r>
                        <a:rPr lang="fr-FR" sz="1600" b="1" dirty="0" smtClean="0"/>
                        <a:t>(String s2)</a:t>
                      </a:r>
                      <a:endParaRPr lang="fr-F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Comparaison de 2 chaînes</a:t>
                      </a:r>
                      <a:endParaRPr lang="fr-FR" sz="1600" dirty="0"/>
                    </a:p>
                  </a:txBody>
                  <a:tcPr/>
                </a:tc>
              </a:tr>
              <a:tr h="3659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dirty="0" err="1" smtClean="0"/>
                        <a:t>startsWith</a:t>
                      </a:r>
                      <a:r>
                        <a:rPr lang="fr-FR" sz="1600" b="1" dirty="0" smtClean="0"/>
                        <a:t>(String s) </a:t>
                      </a:r>
                      <a:r>
                        <a:rPr lang="fr-FR" sz="1600" b="1" dirty="0" err="1" smtClean="0"/>
                        <a:t>endsWith</a:t>
                      </a:r>
                      <a:r>
                        <a:rPr lang="fr-FR" sz="1600" b="1" dirty="0" smtClean="0"/>
                        <a:t>(String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Vérification</a:t>
                      </a:r>
                      <a:r>
                        <a:rPr lang="fr-FR" sz="1600" baseline="0" dirty="0" smtClean="0"/>
                        <a:t> du début/fin de la chaîne</a:t>
                      </a:r>
                      <a:endParaRPr lang="fr-FR" sz="1600" dirty="0"/>
                    </a:p>
                  </a:txBody>
                  <a:tcPr/>
                </a:tc>
              </a:tr>
              <a:tr h="464894">
                <a:tc>
                  <a:txBody>
                    <a:bodyPr/>
                    <a:lstStyle/>
                    <a:p>
                      <a:r>
                        <a:rPr lang="fr-FR" sz="1600" b="1" dirty="0" err="1" smtClean="0"/>
                        <a:t>equals</a:t>
                      </a:r>
                      <a:r>
                        <a:rPr lang="fr-FR" sz="1600" b="1" dirty="0" smtClean="0"/>
                        <a:t>(String</a:t>
                      </a:r>
                      <a:r>
                        <a:rPr lang="fr-FR" sz="1600" b="1" baseline="0" dirty="0" smtClean="0"/>
                        <a:t> s2</a:t>
                      </a:r>
                      <a:r>
                        <a:rPr lang="fr-FR" sz="1600" b="1" dirty="0" smtClean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dirty="0" err="1" smtClean="0"/>
                        <a:t>equalsIgnoreCase</a:t>
                      </a:r>
                      <a:r>
                        <a:rPr lang="fr-FR" sz="1600" b="1" dirty="0" smtClean="0"/>
                        <a:t>(String</a:t>
                      </a:r>
                      <a:r>
                        <a:rPr lang="fr-FR" sz="1600" b="1" baseline="0" dirty="0" smtClean="0"/>
                        <a:t> s2</a:t>
                      </a:r>
                      <a:r>
                        <a:rPr lang="fr-FR" sz="1600" b="1" dirty="0" smtClean="0"/>
                        <a:t>)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Vérification de l'égalité de 2 chaînes (+</a:t>
                      </a:r>
                      <a:r>
                        <a:rPr lang="fr-FR" sz="1600" baseline="0" dirty="0" smtClean="0"/>
                        <a:t> sans tenir compte de la casse</a:t>
                      </a:r>
                      <a:r>
                        <a:rPr lang="fr-FR" sz="1600" dirty="0" smtClean="0"/>
                        <a:t>)</a:t>
                      </a:r>
                      <a:endParaRPr lang="fr-FR" sz="1600" dirty="0"/>
                    </a:p>
                  </a:txBody>
                  <a:tcPr/>
                </a:tc>
              </a:tr>
              <a:tr h="5842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dirty="0" err="1" smtClean="0"/>
                        <a:t>toUpperCase</a:t>
                      </a:r>
                      <a:r>
                        <a:rPr lang="fr-FR" sz="1600" b="1" dirty="0" smtClean="0"/>
                        <a:t>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dirty="0" err="1" smtClean="0"/>
                        <a:t>toLowerCase</a:t>
                      </a:r>
                      <a:r>
                        <a:rPr lang="fr-FR" sz="1600" b="1" dirty="0" smtClean="0"/>
                        <a:t>()</a:t>
                      </a:r>
                      <a:endParaRPr lang="fr-F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Retourne une</a:t>
                      </a:r>
                      <a:r>
                        <a:rPr lang="fr-FR" sz="1600" baseline="0" dirty="0" smtClean="0"/>
                        <a:t> nouvelle chaîne avec les caractères de la chaîne initiale en majuscules/</a:t>
                      </a:r>
                      <a:r>
                        <a:rPr lang="fr-FR" sz="1600" baseline="0" dirty="0" err="1" smtClean="0"/>
                        <a:t>miniscules</a:t>
                      </a:r>
                      <a:endParaRPr lang="fr-FR" sz="1600" dirty="0"/>
                    </a:p>
                  </a:txBody>
                  <a:tcPr/>
                </a:tc>
              </a:tr>
              <a:tr h="4177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dirty="0" err="1" smtClean="0"/>
                        <a:t>toCharArray</a:t>
                      </a:r>
                      <a:r>
                        <a:rPr lang="fr-FR" sz="1600" b="1" dirty="0" smtClean="0"/>
                        <a:t>()</a:t>
                      </a:r>
                      <a:endParaRPr lang="fr-F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Retourne le</a:t>
                      </a:r>
                      <a:r>
                        <a:rPr lang="fr-FR" sz="1600" baseline="0" dirty="0" smtClean="0"/>
                        <a:t> tableau de caractères</a:t>
                      </a:r>
                      <a:endParaRPr lang="fr-FR" sz="1600" dirty="0"/>
                    </a:p>
                  </a:txBody>
                  <a:tcPr/>
                </a:tc>
              </a:tr>
              <a:tr h="4177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dirty="0" err="1" smtClean="0"/>
                        <a:t>indexOf</a:t>
                      </a:r>
                      <a:r>
                        <a:rPr lang="fr-FR" sz="1600" b="1" dirty="0" smtClean="0"/>
                        <a:t>(String</a:t>
                      </a:r>
                      <a:r>
                        <a:rPr lang="fr-FR" sz="1600" b="1" baseline="0" dirty="0" smtClean="0"/>
                        <a:t> s</a:t>
                      </a:r>
                      <a:r>
                        <a:rPr lang="fr-FR" sz="1600" b="1" dirty="0" smtClean="0"/>
                        <a:t>)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dirty="0" err="1" smtClean="0"/>
                        <a:t>lastIndexOf</a:t>
                      </a:r>
                      <a:r>
                        <a:rPr lang="fr-FR" sz="1600" b="1" dirty="0" smtClean="0"/>
                        <a:t>(String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Indice(dernier indice)</a:t>
                      </a:r>
                      <a:r>
                        <a:rPr lang="fr-FR" sz="1600" baseline="0" dirty="0" smtClean="0"/>
                        <a:t> de la sous-chaîne/caractère donné</a:t>
                      </a:r>
                      <a:endParaRPr lang="fr-FR" sz="1600" dirty="0"/>
                    </a:p>
                  </a:txBody>
                  <a:tcPr/>
                </a:tc>
              </a:tr>
              <a:tr h="4177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dirty="0" err="1" smtClean="0"/>
                        <a:t>String.valueOf</a:t>
                      </a:r>
                      <a:r>
                        <a:rPr lang="fr-FR" sz="1600" b="1" dirty="0" smtClean="0"/>
                        <a:t>( primitif/Objet/char[] )</a:t>
                      </a:r>
                      <a:endParaRPr lang="fr-F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Retourne</a:t>
                      </a:r>
                      <a:r>
                        <a:rPr lang="fr-FR" sz="1600" baseline="0" dirty="0" smtClean="0"/>
                        <a:t> l'argument convertit en chaîne </a:t>
                      </a:r>
                      <a:endParaRPr lang="fr-FR" sz="1600" dirty="0"/>
                    </a:p>
                  </a:txBody>
                  <a:tcPr/>
                </a:tc>
              </a:tr>
              <a:tr h="4177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dirty="0" smtClean="0"/>
                        <a:t>replace(String </a:t>
                      </a:r>
                      <a:r>
                        <a:rPr lang="fr-FR" sz="1600" b="1" dirty="0" err="1" smtClean="0"/>
                        <a:t>old</a:t>
                      </a:r>
                      <a:r>
                        <a:rPr lang="fr-FR" sz="1600" b="1" dirty="0" smtClean="0"/>
                        <a:t>,</a:t>
                      </a:r>
                      <a:r>
                        <a:rPr lang="fr-FR" sz="1600" b="1" baseline="0" dirty="0" smtClean="0"/>
                        <a:t> String new</a:t>
                      </a:r>
                      <a:r>
                        <a:rPr lang="fr-FR" sz="1600" b="1" dirty="0" smtClean="0"/>
                        <a:t>)</a:t>
                      </a:r>
                      <a:endParaRPr lang="fr-F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Remplace les</a:t>
                      </a:r>
                      <a:r>
                        <a:rPr lang="fr-FR" sz="1600" baseline="0" dirty="0" smtClean="0"/>
                        <a:t> occurrences de la sous-chaîne </a:t>
                      </a:r>
                      <a:r>
                        <a:rPr lang="fr-FR" sz="1600" i="1" baseline="0" dirty="0" err="1" smtClean="0"/>
                        <a:t>old</a:t>
                      </a:r>
                      <a:r>
                        <a:rPr lang="fr-FR" sz="1600" baseline="0" dirty="0" smtClean="0"/>
                        <a:t> par </a:t>
                      </a:r>
                      <a:r>
                        <a:rPr lang="fr-FR" sz="1600" i="1" baseline="0" dirty="0" smtClean="0"/>
                        <a:t>new</a:t>
                      </a:r>
                      <a:endParaRPr lang="fr-FR" sz="1600" i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9589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Les objets de type </a:t>
            </a:r>
            <a:r>
              <a:rPr lang="fr-FR" b="1" dirty="0" smtClean="0"/>
              <a:t>String </a:t>
            </a:r>
            <a:r>
              <a:rPr lang="fr-FR" dirty="0" smtClean="0"/>
              <a:t>sont immuables, ne sont pas modifiables</a:t>
            </a:r>
          </a:p>
          <a:p>
            <a:r>
              <a:rPr lang="fr-FR" dirty="0" smtClean="0"/>
              <a:t>Dés que l'on modifie, concatène </a:t>
            </a:r>
            <a:r>
              <a:rPr lang="fr-FR" dirty="0"/>
              <a:t>une </a:t>
            </a:r>
            <a:r>
              <a:rPr lang="fr-FR" dirty="0" smtClean="0"/>
              <a:t>chaîne il a création d'une nouvelle chaîne</a:t>
            </a:r>
          </a:p>
          <a:p>
            <a:r>
              <a:rPr lang="fr-FR" dirty="0" smtClean="0"/>
              <a:t>Cette gestion des chaînes génèrent une perte de temps dans les programmes qui manipule intensivement les chaînes </a:t>
            </a:r>
          </a:p>
          <a:p>
            <a:r>
              <a:rPr lang="fr-FR" dirty="0" smtClean="0"/>
              <a:t>La classe </a:t>
            </a:r>
            <a:r>
              <a:rPr lang="fr-FR" b="1" dirty="0" err="1" smtClean="0"/>
              <a:t>StringBuilder</a:t>
            </a:r>
            <a:r>
              <a:rPr lang="fr-FR" b="1" dirty="0" smtClean="0"/>
              <a:t> </a:t>
            </a:r>
            <a:r>
              <a:rPr lang="fr-FR" dirty="0" smtClean="0"/>
              <a:t>est dédiée à la manipulation de chaînes</a:t>
            </a:r>
          </a:p>
          <a:p>
            <a:r>
              <a:rPr lang="fr-FR" dirty="0" smtClean="0"/>
              <a:t>La méthode principale </a:t>
            </a:r>
            <a:r>
              <a:rPr lang="fr-FR" b="1" dirty="0" smtClean="0"/>
              <a:t>append </a:t>
            </a:r>
            <a:r>
              <a:rPr lang="fr-FR" dirty="0" smtClean="0"/>
              <a:t>permet d'ajouter une chaîne à la fin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 smtClean="0"/>
              <a:t>StringBuilder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5040556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872067" y="2675466"/>
            <a:ext cx="7408333" cy="3877733"/>
          </a:xfrm>
        </p:spPr>
        <p:txBody>
          <a:bodyPr>
            <a:normAutofit fontScale="85000" lnSpcReduction="20000"/>
          </a:bodyPr>
          <a:lstStyle/>
          <a:p>
            <a:r>
              <a:rPr lang="fr-FR" b="1" dirty="0">
                <a:hlinkClick r:id="rId2"/>
              </a:rPr>
              <a:t>StringBuilder</a:t>
            </a:r>
            <a:r>
              <a:rPr lang="fr-FR" dirty="0"/>
              <a:t>(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Construit un </a:t>
            </a:r>
            <a:r>
              <a:rPr lang="fr-FR" dirty="0" err="1" smtClean="0"/>
              <a:t>StringBuilder</a:t>
            </a:r>
            <a:r>
              <a:rPr lang="fr-FR" dirty="0" smtClean="0"/>
              <a:t> sans caractères, avec la capacité initiale de 16 caractères</a:t>
            </a:r>
          </a:p>
          <a:p>
            <a:r>
              <a:rPr lang="fr-FR" b="1" dirty="0" smtClean="0">
                <a:hlinkClick r:id="rId3"/>
              </a:rPr>
              <a:t>StringBuilder</a:t>
            </a:r>
            <a:r>
              <a:rPr lang="fr-FR" dirty="0"/>
              <a:t>(</a:t>
            </a:r>
            <a:r>
              <a:rPr lang="fr-FR" dirty="0">
                <a:hlinkClick r:id="rId4" tooltip="interface in java.lang"/>
              </a:rPr>
              <a:t>CharSequence</a:t>
            </a:r>
            <a:r>
              <a:rPr lang="fr-FR" dirty="0"/>
              <a:t> </a:t>
            </a:r>
            <a:r>
              <a:rPr lang="fr-FR" dirty="0" err="1"/>
              <a:t>seq</a:t>
            </a:r>
            <a:r>
              <a:rPr lang="fr-FR" dirty="0"/>
              <a:t>) </a:t>
            </a:r>
            <a:endParaRPr lang="fr-FR" dirty="0" smtClean="0"/>
          </a:p>
          <a:p>
            <a:pPr lvl="1"/>
            <a:r>
              <a:rPr lang="fr-FR" dirty="0"/>
              <a:t>Construit un </a:t>
            </a:r>
            <a:r>
              <a:rPr lang="fr-FR" dirty="0" err="1"/>
              <a:t>StringBuilder</a:t>
            </a:r>
            <a:r>
              <a:rPr lang="fr-FR" dirty="0"/>
              <a:t> </a:t>
            </a:r>
            <a:r>
              <a:rPr lang="fr-FR" dirty="0" smtClean="0"/>
              <a:t>qui contient la séquence spécifiée</a:t>
            </a:r>
          </a:p>
          <a:p>
            <a:pPr lvl="1"/>
            <a:r>
              <a:rPr lang="fr-FR" dirty="0" err="1" smtClean="0"/>
              <a:t>CharSequence</a:t>
            </a:r>
            <a:r>
              <a:rPr lang="fr-FR" dirty="0" smtClean="0"/>
              <a:t> est une interface, String et </a:t>
            </a:r>
            <a:r>
              <a:rPr lang="fr-FR" dirty="0" err="1" smtClean="0"/>
              <a:t>StringBuilder</a:t>
            </a:r>
            <a:r>
              <a:rPr lang="fr-FR" dirty="0" smtClean="0"/>
              <a:t> implémente notamment cette interface</a:t>
            </a:r>
            <a:endParaRPr lang="fr-FR" dirty="0"/>
          </a:p>
          <a:p>
            <a:r>
              <a:rPr lang="fr-FR" b="1" dirty="0">
                <a:hlinkClick r:id="rId5"/>
              </a:rPr>
              <a:t>StringBuilder</a:t>
            </a:r>
            <a:r>
              <a:rPr lang="fr-FR" dirty="0"/>
              <a:t>(</a:t>
            </a:r>
            <a:r>
              <a:rPr lang="fr-FR" dirty="0" err="1"/>
              <a:t>int</a:t>
            </a:r>
            <a:r>
              <a:rPr lang="fr-FR" dirty="0"/>
              <a:t> </a:t>
            </a:r>
            <a:r>
              <a:rPr lang="fr-FR" dirty="0" err="1"/>
              <a:t>capacity</a:t>
            </a:r>
            <a:r>
              <a:rPr lang="fr-FR" dirty="0"/>
              <a:t>) </a:t>
            </a:r>
            <a:endParaRPr lang="fr-FR" dirty="0" smtClean="0"/>
          </a:p>
          <a:p>
            <a:pPr lvl="1"/>
            <a:r>
              <a:rPr lang="fr-FR" dirty="0"/>
              <a:t>Construit un </a:t>
            </a:r>
            <a:r>
              <a:rPr lang="fr-FR" dirty="0" err="1"/>
              <a:t>StringBuilder</a:t>
            </a:r>
            <a:r>
              <a:rPr lang="fr-FR" dirty="0"/>
              <a:t> sans </a:t>
            </a:r>
            <a:r>
              <a:rPr lang="fr-FR" dirty="0" smtClean="0"/>
              <a:t>caractères </a:t>
            </a:r>
            <a:r>
              <a:rPr lang="fr-FR" dirty="0"/>
              <a:t>avec la capacité initiale </a:t>
            </a:r>
            <a:r>
              <a:rPr lang="fr-FR" dirty="0" smtClean="0"/>
              <a:t>spécifiée</a:t>
            </a:r>
            <a:endParaRPr lang="fr-FR" dirty="0"/>
          </a:p>
          <a:p>
            <a:r>
              <a:rPr lang="fr-FR" b="1" dirty="0">
                <a:hlinkClick r:id="rId6"/>
              </a:rPr>
              <a:t>StringBuilder</a:t>
            </a:r>
            <a:r>
              <a:rPr lang="fr-FR" dirty="0"/>
              <a:t>(</a:t>
            </a:r>
            <a:r>
              <a:rPr lang="fr-FR" dirty="0">
                <a:hlinkClick r:id="rId7" tooltip="class in java.lang"/>
              </a:rPr>
              <a:t>String</a:t>
            </a:r>
            <a:r>
              <a:rPr lang="fr-FR" dirty="0"/>
              <a:t> </a:t>
            </a:r>
            <a:r>
              <a:rPr lang="fr-FR" dirty="0" err="1"/>
              <a:t>str</a:t>
            </a:r>
            <a:r>
              <a:rPr lang="fr-FR" dirty="0" smtClean="0"/>
              <a:t>)</a:t>
            </a:r>
          </a:p>
          <a:p>
            <a:pPr lvl="1"/>
            <a:r>
              <a:rPr lang="fr-FR" dirty="0"/>
              <a:t>Construit un </a:t>
            </a:r>
            <a:r>
              <a:rPr lang="fr-FR" dirty="0" err="1"/>
              <a:t>StringBuilder</a:t>
            </a:r>
            <a:r>
              <a:rPr lang="fr-FR" dirty="0"/>
              <a:t> qui contient la </a:t>
            </a:r>
            <a:r>
              <a:rPr lang="fr-FR" dirty="0" smtClean="0"/>
              <a:t>chaîne de caractère </a:t>
            </a:r>
            <a:r>
              <a:rPr lang="fr-FR" dirty="0"/>
              <a:t>spécifiée</a:t>
            </a: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Constructeurs </a:t>
            </a:r>
            <a:r>
              <a:rPr lang="fr-FR" dirty="0" err="1" smtClean="0"/>
              <a:t>StringBuilder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9250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596900" y="1651000"/>
            <a:ext cx="79756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/>
              <a:buChar char="•"/>
            </a:pPr>
            <a:r>
              <a:rPr lang="fr-FR" sz="2000" dirty="0">
                <a:solidFill>
                  <a:srgbClr val="1F497D"/>
                </a:solidFill>
              </a:rPr>
              <a:t>Chez les flottants il existe les limites : </a:t>
            </a:r>
            <a:r>
              <a:rPr lang="fr-FR" sz="2000" b="1" i="1" dirty="0">
                <a:solidFill>
                  <a:srgbClr val="1F497D"/>
                </a:solidFill>
              </a:rPr>
              <a:t>POSITIVE_INFINITY</a:t>
            </a:r>
            <a:r>
              <a:rPr lang="fr-FR" sz="2000" i="1" dirty="0">
                <a:solidFill>
                  <a:srgbClr val="1F497D"/>
                </a:solidFill>
              </a:rPr>
              <a:t> </a:t>
            </a:r>
            <a:r>
              <a:rPr lang="fr-FR" sz="2000" dirty="0">
                <a:solidFill>
                  <a:srgbClr val="1F497D"/>
                </a:solidFill>
              </a:rPr>
              <a:t>et </a:t>
            </a:r>
            <a:r>
              <a:rPr lang="fr-FR" sz="2000" b="1" i="1" dirty="0">
                <a:solidFill>
                  <a:srgbClr val="1F497D"/>
                </a:solidFill>
              </a:rPr>
              <a:t>NEGATIVE_INFINITY</a:t>
            </a:r>
            <a:endParaRPr lang="fr-FR" sz="2000" b="1" dirty="0">
              <a:solidFill>
                <a:srgbClr val="1F497D"/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fr-FR" sz="2000" dirty="0">
                <a:solidFill>
                  <a:srgbClr val="1F497D"/>
                </a:solidFill>
              </a:rPr>
              <a:t>Quand un résultat en virgule flottante devient plus petit qu’une des valeurs minimales, il est mis à 0. </a:t>
            </a:r>
            <a:endParaRPr lang="fr-FR" sz="2000" dirty="0" smtClean="0">
              <a:solidFill>
                <a:srgbClr val="1F497D"/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fr-FR" sz="2000" dirty="0" smtClean="0">
                <a:solidFill>
                  <a:srgbClr val="1F497D"/>
                </a:solidFill>
              </a:rPr>
              <a:t>Quand </a:t>
            </a:r>
            <a:r>
              <a:rPr lang="fr-FR" sz="2000" dirty="0">
                <a:solidFill>
                  <a:srgbClr val="1F497D"/>
                </a:solidFill>
              </a:rPr>
              <a:t>il dépasse la plus grande valeur possible, il prend la valeur </a:t>
            </a:r>
            <a:r>
              <a:rPr lang="fr-FR" sz="2000" b="1" dirty="0">
                <a:solidFill>
                  <a:srgbClr val="1F497D"/>
                </a:solidFill>
              </a:rPr>
              <a:t>POSITIVE_INFINITY</a:t>
            </a:r>
            <a:r>
              <a:rPr lang="fr-FR" sz="2000" dirty="0">
                <a:solidFill>
                  <a:srgbClr val="1F497D"/>
                </a:solidFill>
              </a:rPr>
              <a:t> ou </a:t>
            </a:r>
            <a:r>
              <a:rPr lang="fr-FR" sz="2000" b="1" dirty="0">
                <a:solidFill>
                  <a:srgbClr val="1F497D"/>
                </a:solidFill>
              </a:rPr>
              <a:t>NEGATIVE_INFINITY</a:t>
            </a:r>
            <a:r>
              <a:rPr lang="fr-FR" sz="2000" dirty="0">
                <a:solidFill>
                  <a:srgbClr val="1F497D"/>
                </a:solidFill>
              </a:rPr>
              <a:t> suivant qu’il est positif ou négatif respectivement. </a:t>
            </a:r>
            <a:endParaRPr lang="fr-FR" sz="2000" dirty="0" smtClean="0">
              <a:solidFill>
                <a:srgbClr val="1F497D"/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fr-FR" sz="2000" dirty="0" smtClean="0">
                <a:solidFill>
                  <a:srgbClr val="1F497D"/>
                </a:solidFill>
              </a:rPr>
              <a:t>En </a:t>
            </a:r>
            <a:r>
              <a:rPr lang="fr-FR" sz="2000" dirty="0">
                <a:solidFill>
                  <a:srgbClr val="1F497D"/>
                </a:solidFill>
              </a:rPr>
              <a:t>particulier, la division par 0 ne génère pas d'erreur en flottant : elle donne un résultat qui est soit POSITIVE_INFINITY soit NEGATIVE_INFINITY. </a:t>
            </a:r>
          </a:p>
          <a:p>
            <a:pPr marL="742950" lvl="1" indent="-285750">
              <a:buFont typeface="Arial"/>
              <a:buChar char="•"/>
            </a:pPr>
            <a:r>
              <a:rPr lang="fr-FR" sz="2000" dirty="0">
                <a:solidFill>
                  <a:srgbClr val="1F497D"/>
                </a:solidFill>
              </a:rPr>
              <a:t>Quand le résultat a une valeur indéfinie, il prend la valeur </a:t>
            </a:r>
            <a:r>
              <a:rPr lang="fr-FR" sz="2000" b="1" dirty="0" err="1">
                <a:solidFill>
                  <a:srgbClr val="1F497D"/>
                </a:solidFill>
              </a:rPr>
              <a:t>NaN</a:t>
            </a:r>
            <a:r>
              <a:rPr lang="fr-FR" sz="2000" dirty="0">
                <a:solidFill>
                  <a:srgbClr val="1F497D"/>
                </a:solidFill>
              </a:rPr>
              <a:t> ( </a:t>
            </a:r>
            <a:r>
              <a:rPr lang="fr-FR" sz="2000" i="1" dirty="0">
                <a:solidFill>
                  <a:srgbClr val="1F497D"/>
                </a:solidFill>
              </a:rPr>
              <a:t>Not a </a:t>
            </a:r>
            <a:r>
              <a:rPr lang="fr-FR" sz="2000" i="1" dirty="0" err="1">
                <a:solidFill>
                  <a:srgbClr val="1F497D"/>
                </a:solidFill>
              </a:rPr>
              <a:t>Number</a:t>
            </a:r>
            <a:r>
              <a:rPr lang="fr-FR" sz="2000" dirty="0">
                <a:solidFill>
                  <a:srgbClr val="1F497D"/>
                </a:solidFill>
              </a:rPr>
              <a:t> ). Cela arrive dans quatre cas : </a:t>
            </a:r>
          </a:p>
          <a:p>
            <a:pPr marL="1200150" lvl="2" indent="-285750">
              <a:buFont typeface="Arial"/>
              <a:buChar char="•"/>
            </a:pPr>
            <a:r>
              <a:rPr lang="fr-FR" sz="2000" dirty="0">
                <a:solidFill>
                  <a:srgbClr val="1F497D"/>
                </a:solidFill>
              </a:rPr>
              <a:t>la division de 0 par 0 ;</a:t>
            </a:r>
          </a:p>
          <a:p>
            <a:pPr marL="1200150" lvl="2" indent="-285750">
              <a:buFont typeface="Arial"/>
              <a:buChar char="•"/>
            </a:pPr>
            <a:r>
              <a:rPr lang="fr-FR" sz="2000" dirty="0">
                <a:solidFill>
                  <a:srgbClr val="1F497D"/>
                </a:solidFill>
              </a:rPr>
              <a:t>la soustraction de *_INFINITY à lui-même ; </a:t>
            </a:r>
          </a:p>
          <a:p>
            <a:pPr marL="1200150" lvl="2" indent="-285750">
              <a:buFont typeface="Arial"/>
              <a:buChar char="•"/>
            </a:pPr>
            <a:r>
              <a:rPr lang="fr-FR" sz="2000" dirty="0">
                <a:solidFill>
                  <a:srgbClr val="1F497D"/>
                </a:solidFill>
              </a:rPr>
              <a:t>la division de *_INFINITY par lui-même ; </a:t>
            </a:r>
          </a:p>
          <a:p>
            <a:pPr marL="1200150" lvl="2" indent="-285750">
              <a:buFont typeface="Arial"/>
              <a:buChar char="•"/>
            </a:pPr>
            <a:r>
              <a:rPr lang="fr-FR" sz="2000" dirty="0">
                <a:solidFill>
                  <a:srgbClr val="1F497D"/>
                </a:solidFill>
              </a:rPr>
              <a:t>la multiplication *_INFINITY par 0.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03285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872067" y="2527300"/>
            <a:ext cx="7408333" cy="4127499"/>
          </a:xfrm>
        </p:spPr>
        <p:txBody>
          <a:bodyPr>
            <a:normAutofit fontScale="92500"/>
          </a:bodyPr>
          <a:lstStyle/>
          <a:p>
            <a:r>
              <a:rPr lang="fr-FR" dirty="0"/>
              <a:t>Il est possible d’écrire des expressions mixtes dans lesquelles interviennent des opérateurs de types </a:t>
            </a:r>
            <a:r>
              <a:rPr lang="fr-FR" dirty="0" smtClean="0"/>
              <a:t>différents</a:t>
            </a:r>
            <a:endParaRPr lang="fr-FR" dirty="0"/>
          </a:p>
          <a:p>
            <a:r>
              <a:rPr lang="fr-FR" dirty="0"/>
              <a:t>Il y a conversion dans le plus grand des </a:t>
            </a:r>
            <a:r>
              <a:rPr lang="fr-FR" dirty="0" smtClean="0"/>
              <a:t>types</a:t>
            </a:r>
          </a:p>
          <a:p>
            <a:pPr lvl="1"/>
            <a:r>
              <a:rPr lang="fr-FR" dirty="0" err="1"/>
              <a:t>i</a:t>
            </a:r>
            <a:r>
              <a:rPr lang="fr-FR" dirty="0" err="1" smtClean="0"/>
              <a:t>nt</a:t>
            </a:r>
            <a:r>
              <a:rPr lang="fr-FR" dirty="0" smtClean="0"/>
              <a:t>-&gt;long-&gt;</a:t>
            </a:r>
            <a:r>
              <a:rPr lang="fr-FR" dirty="0" err="1" smtClean="0"/>
              <a:t>float</a:t>
            </a:r>
            <a:r>
              <a:rPr lang="fr-FR" dirty="0" smtClean="0"/>
              <a:t>-&gt;double</a:t>
            </a:r>
          </a:p>
          <a:p>
            <a:r>
              <a:rPr lang="fr-FR" dirty="0"/>
              <a:t>Exemple : </a:t>
            </a:r>
          </a:p>
          <a:p>
            <a:pPr marL="627063" lvl="2" indent="0">
              <a:buNone/>
            </a:pPr>
            <a:r>
              <a:rPr lang="fr-FR" sz="1800" b="1" dirty="0" err="1"/>
              <a:t>float</a:t>
            </a:r>
            <a:r>
              <a:rPr lang="fr-FR" sz="1800" b="1" dirty="0"/>
              <a:t>  </a:t>
            </a:r>
            <a:r>
              <a:rPr lang="fr-FR" sz="1800" dirty="0"/>
              <a:t>f = 2.5f </a:t>
            </a:r>
            <a:r>
              <a:rPr lang="fr-FR" sz="1800" dirty="0" smtClean="0"/>
              <a:t>;    </a:t>
            </a:r>
            <a:r>
              <a:rPr lang="fr-FR" sz="1800" b="1" dirty="0" err="1" smtClean="0"/>
              <a:t>int</a:t>
            </a:r>
            <a:r>
              <a:rPr lang="fr-FR" sz="1800" b="1" dirty="0" smtClean="0"/>
              <a:t> </a:t>
            </a:r>
            <a:r>
              <a:rPr lang="fr-FR" sz="1800" dirty="0"/>
              <a:t>i = 3 </a:t>
            </a:r>
            <a:r>
              <a:rPr lang="fr-FR" sz="1800" dirty="0" smtClean="0"/>
              <a:t>;   </a:t>
            </a:r>
            <a:r>
              <a:rPr lang="fr-FR" sz="1800" b="1" dirty="0" smtClean="0"/>
              <a:t>long </a:t>
            </a:r>
            <a:r>
              <a:rPr lang="fr-FR" sz="1800" dirty="0"/>
              <a:t>l = 4 ; </a:t>
            </a:r>
          </a:p>
          <a:p>
            <a:pPr marL="627063" lvl="2" indent="0">
              <a:buNone/>
            </a:pPr>
            <a:r>
              <a:rPr lang="fr-FR" sz="1800" b="1" dirty="0" smtClean="0"/>
              <a:t>double </a:t>
            </a:r>
            <a:r>
              <a:rPr lang="fr-FR" sz="1800" dirty="0" smtClean="0"/>
              <a:t>d =</a:t>
            </a:r>
            <a:r>
              <a:rPr lang="fr-FR" sz="1800" b="1" dirty="0" smtClean="0"/>
              <a:t> </a:t>
            </a:r>
            <a:r>
              <a:rPr lang="fr-FR" sz="1800" dirty="0" smtClean="0"/>
              <a:t>i </a:t>
            </a:r>
            <a:r>
              <a:rPr lang="fr-FR" sz="1800" dirty="0"/>
              <a:t>* </a:t>
            </a:r>
            <a:r>
              <a:rPr lang="fr-FR" sz="1800" dirty="0" smtClean="0"/>
              <a:t>l </a:t>
            </a:r>
            <a:r>
              <a:rPr lang="fr-FR" sz="1800" dirty="0"/>
              <a:t>+ f  </a:t>
            </a:r>
            <a:r>
              <a:rPr lang="fr-FR" sz="1800" dirty="0" smtClean="0"/>
              <a:t>;</a:t>
            </a:r>
            <a:endParaRPr lang="fr-FR" sz="1800" dirty="0"/>
          </a:p>
          <a:p>
            <a:pPr marL="627063" lvl="2" indent="0">
              <a:buNone/>
            </a:pPr>
            <a:r>
              <a:rPr lang="fr-FR" sz="1800" dirty="0"/>
              <a:t>// i est convertit en </a:t>
            </a:r>
            <a:r>
              <a:rPr lang="fr-FR" sz="1800" b="1" dirty="0"/>
              <a:t>long </a:t>
            </a:r>
            <a:r>
              <a:rPr lang="fr-FR" sz="1800" dirty="0"/>
              <a:t>et ensuite multiplié, le résultat est convertit en </a:t>
            </a:r>
            <a:r>
              <a:rPr lang="fr-FR" sz="1800" b="1" dirty="0" err="1"/>
              <a:t>float</a:t>
            </a:r>
            <a:r>
              <a:rPr lang="fr-FR" sz="1800" b="1" dirty="0"/>
              <a:t> </a:t>
            </a:r>
            <a:r>
              <a:rPr lang="fr-FR" sz="1800" dirty="0"/>
              <a:t>et ensuite </a:t>
            </a:r>
            <a:r>
              <a:rPr lang="fr-FR" sz="1800" dirty="0" smtClean="0"/>
              <a:t>additionné et le résultat final convertit en double</a:t>
            </a:r>
            <a:endParaRPr lang="fr-FR" sz="1800" dirty="0"/>
          </a:p>
          <a:p>
            <a:r>
              <a:rPr lang="fr-FR" dirty="0" smtClean="0"/>
              <a:t>Promotion numérique : </a:t>
            </a:r>
            <a:r>
              <a:rPr lang="fr-FR" b="1" dirty="0" smtClean="0"/>
              <a:t>char</a:t>
            </a:r>
            <a:r>
              <a:rPr lang="fr-FR" dirty="0" smtClean="0"/>
              <a:t>, </a:t>
            </a:r>
            <a:r>
              <a:rPr lang="fr-FR" b="1" dirty="0" smtClean="0"/>
              <a:t>byte</a:t>
            </a:r>
            <a:r>
              <a:rPr lang="fr-FR" dirty="0" smtClean="0"/>
              <a:t> et </a:t>
            </a:r>
            <a:r>
              <a:rPr lang="fr-FR" b="1" dirty="0" smtClean="0"/>
              <a:t>short</a:t>
            </a:r>
            <a:r>
              <a:rPr lang="fr-FR" dirty="0" smtClean="0"/>
              <a:t> seront d'abord convertit en </a:t>
            </a:r>
            <a:r>
              <a:rPr lang="fr-FR" b="1" dirty="0" err="1" smtClean="0"/>
              <a:t>int</a:t>
            </a:r>
            <a:endParaRPr lang="fr-FR" b="1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Conversions des nombres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2665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caractères sont représentés en mémoire par 2 octets en utilisant le code universel « Unicode ».</a:t>
            </a: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Type caractère</a:t>
            </a:r>
            <a:endParaRPr lang="fr-FR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917740"/>
              </p:ext>
            </p:extLst>
          </p:nvPr>
        </p:nvGraphicFramePr>
        <p:xfrm>
          <a:off x="1206500" y="3716020"/>
          <a:ext cx="5943600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1981200"/>
                <a:gridCol w="1981200"/>
              </a:tblGrid>
              <a:tr h="5774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000" b="1">
                          <a:effectLst/>
                          <a:latin typeface="Candara"/>
                          <a:ea typeface="HGP明朝E"/>
                          <a:cs typeface="Times New Roman"/>
                        </a:rPr>
                        <a:t>Type</a:t>
                      </a:r>
                      <a:endParaRPr lang="fr-FR" sz="2000">
                        <a:effectLst/>
                        <a:latin typeface="Candara"/>
                        <a:ea typeface="HGP明朝E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000" b="1">
                          <a:effectLst/>
                          <a:latin typeface="Candara"/>
                          <a:ea typeface="HGP明朝E"/>
                          <a:cs typeface="Times New Roman"/>
                        </a:rPr>
                        <a:t>Taille </a:t>
                      </a:r>
                      <a:endParaRPr lang="fr-FR" sz="2000">
                        <a:effectLst/>
                        <a:latin typeface="Candara"/>
                        <a:ea typeface="HGP明朝E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000" b="1">
                          <a:effectLst/>
                          <a:latin typeface="Candara"/>
                          <a:ea typeface="HGP明朝E"/>
                          <a:cs typeface="Times New Roman"/>
                        </a:rPr>
                        <a:t>Notation</a:t>
                      </a:r>
                      <a:endParaRPr lang="fr-FR" sz="2000">
                        <a:effectLst/>
                        <a:latin typeface="Candara"/>
                        <a:ea typeface="HGP明朝E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2465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  <a:latin typeface="Candara"/>
                          <a:ea typeface="HGP明朝E"/>
                          <a:cs typeface="Times New Roman"/>
                        </a:rPr>
                        <a:t>char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  <a:latin typeface="Candara"/>
                          <a:ea typeface="HGP明朝E"/>
                          <a:cs typeface="Times New Roman"/>
                        </a:rPr>
                        <a:t>2 octets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Candara"/>
                          <a:ea typeface="HGP明朝E"/>
                          <a:cs typeface="Times New Roman"/>
                        </a:rPr>
                        <a:t>'e'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Candara"/>
                          <a:ea typeface="HGP明朝E"/>
                          <a:cs typeface="Times New Roman"/>
                        </a:rPr>
                        <a:t>'\u2554'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0436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5354091"/>
              </p:ext>
            </p:extLst>
          </p:nvPr>
        </p:nvGraphicFramePr>
        <p:xfrm>
          <a:off x="871538" y="2928938"/>
          <a:ext cx="740886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4431"/>
                <a:gridCol w="3704431"/>
              </a:tblGrid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000" b="1" dirty="0">
                          <a:effectLst/>
                          <a:latin typeface="Candara"/>
                          <a:ea typeface="HGP明朝E"/>
                          <a:cs typeface="Times New Roman"/>
                        </a:rPr>
                        <a:t>Type</a:t>
                      </a:r>
                      <a:endParaRPr lang="fr-FR" sz="2000" dirty="0">
                        <a:effectLst/>
                        <a:latin typeface="Candara"/>
                        <a:ea typeface="HGP明朝E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000" b="1">
                          <a:effectLst/>
                          <a:latin typeface="Candara"/>
                          <a:ea typeface="HGP明朝E"/>
                          <a:cs typeface="Times New Roman"/>
                        </a:rPr>
                        <a:t>Valeur </a:t>
                      </a:r>
                      <a:endParaRPr lang="fr-FR" sz="2000">
                        <a:effectLst/>
                        <a:latin typeface="Candara"/>
                        <a:ea typeface="HGP明朝E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 dirty="0" err="1">
                          <a:effectLst/>
                          <a:latin typeface="Candara"/>
                          <a:ea typeface="HGP明朝E"/>
                          <a:cs typeface="Times New Roman"/>
                        </a:rPr>
                        <a:t>boolean</a:t>
                      </a:r>
                      <a:r>
                        <a:rPr lang="fr-FR" sz="2000" dirty="0">
                          <a:effectLst/>
                          <a:latin typeface="Candara"/>
                          <a:ea typeface="HGP明朝E"/>
                          <a:cs typeface="Times New Roman"/>
                        </a:rPr>
                        <a:t>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 dirty="0" err="1">
                          <a:effectLst/>
                          <a:latin typeface="Candara"/>
                          <a:ea typeface="HGP明朝E"/>
                          <a:cs typeface="Times New Roman"/>
                        </a:rPr>
                        <a:t>true</a:t>
                      </a:r>
                      <a:r>
                        <a:rPr lang="fr-FR" sz="2000" dirty="0">
                          <a:effectLst/>
                          <a:latin typeface="Candara"/>
                          <a:ea typeface="HGP明朝E"/>
                          <a:cs typeface="Times New Roman"/>
                        </a:rPr>
                        <a:t> / false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Type booléen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871538" y="4162335"/>
            <a:ext cx="5320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boolean</a:t>
            </a:r>
            <a:r>
              <a:rPr lang="fr-FR" dirty="0"/>
              <a:t> b = </a:t>
            </a:r>
            <a:r>
              <a:rPr lang="fr-FR" b="1" dirty="0"/>
              <a:t>false </a:t>
            </a:r>
            <a:r>
              <a:rPr lang="fr-FR" dirty="0"/>
              <a:t>;</a:t>
            </a:r>
          </a:p>
          <a:p>
            <a:r>
              <a:rPr lang="fr-FR" b="1" dirty="0" err="1"/>
              <a:t>int</a:t>
            </a:r>
            <a:r>
              <a:rPr lang="fr-FR" dirty="0"/>
              <a:t> n = 5 ;</a:t>
            </a:r>
          </a:p>
          <a:p>
            <a:r>
              <a:rPr lang="fr-FR" b="1" dirty="0" err="1"/>
              <a:t>boolean</a:t>
            </a:r>
            <a:r>
              <a:rPr lang="fr-FR" dirty="0"/>
              <a:t> c =  n&gt;3 ; // c faudra </a:t>
            </a:r>
            <a:r>
              <a:rPr lang="fr-FR" b="1" dirty="0" err="1"/>
              <a:t>true</a:t>
            </a:r>
            <a:r>
              <a:rPr lang="fr-FR" dirty="0"/>
              <a:t>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0717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clips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scilloscope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scilloscope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eclipse.thmx</Template>
  <TotalTime>10698</TotalTime>
  <Words>2944</Words>
  <Application>Microsoft Macintosh PowerPoint</Application>
  <PresentationFormat>Présentation à l'écran (4:3)</PresentationFormat>
  <Paragraphs>423</Paragraphs>
  <Slides>52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52</vt:i4>
      </vt:variant>
    </vt:vector>
  </HeadingPairs>
  <TitlesOfParts>
    <vt:vector size="53" baseType="lpstr">
      <vt:lpstr>eclipse</vt:lpstr>
      <vt:lpstr>Java</vt:lpstr>
      <vt:lpstr>Compilation | Exécution</vt:lpstr>
      <vt:lpstr>Les types primitifs</vt:lpstr>
      <vt:lpstr>Nombres entiers</vt:lpstr>
      <vt:lpstr>Nombres flottants</vt:lpstr>
      <vt:lpstr>Présentation PowerPoint</vt:lpstr>
      <vt:lpstr>Conversions des nombres</vt:lpstr>
      <vt:lpstr>Type caractère</vt:lpstr>
      <vt:lpstr>Type booléen</vt:lpstr>
      <vt:lpstr>L'instruction if</vt:lpstr>
      <vt:lpstr>L'instruction switch</vt:lpstr>
      <vt:lpstr>L'instruction while et for</vt:lpstr>
      <vt:lpstr>Opérateur conditionnel</vt:lpstr>
      <vt:lpstr>Qu'est ce qu'une classe ?</vt:lpstr>
      <vt:lpstr>Portée d'une classe</vt:lpstr>
      <vt:lpstr>Variables</vt:lpstr>
      <vt:lpstr>Déclaration d'une variable</vt:lpstr>
      <vt:lpstr> Variables d’instance </vt:lpstr>
      <vt:lpstr>Méthodes de classe</vt:lpstr>
      <vt:lpstr>Portée d'une variable d'instance, méthode de classe</vt:lpstr>
      <vt:lpstr>Encapsulation</vt:lpstr>
      <vt:lpstr>Mot clé : this</vt:lpstr>
      <vt:lpstr>Constructeur</vt:lpstr>
      <vt:lpstr>Présentation PowerPoint</vt:lpstr>
      <vt:lpstr>Construction et initialisation</vt:lpstr>
      <vt:lpstr>Héritage</vt:lpstr>
      <vt:lpstr>Construction d'un objet dérivé</vt:lpstr>
      <vt:lpstr>Classes et méthodes abstraites</vt:lpstr>
      <vt:lpstr>Interface</vt:lpstr>
      <vt:lpstr>Présentation PowerPoint</vt:lpstr>
      <vt:lpstr>Redéfinition/Overriding de méthodes</vt:lpstr>
      <vt:lpstr>Cas particulier : valeurs de retour covariantes</vt:lpstr>
      <vt:lpstr>Surcharge/Overloading de méthodes</vt:lpstr>
      <vt:lpstr>Exemple : polymorphisme, redéfinition et surdéfinition</vt:lpstr>
      <vt:lpstr>Présentation PowerPoint</vt:lpstr>
      <vt:lpstr>Référence à l'objet</vt:lpstr>
      <vt:lpstr>Classe Object</vt:lpstr>
      <vt:lpstr>Méthode : equals(Object o)</vt:lpstr>
      <vt:lpstr>Présentation PowerPoint</vt:lpstr>
      <vt:lpstr>Méthode : hashCode()</vt:lpstr>
      <vt:lpstr>Présentation PowerPoint</vt:lpstr>
      <vt:lpstr>Méthode : toString()</vt:lpstr>
      <vt:lpstr>Garbage Collector</vt:lpstr>
      <vt:lpstr>Mot clé : final</vt:lpstr>
      <vt:lpstr>Mot clé : static</vt:lpstr>
      <vt:lpstr>Variables de classe</vt:lpstr>
      <vt:lpstr>Présentation PowerPoint</vt:lpstr>
      <vt:lpstr>Méthodes de classe</vt:lpstr>
      <vt:lpstr>String</vt:lpstr>
      <vt:lpstr>Présentation PowerPoint</vt:lpstr>
      <vt:lpstr>StringBuilder</vt:lpstr>
      <vt:lpstr>Constructeurs StringBuilder</vt:lpstr>
    </vt:vector>
  </TitlesOfParts>
  <Company>STE-FI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Stéphane Ongaro</dc:creator>
  <cp:lastModifiedBy>tut tur</cp:lastModifiedBy>
  <cp:revision>598</cp:revision>
  <cp:lastPrinted>2015-02-24T10:38:20Z</cp:lastPrinted>
  <dcterms:created xsi:type="dcterms:W3CDTF">2014-08-26T09:05:55Z</dcterms:created>
  <dcterms:modified xsi:type="dcterms:W3CDTF">2017-02-17T11:12:54Z</dcterms:modified>
</cp:coreProperties>
</file>