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7" y="11839047"/>
            <a:ext cx="21971005" cy="636980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12070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32" sz="11000"/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409446" defTabSz="1511769">
              <a:spcBef>
                <a:spcPts val="0"/>
              </a:spcBef>
              <a:buSzTx/>
              <a:buNone/>
              <a:defRPr spc="-124" sz="527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89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7" cy="1120988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7"/>
            <a:ext cx="22529802" cy="1119347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amesh Poudel, BCA 5th Semester…"/>
          <p:cNvSpPr txBox="1"/>
          <p:nvPr>
            <p:ph type="body" sz="quarter" idx="1"/>
          </p:nvPr>
        </p:nvSpPr>
        <p:spPr>
          <a:xfrm>
            <a:off x="1277588" y="12265590"/>
            <a:ext cx="6690553" cy="1033902"/>
          </a:xfrm>
          <a:prstGeom prst="rect">
            <a:avLst/>
          </a:prstGeom>
        </p:spPr>
        <p:txBody>
          <a:bodyPr/>
          <a:lstStyle/>
          <a:p>
            <a:pPr defTabSz="693419">
              <a:defRPr sz="3000"/>
            </a:pPr>
            <a:r>
              <a:t>Ramesh Poudel, BCA 5th Semester</a:t>
            </a:r>
          </a:p>
          <a:p>
            <a:pPr defTabSz="693419">
              <a:defRPr sz="3000"/>
            </a:pPr>
            <a:r>
              <a:t>Dec 4, 2022</a:t>
            </a:r>
          </a:p>
        </p:txBody>
      </p:sp>
      <p:sp>
        <p:nvSpPr>
          <p:cNvPr id="152" name="Python Fundamentals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Python Fundamentals</a:t>
            </a:r>
          </a:p>
        </p:txBody>
      </p:sp>
      <p:sp>
        <p:nvSpPr>
          <p:cNvPr id="153" name="Learn Python3"/>
          <p:cNvSpPr txBox="1"/>
          <p:nvPr/>
        </p:nvSpPr>
        <p:spPr>
          <a:xfrm>
            <a:off x="1206500" y="7196865"/>
            <a:ext cx="21971000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Learn Python3</a:t>
            </a:r>
          </a:p>
        </p:txBody>
      </p:sp>
      <p:pic>
        <p:nvPicPr>
          <p:cNvPr id="154" name="Python-logo-notext.svg.png" descr="Python-logo-notex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01108" y="5825264"/>
            <a:ext cx="4241705" cy="464820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ithub: @rigel-star"/>
          <p:cNvSpPr txBox="1"/>
          <p:nvPr/>
        </p:nvSpPr>
        <p:spPr>
          <a:xfrm>
            <a:off x="3663208" y="12835876"/>
            <a:ext cx="264993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389AFF"/>
                </a:solidFill>
              </a:defRPr>
            </a:lvl1pPr>
          </a:lstStyle>
          <a:p>
            <a:pPr/>
            <a:r>
              <a:t>Github: @rigel-star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nterpreted Language…"/>
          <p:cNvSpPr txBox="1"/>
          <p:nvPr>
            <p:ph type="body" idx="1"/>
          </p:nvPr>
        </p:nvSpPr>
        <p:spPr>
          <a:xfrm>
            <a:off x="1206500" y="1745472"/>
            <a:ext cx="21971000" cy="10798685"/>
          </a:xfrm>
          <a:prstGeom prst="rect">
            <a:avLst/>
          </a:prstGeom>
        </p:spPr>
        <p:txBody>
          <a:bodyPr/>
          <a:lstStyle/>
          <a:p>
            <a:pPr>
              <a:defRPr spc="-300"/>
            </a:pPr>
            <a:r>
              <a:t>Interpreted Language</a:t>
            </a:r>
          </a:p>
          <a:p>
            <a:pPr/>
          </a:p>
          <a:p>
            <a:pPr>
              <a:defRPr spc="-100" sz="4000"/>
            </a:pPr>
            <a:r>
              <a:t>— Interpreted at runtime rather than being compiled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— DSL (Domain Specific Language)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— Examples: bash for unix like systems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Powershell for Windows and Python 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For building APIs and system tasks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— Some are compiled to byte code and executed by a virtual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mpiled Language"/>
          <p:cNvSpPr txBox="1"/>
          <p:nvPr>
            <p:ph type="body" sz="half" idx="1"/>
          </p:nvPr>
        </p:nvSpPr>
        <p:spPr>
          <a:xfrm>
            <a:off x="3136493" y="442148"/>
            <a:ext cx="18111014" cy="3904491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Compiled Language</a:t>
            </a:r>
          </a:p>
        </p:txBody>
      </p:sp>
      <p:sp>
        <p:nvSpPr>
          <p:cNvPr id="217" name="Source Code"/>
          <p:cNvSpPr txBox="1"/>
          <p:nvPr/>
        </p:nvSpPr>
        <p:spPr>
          <a:xfrm>
            <a:off x="1367848" y="6521164"/>
            <a:ext cx="190378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218" name="Line"/>
          <p:cNvSpPr/>
          <p:nvPr/>
        </p:nvSpPr>
        <p:spPr>
          <a:xfrm>
            <a:off x="1447770" y="7173576"/>
            <a:ext cx="3289691" cy="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Rectangle"/>
          <p:cNvSpPr/>
          <p:nvPr/>
        </p:nvSpPr>
        <p:spPr>
          <a:xfrm>
            <a:off x="4741624" y="5993874"/>
            <a:ext cx="3416413" cy="23594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0" name="Compiler frontend"/>
          <p:cNvSpPr txBox="1"/>
          <p:nvPr/>
        </p:nvSpPr>
        <p:spPr>
          <a:xfrm>
            <a:off x="5161898" y="6902164"/>
            <a:ext cx="257586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Compiler frontend</a:t>
            </a:r>
          </a:p>
        </p:txBody>
      </p:sp>
      <p:sp>
        <p:nvSpPr>
          <p:cNvPr id="221" name="Machine independent…"/>
          <p:cNvSpPr txBox="1"/>
          <p:nvPr/>
        </p:nvSpPr>
        <p:spPr>
          <a:xfrm>
            <a:off x="8410501" y="6139921"/>
            <a:ext cx="4585413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Machine independent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Intermediate Representation( IR )</a:t>
            </a:r>
          </a:p>
        </p:txBody>
      </p:sp>
      <p:sp>
        <p:nvSpPr>
          <p:cNvPr id="222" name="Line"/>
          <p:cNvSpPr/>
          <p:nvPr/>
        </p:nvSpPr>
        <p:spPr>
          <a:xfrm>
            <a:off x="8242124" y="7047574"/>
            <a:ext cx="53065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 flipV="1">
            <a:off x="13695591" y="4629450"/>
            <a:ext cx="3" cy="4836248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Rectangle"/>
          <p:cNvSpPr/>
          <p:nvPr/>
        </p:nvSpPr>
        <p:spPr>
          <a:xfrm>
            <a:off x="13842468" y="5867872"/>
            <a:ext cx="3416413" cy="23594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Compiler backend"/>
          <p:cNvSpPr txBox="1"/>
          <p:nvPr/>
        </p:nvSpPr>
        <p:spPr>
          <a:xfrm>
            <a:off x="14242930" y="6776162"/>
            <a:ext cx="26154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Compiler backend</a:t>
            </a:r>
          </a:p>
        </p:txBody>
      </p:sp>
      <p:sp>
        <p:nvSpPr>
          <p:cNvPr id="226" name="CPU dependent…"/>
          <p:cNvSpPr txBox="1"/>
          <p:nvPr/>
        </p:nvSpPr>
        <p:spPr>
          <a:xfrm>
            <a:off x="17513163" y="5930371"/>
            <a:ext cx="2626767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CPU dependent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Machine Code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(eg.: x86, aarch64)</a:t>
            </a:r>
          </a:p>
        </p:txBody>
      </p:sp>
      <p:sp>
        <p:nvSpPr>
          <p:cNvPr id="227" name="Line"/>
          <p:cNvSpPr/>
          <p:nvPr/>
        </p:nvSpPr>
        <p:spPr>
          <a:xfrm>
            <a:off x="17378816" y="7141265"/>
            <a:ext cx="3416413" cy="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Executable file"/>
          <p:cNvSpPr txBox="1"/>
          <p:nvPr/>
        </p:nvSpPr>
        <p:spPr>
          <a:xfrm>
            <a:off x="20915163" y="6902164"/>
            <a:ext cx="210098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Executable file</a:t>
            </a:r>
          </a:p>
        </p:txBody>
      </p:sp>
      <p:sp>
        <p:nvSpPr>
          <p:cNvPr id="229" name="Rectangle"/>
          <p:cNvSpPr/>
          <p:nvPr/>
        </p:nvSpPr>
        <p:spPr>
          <a:xfrm>
            <a:off x="4468740" y="3922488"/>
            <a:ext cx="15840457" cy="6502180"/>
          </a:xfrm>
          <a:prstGeom prst="rect">
            <a:avLst/>
          </a:prstGeom>
          <a:solidFill>
            <a:srgbClr val="FFFFFF">
              <a:alpha val="2714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ompiled Language…"/>
          <p:cNvSpPr txBox="1"/>
          <p:nvPr>
            <p:ph type="body" idx="1"/>
          </p:nvPr>
        </p:nvSpPr>
        <p:spPr>
          <a:xfrm>
            <a:off x="1206500" y="1745472"/>
            <a:ext cx="21971000" cy="10798685"/>
          </a:xfrm>
          <a:prstGeom prst="rect">
            <a:avLst/>
          </a:prstGeom>
        </p:spPr>
        <p:txBody>
          <a:bodyPr/>
          <a:lstStyle/>
          <a:p>
            <a:pPr>
              <a:defRPr spc="-300"/>
            </a:pPr>
            <a:r>
              <a:t>Compiled Language</a:t>
            </a:r>
          </a:p>
          <a:p>
            <a:pPr/>
          </a:p>
          <a:p>
            <a:pPr>
              <a:defRPr spc="-100" sz="4000"/>
            </a:pPr>
            <a:r>
              <a:t>— Compiled to target CPU architecture’s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mpiled Language…"/>
          <p:cNvSpPr txBox="1"/>
          <p:nvPr>
            <p:ph type="body" idx="1"/>
          </p:nvPr>
        </p:nvSpPr>
        <p:spPr>
          <a:xfrm>
            <a:off x="1206500" y="1745472"/>
            <a:ext cx="21971000" cy="10798685"/>
          </a:xfrm>
          <a:prstGeom prst="rect">
            <a:avLst/>
          </a:prstGeom>
        </p:spPr>
        <p:txBody>
          <a:bodyPr/>
          <a:lstStyle/>
          <a:p>
            <a:pPr>
              <a:defRPr spc="-300"/>
            </a:pPr>
            <a:r>
              <a:t>Compiled Language</a:t>
            </a:r>
          </a:p>
          <a:p>
            <a:pPr/>
          </a:p>
          <a:p>
            <a:pPr>
              <a:defRPr spc="-100" sz="4000"/>
            </a:pPr>
            <a:r>
              <a:t>— Compiled to target CPU architecture’s instructions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— Executed directly by 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ython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Python3</a:t>
            </a:r>
          </a:p>
        </p:txBody>
      </p:sp>
      <p:sp>
        <p:nvSpPr>
          <p:cNvPr id="236" name="Creator: Guido Van Rossum…"/>
          <p:cNvSpPr txBox="1"/>
          <p:nvPr>
            <p:ph type="body" idx="1"/>
          </p:nvPr>
        </p:nvSpPr>
        <p:spPr>
          <a:xfrm>
            <a:off x="756260" y="2630948"/>
            <a:ext cx="21971002" cy="1025506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Creator: Guido Van Rossum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Philosophy: Language for readable code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General purpose scripting Language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Dynamically-typed and garbage-collected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   —&gt; Automatic Memory Management ( no malloc() and no free() 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Supports procedural, object oriented and functional paradigms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Open sourced (CPython: https://github.com/python/cpython)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Different language than Python (Python2) and successor of ABC programming language</a:t>
            </a:r>
          </a:p>
        </p:txBody>
      </p:sp>
      <p:pic>
        <p:nvPicPr>
          <p:cNvPr id="237" name="Guido_van_Rossum_OSCON_2006.jpeg" descr="Guido_van_Rossum_OSCON_200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16388" y="573792"/>
            <a:ext cx="4348962" cy="652344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https://gvanrossum.github.io/"/>
          <p:cNvSpPr txBox="1"/>
          <p:nvPr/>
        </p:nvSpPr>
        <p:spPr>
          <a:xfrm>
            <a:off x="19072465" y="7502928"/>
            <a:ext cx="4636809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u="sng">
                <a:solidFill>
                  <a:srgbClr val="FFFFFF"/>
                </a:solidFill>
              </a:defRPr>
            </a:lvl1pPr>
          </a:lstStyle>
          <a:p>
            <a:pPr/>
            <a:r>
              <a:t>https://gvanrossum.github.io/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Interesting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Interesting Features</a:t>
            </a:r>
          </a:p>
        </p:txBody>
      </p:sp>
      <p:sp>
        <p:nvSpPr>
          <p:cNvPr id="241" name="No curly braces ( instead uses : for blocks )…"/>
          <p:cNvSpPr txBox="1"/>
          <p:nvPr>
            <p:ph type="body" idx="1"/>
          </p:nvPr>
        </p:nvSpPr>
        <p:spPr>
          <a:xfrm>
            <a:off x="1206500" y="3430801"/>
            <a:ext cx="21971002" cy="8485264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  <a:defRPr b="0" sz="5000"/>
            </a:pPr>
            <a:r>
              <a:t>No curly braces ( instead uses : for blocks )</a:t>
            </a:r>
          </a:p>
          <a:p>
            <a:pPr marL="698500" indent="-698500">
              <a:buSzPct val="123000"/>
              <a:buChar char="•"/>
              <a:defRPr b="0" sz="5000"/>
            </a:pPr>
            <a:r>
              <a:t>No semicolon ( instead uses &lt;Enter&gt; to end a statement )</a:t>
            </a:r>
          </a:p>
          <a:p>
            <a:pPr marL="698500" indent="-698500">
              <a:buSzPct val="123000"/>
              <a:buChar char="•"/>
              <a:defRPr b="0" sz="5000"/>
            </a:pPr>
            <a:r>
              <a:t>No variable declaration</a:t>
            </a:r>
          </a:p>
          <a:p>
            <a:pPr marL="698500" indent="-698500">
              <a:buSzPct val="123000"/>
              <a:buChar char="•"/>
              <a:defRPr b="0" sz="5000"/>
            </a:pPr>
            <a:r>
              <a:t>No arrays ( yes, no arrays )</a:t>
            </a:r>
          </a:p>
          <a:p>
            <a:pPr marL="698500" indent="-698500">
              <a:buSzPct val="123000"/>
              <a:buChar char="•"/>
              <a:defRPr b="0" sz="5000"/>
            </a:pPr>
            <a:r>
              <a:t>Simple elegant syntax:</a:t>
            </a:r>
          </a:p>
          <a:p>
            <a:pPr lvl="2" marL="0" indent="914400">
              <a:buSzTx/>
              <a:buNone/>
              <a:defRPr b="0" sz="4000"/>
            </a:pPr>
            <a:r>
              <a:t>—&gt;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 = input()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marL="0" indent="914400">
              <a:buSzTx/>
              <a:buNone/>
              <a:defRPr b="0" sz="4000"/>
            </a:pPr>
            <a:r>
              <a:t>—&gt;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b = input()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marL="0" indent="914400">
              <a:buSzTx/>
              <a:buNone/>
              <a:defRPr b="0" sz="4000"/>
            </a:pPr>
            <a:r>
              <a:t>—&gt;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 = a + b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marL="0" indent="914400">
              <a:buSzTx/>
              <a:buNone/>
              <a:defRPr b="0" sz="4000"/>
            </a:pPr>
            <a:r>
              <a:t>—&gt;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print(c)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marL="0" indent="914400">
              <a:buSzTx/>
              <a:buNone/>
              <a:defRPr b="0" sz="4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2" marL="0" indent="914400">
              <a:buSzTx/>
              <a:buNone/>
              <a:defRPr b="0" sz="4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(Natural language like syntax)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What is Python used for?"/>
          <p:cNvSpPr txBox="1"/>
          <p:nvPr>
            <p:ph type="title"/>
          </p:nvPr>
        </p:nvSpPr>
        <p:spPr>
          <a:xfrm>
            <a:off x="1206497" y="-442428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200" sz="8500"/>
            </a:lvl1pPr>
          </a:lstStyle>
          <a:p>
            <a:pPr/>
            <a:r>
              <a:t>What is Python used for?</a:t>
            </a:r>
          </a:p>
        </p:txBody>
      </p:sp>
      <p:sp>
        <p:nvSpPr>
          <p:cNvPr id="244" name="Machine Learning and Data Analysis…"/>
          <p:cNvSpPr txBox="1"/>
          <p:nvPr/>
        </p:nvSpPr>
        <p:spPr>
          <a:xfrm>
            <a:off x="933439" y="3265146"/>
            <a:ext cx="11521807" cy="453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3400" indent="-533400" algn="l">
              <a:buSzPct val="123000"/>
              <a:buChar char="•"/>
              <a:defRPr sz="4200">
                <a:solidFill>
                  <a:srgbClr val="FFFFFF"/>
                </a:solidFill>
              </a:defRPr>
            </a:pPr>
            <a:r>
              <a:t>Machine Learning and Data Analysis</a:t>
            </a:r>
          </a:p>
          <a:p>
            <a:pPr algn="l">
              <a:defRPr sz="4200">
                <a:solidFill>
                  <a:srgbClr val="FFFFFF"/>
                </a:solidFill>
              </a:defRPr>
            </a:pPr>
          </a:p>
          <a:p>
            <a:pPr marL="533400" indent="-533400" algn="l">
              <a:buSzPct val="123000"/>
              <a:buChar char="•"/>
              <a:defRPr sz="4200">
                <a:solidFill>
                  <a:srgbClr val="FFFFFF"/>
                </a:solidFill>
              </a:defRPr>
            </a:pPr>
            <a:r>
              <a:t>Web Development (mainly using Django)</a:t>
            </a:r>
          </a:p>
          <a:p>
            <a:pPr algn="l">
              <a:defRPr sz="4200">
                <a:solidFill>
                  <a:srgbClr val="FFFFFF"/>
                </a:solidFill>
              </a:defRPr>
            </a:pPr>
          </a:p>
          <a:p>
            <a:pPr marL="533400" indent="-533400" algn="l">
              <a:buSzPct val="123000"/>
              <a:buChar char="•"/>
              <a:defRPr sz="4200">
                <a:solidFill>
                  <a:srgbClr val="FFFFFF"/>
                </a:solidFill>
              </a:defRPr>
            </a:pPr>
            <a:r>
              <a:t>Mobile App development using Kivy</a:t>
            </a:r>
          </a:p>
          <a:p>
            <a:pPr algn="l">
              <a:defRPr sz="4200">
                <a:solidFill>
                  <a:srgbClr val="FFFFFF"/>
                </a:solidFill>
              </a:defRPr>
            </a:pPr>
          </a:p>
          <a:p>
            <a:pPr marL="533400" indent="-533400" algn="l">
              <a:buSzPct val="123000"/>
              <a:buChar char="•"/>
              <a:defRPr sz="4200">
                <a:solidFill>
                  <a:srgbClr val="FFFFFF"/>
                </a:solidFill>
              </a:defRPr>
            </a:pPr>
            <a:r>
              <a:t>Automation or Scripting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Why is Python us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Why is Python used?</a:t>
            </a:r>
          </a:p>
        </p:txBody>
      </p:sp>
      <p:sp>
        <p:nvSpPr>
          <p:cNvPr id="247" name="Readable code ( eg.: if person is not Student: exit(2) )…"/>
          <p:cNvSpPr txBox="1"/>
          <p:nvPr/>
        </p:nvSpPr>
        <p:spPr>
          <a:xfrm>
            <a:off x="1425189" y="2848142"/>
            <a:ext cx="18430648" cy="9331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4400">
                <a:solidFill>
                  <a:srgbClr val="FFFFFF"/>
                </a:solidFill>
              </a:defRPr>
            </a:pPr>
            <a:r>
              <a:t>Readable code ( eg.: if person is not Student: exit(2) )</a:t>
            </a:r>
          </a:p>
          <a:p>
            <a:pPr algn="l">
              <a:defRPr sz="4400">
                <a:solidFill>
                  <a:srgbClr val="FFFFFF"/>
                </a:solidFill>
              </a:defRPr>
            </a:pPr>
          </a:p>
          <a:p>
            <a:pPr marL="304800" indent="-304800" algn="l">
              <a:buSzPct val="123000"/>
              <a:buChar char="•"/>
              <a:defRPr sz="4400">
                <a:solidFill>
                  <a:srgbClr val="FFFFFF"/>
                </a:solidFill>
              </a:defRPr>
            </a:pPr>
            <a:r>
              <a:t>Multiple Paradigms</a:t>
            </a:r>
          </a:p>
          <a:p>
            <a:pPr algn="l">
              <a:defRPr sz="4400">
                <a:solidFill>
                  <a:srgbClr val="FFFFFF"/>
                </a:solidFill>
              </a:defRPr>
            </a:pPr>
          </a:p>
          <a:p>
            <a:pPr marL="304800" indent="-304800" algn="l">
              <a:buSzPct val="123000"/>
              <a:buChar char="•"/>
              <a:defRPr sz="4400">
                <a:solidFill>
                  <a:srgbClr val="FFFFFF"/>
                </a:solidFill>
              </a:defRPr>
            </a:pPr>
            <a:r>
              <a:t>Robust Standard Library</a:t>
            </a:r>
          </a:p>
          <a:p>
            <a:pPr marL="441157" indent="-441157" algn="l">
              <a:buSzPct val="100000"/>
              <a:buChar char="•"/>
              <a:defRPr sz="4400">
                <a:solidFill>
                  <a:srgbClr val="FFFFFF"/>
                </a:solidFill>
              </a:defRPr>
            </a:pPr>
          </a:p>
          <a:p>
            <a:pPr marL="441157" indent="-441157" algn="l">
              <a:buSzPct val="100000"/>
              <a:buChar char="•"/>
              <a:defRPr sz="4400">
                <a:solidFill>
                  <a:srgbClr val="FFFFFF"/>
                </a:solidFill>
              </a:defRPr>
            </a:pPr>
            <a:r>
              <a:t>No manual compilation</a:t>
            </a:r>
          </a:p>
          <a:p>
            <a:pPr algn="l">
              <a:defRPr sz="4400">
                <a:solidFill>
                  <a:srgbClr val="FFFFFF"/>
                </a:solidFill>
              </a:defRPr>
            </a:pPr>
          </a:p>
          <a:p>
            <a:pPr marL="304800" indent="-304800" algn="l">
              <a:buSzPct val="123000"/>
              <a:buChar char="•"/>
              <a:defRPr sz="4400">
                <a:solidFill>
                  <a:srgbClr val="FFFFFF"/>
                </a:solidFill>
              </a:defRPr>
            </a:pPr>
            <a:r>
              <a:t>Compatible with major platforms (linux installs python by default)</a:t>
            </a:r>
          </a:p>
          <a:p>
            <a:pPr algn="l">
              <a:defRPr sz="4400">
                <a:solidFill>
                  <a:srgbClr val="FFFFFF"/>
                </a:solidFill>
              </a:defRPr>
            </a:pPr>
          </a:p>
          <a:p>
            <a:pPr marL="304800" indent="-304800" algn="l">
              <a:buSzPct val="123000"/>
              <a:buChar char="•"/>
              <a:defRPr sz="4400">
                <a:solidFill>
                  <a:srgbClr val="FFFFFF"/>
                </a:solidFill>
              </a:defRPr>
            </a:pPr>
            <a:r>
              <a:t>Many Open source frameworks, libraries and tools </a:t>
            </a:r>
          </a:p>
          <a:p>
            <a:pPr algn="l">
              <a:defRPr sz="4400">
                <a:solidFill>
                  <a:srgbClr val="FFFFFF"/>
                </a:solidFill>
              </a:defRPr>
            </a:pPr>
            <a:r>
              <a:t>           —&gt; pandas, kivy, numpy, django, flask, tensorflow, pyqt, torch etc.</a:t>
            </a:r>
          </a:p>
          <a:p>
            <a:pPr algn="l">
              <a:defRPr sz="4400">
                <a:solidFill>
                  <a:srgbClr val="FFFFFF"/>
                </a:solidFill>
              </a:defRPr>
            </a:pPr>
          </a:p>
          <a:p>
            <a:pPr marL="558800" indent="-558800" algn="l">
              <a:buSzPct val="123000"/>
              <a:buChar char="•"/>
              <a:defRPr sz="4400">
                <a:solidFill>
                  <a:srgbClr val="FFFFFF"/>
                </a:solidFill>
              </a:defRPr>
            </a:pPr>
            <a:r>
              <a:t>Easy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Who uses Pyth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Who uses Python?</a:t>
            </a:r>
          </a:p>
        </p:txBody>
      </p:sp>
      <p:sp>
        <p:nvSpPr>
          <p:cNvPr id="250" name="One of the most in demand programming language as of 2022."/>
          <p:cNvSpPr txBox="1"/>
          <p:nvPr/>
        </p:nvSpPr>
        <p:spPr>
          <a:xfrm>
            <a:off x="1510975" y="3111856"/>
            <a:ext cx="11528452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One of the most in demand programming language as of 2022.</a:t>
            </a:r>
          </a:p>
        </p:txBody>
      </p:sp>
      <p:pic>
        <p:nvPicPr>
          <p:cNvPr id="251" name="Screen Shot 2022-12-03 at 22.57.51.png" descr="Screen Shot 2022-12-03 at 22.57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8898" y="1431525"/>
            <a:ext cx="7493002" cy="971550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tackoverflow’s 2022 survey"/>
          <p:cNvSpPr txBox="1"/>
          <p:nvPr/>
        </p:nvSpPr>
        <p:spPr>
          <a:xfrm>
            <a:off x="17583623" y="11579945"/>
            <a:ext cx="400354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F4CC7"/>
                </a:solidFill>
              </a:defRPr>
            </a:lvl1pPr>
          </a:lstStyle>
          <a:p>
            <a:pPr/>
            <a:r>
              <a:t>Stackoverflow’s 2022 survey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What can I use Python f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What can I use Python for?</a:t>
            </a:r>
          </a:p>
        </p:txBody>
      </p:sp>
      <p:sp>
        <p:nvSpPr>
          <p:cNvPr id="255" name="Machine Learning and Data Analysis ( eg.: Tensorflow and matplotlib )…"/>
          <p:cNvSpPr txBox="1"/>
          <p:nvPr>
            <p:ph type="body" idx="1"/>
          </p:nvPr>
        </p:nvSpPr>
        <p:spPr>
          <a:xfrm>
            <a:off x="1206500" y="3276936"/>
            <a:ext cx="21971002" cy="825601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Machine Learning and Data Analysis ( eg.: Tensorflow and matplotlib 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GUI Programming (eg.: Kivy for Mobile and PyQT for Desktop)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Develop games (eg.: Pygame)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Plugin development (eg.: Blender plugin development using blenderpy)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Network Programming, Web Development and API development (eg.: Using Raw Sockets and Flask or Django)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 is computer programming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023821">
              <a:defRPr spc="-200" sz="9600"/>
            </a:pPr>
            <a:r>
              <a:t>What is computer programming?</a:t>
            </a:r>
          </a:p>
          <a:p>
            <a:pPr defTabSz="2023821">
              <a:defRPr spc="-200" sz="9600"/>
            </a:pPr>
            <a:r>
              <a:t>And, what are programming languages?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ample Python Program to Print 10 Numbers on Screen"/>
          <p:cNvSpPr txBox="1"/>
          <p:nvPr>
            <p:ph type="title"/>
          </p:nvPr>
        </p:nvSpPr>
        <p:spPr>
          <a:xfrm>
            <a:off x="1206500" y="478563"/>
            <a:ext cx="21971002" cy="1435103"/>
          </a:xfrm>
          <a:prstGeom prst="rect">
            <a:avLst/>
          </a:prstGeom>
        </p:spPr>
        <p:txBody>
          <a:bodyPr/>
          <a:lstStyle>
            <a:lvl1pPr defTabSz="1926287">
              <a:defRPr spc="-200" sz="6700"/>
            </a:lvl1pPr>
          </a:lstStyle>
          <a:p>
            <a:pPr/>
            <a:r>
              <a:t>Sample Python Program to Print 10 Numbers on Screen</a:t>
            </a:r>
          </a:p>
        </p:txBody>
      </p:sp>
      <p:sp>
        <p:nvSpPr>
          <p:cNvPr id="258" name="Output:…"/>
          <p:cNvSpPr txBox="1"/>
          <p:nvPr>
            <p:ph type="body" sz="quarter" idx="1"/>
          </p:nvPr>
        </p:nvSpPr>
        <p:spPr>
          <a:xfrm>
            <a:off x="5797012" y="7874113"/>
            <a:ext cx="10732150" cy="5664202"/>
          </a:xfrm>
          <a:prstGeom prst="rect">
            <a:avLst/>
          </a:prstGeom>
        </p:spPr>
        <p:txBody>
          <a:bodyPr lIns="50800" tIns="50800" rIns="50800" bIns="50800"/>
          <a:lstStyle/>
          <a:p>
            <a:pPr algn="just" defTabSz="396238">
              <a:spcBef>
                <a:spcPts val="800"/>
              </a:spcBef>
              <a:defRPr b="0" spc="-100" sz="2600"/>
            </a:pPr>
            <a:r>
              <a:t>Output: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1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2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3 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4 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5 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6 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7 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8 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9 </a:t>
            </a:r>
            <a:endParaRPr spc="-26"/>
          </a:p>
          <a:p>
            <a:pPr algn="just" defTabSz="396238">
              <a:spcBef>
                <a:spcPts val="800"/>
              </a:spcBef>
              <a:defRPr b="0" spc="-100" sz="2600"/>
            </a:pPr>
            <a:r>
              <a:t>10</a:t>
            </a:r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523" y="1931455"/>
            <a:ext cx="14376402" cy="566420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Keywords used: for, in"/>
          <p:cNvSpPr txBox="1"/>
          <p:nvPr/>
        </p:nvSpPr>
        <p:spPr>
          <a:xfrm>
            <a:off x="16667400" y="7034186"/>
            <a:ext cx="313456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Keywords used: </a:t>
            </a:r>
            <a:r>
              <a:rPr>
                <a:solidFill>
                  <a:srgbClr val="56FFC3"/>
                </a:solidFill>
              </a:rPr>
              <a:t>for</a:t>
            </a:r>
            <a:r>
              <a:t>, </a:t>
            </a:r>
            <a:r>
              <a:rPr>
                <a:solidFill>
                  <a:srgbClr val="0065FF"/>
                </a:solidFill>
              </a:rPr>
              <a:t>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1725" y="3091319"/>
            <a:ext cx="19120550" cy="7533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rchitecture"/>
          <p:cNvSpPr txBox="1"/>
          <p:nvPr>
            <p:ph type="title"/>
          </p:nvPr>
        </p:nvSpPr>
        <p:spPr>
          <a:xfrm>
            <a:off x="922138" y="551798"/>
            <a:ext cx="9779001" cy="1197606"/>
          </a:xfrm>
          <a:prstGeom prst="rect">
            <a:avLst/>
          </a:prstGeom>
        </p:spPr>
        <p:txBody>
          <a:bodyPr/>
          <a:lstStyle>
            <a:lvl1pPr defTabSz="2072588">
              <a:defRPr spc="-200" sz="7200"/>
            </a:lvl1pPr>
          </a:lstStyle>
          <a:p>
            <a:pPr/>
            <a:r>
              <a:t>Architecture</a:t>
            </a:r>
          </a:p>
        </p:txBody>
      </p:sp>
      <p:sp>
        <p:nvSpPr>
          <p:cNvPr id="265" name="Of Python Interpreter"/>
          <p:cNvSpPr txBox="1"/>
          <p:nvPr>
            <p:ph type="body" sz="quarter" idx="1"/>
          </p:nvPr>
        </p:nvSpPr>
        <p:spPr>
          <a:xfrm>
            <a:off x="922138" y="1657706"/>
            <a:ext cx="9779001" cy="1197608"/>
          </a:xfrm>
          <a:prstGeom prst="rect">
            <a:avLst/>
          </a:prstGeom>
        </p:spPr>
        <p:txBody>
          <a:bodyPr/>
          <a:lstStyle/>
          <a:p>
            <a:pPr/>
            <a:r>
              <a:t>Of Python Interpreter</a:t>
            </a:r>
          </a:p>
        </p:txBody>
      </p:sp>
      <p:pic>
        <p:nvPicPr>
          <p:cNvPr id="266" name="last2.png" descr="las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8198" y="3081915"/>
            <a:ext cx="18367603" cy="10331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ython REPL (Read Evaluate Print and Loop)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/>
          <a:p>
            <a:pPr defTabSz="2413954">
              <a:defRPr spc="-168" sz="8415"/>
            </a:pPr>
            <a:r>
              <a:t>Python </a:t>
            </a:r>
            <a:r>
              <a:rPr>
                <a:solidFill>
                  <a:srgbClr val="009CE7"/>
                </a:solidFill>
              </a:rPr>
              <a:t>R</a:t>
            </a:r>
            <a:r>
              <a:rPr>
                <a:solidFill>
                  <a:srgbClr val="06A607"/>
                </a:solidFill>
              </a:rPr>
              <a:t>E</a:t>
            </a:r>
            <a:r>
              <a:rPr>
                <a:solidFill>
                  <a:srgbClr val="149499"/>
                </a:solidFill>
              </a:rPr>
              <a:t>P</a:t>
            </a:r>
            <a:r>
              <a:rPr>
                <a:solidFill>
                  <a:srgbClr val="009CE7"/>
                </a:solidFill>
              </a:rPr>
              <a:t>L</a:t>
            </a:r>
            <a:r>
              <a:t> (Read Evaluate Print and Loop)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ython variables…"/>
          <p:cNvSpPr txBox="1"/>
          <p:nvPr>
            <p:ph type="title"/>
          </p:nvPr>
        </p:nvSpPr>
        <p:spPr>
          <a:xfrm>
            <a:off x="1206497" y="434354"/>
            <a:ext cx="21971006" cy="4648201"/>
          </a:xfrm>
          <a:prstGeom prst="rect">
            <a:avLst/>
          </a:prstGeom>
        </p:spPr>
        <p:txBody>
          <a:bodyPr/>
          <a:lstStyle/>
          <a:p>
            <a:pPr>
              <a:defRPr b="1" spc="-140" sz="7000">
                <a:latin typeface="+mj-lt"/>
                <a:ea typeface="+mj-ea"/>
                <a:cs typeface="+mj-cs"/>
                <a:sym typeface="Helvetica Neue"/>
              </a:defRPr>
            </a:pPr>
            <a:r>
              <a:t>Python variables</a:t>
            </a:r>
          </a:p>
          <a:p>
            <a:pPr/>
          </a:p>
          <a:p>
            <a:pPr>
              <a:defRPr spc="-100" sz="5000"/>
            </a:pPr>
            <a:r>
              <a:t>—&gt; Storing Information for later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 = 56 # integ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1560536">
              <a:defRPr spc="-148" sz="7424">
                <a:latin typeface="Rockwell"/>
                <a:ea typeface="Rockwell"/>
                <a:cs typeface="Rockwell"/>
                <a:sym typeface="Rockwell"/>
              </a:defRPr>
            </a:pPr>
            <a:r>
              <a:t>a = 56 </a:t>
            </a:r>
            <a:r>
              <a:rPr>
                <a:solidFill>
                  <a:srgbClr val="35722F"/>
                </a:solidFill>
              </a:rPr>
              <a:t># integer </a:t>
            </a:r>
            <a:endParaRPr>
              <a:solidFill>
                <a:srgbClr val="35722F"/>
              </a:solidFill>
            </a:endParaRPr>
          </a:p>
          <a:p>
            <a:pPr algn="l" defTabSz="1560536">
              <a:defRPr spc="-148" sz="7424">
                <a:latin typeface="Rockwell"/>
                <a:ea typeface="Rockwell"/>
                <a:cs typeface="Rockwell"/>
                <a:sym typeface="Rockwell"/>
              </a:defRPr>
            </a:pPr>
            <a:endParaRPr>
              <a:solidFill>
                <a:srgbClr val="35722F"/>
              </a:solidFill>
            </a:endParaRPr>
          </a:p>
          <a:p>
            <a:pPr algn="l" defTabSz="1560536">
              <a:defRPr spc="-148" sz="7424">
                <a:latin typeface="Rockwell"/>
                <a:ea typeface="Rockwell"/>
                <a:cs typeface="Rockwell"/>
                <a:sym typeface="Rockwell"/>
              </a:defRPr>
            </a:pPr>
            <a:r>
              <a:t>name = “Scarlet” </a:t>
            </a:r>
            <a:r>
              <a:rPr>
                <a:solidFill>
                  <a:srgbClr val="35722F"/>
                </a:solidFill>
              </a:rPr>
              <a:t># string </a:t>
            </a:r>
            <a:endParaRPr>
              <a:solidFill>
                <a:srgbClr val="35722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Programming</a:t>
            </a:r>
          </a:p>
        </p:txBody>
      </p:sp>
      <p:sp>
        <p:nvSpPr>
          <p:cNvPr id="160" name="Programming is combination of art, science and engineering.…"/>
          <p:cNvSpPr txBox="1"/>
          <p:nvPr/>
        </p:nvSpPr>
        <p:spPr>
          <a:xfrm>
            <a:off x="1426625" y="3586755"/>
            <a:ext cx="21530752" cy="407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8FFDA"/>
                </a:solidFill>
              </a:defRPr>
            </a:pPr>
            <a:r>
              <a:t>Programming is combination of art, science and engineering.</a:t>
            </a:r>
          </a:p>
          <a:p>
            <a:pPr algn="l">
              <a:defRPr sz="3600">
                <a:solidFill>
                  <a:srgbClr val="F8FFDA"/>
                </a:solidFill>
              </a:defRPr>
            </a:pP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Programming as an art is figuring out what is it that you wanna do? Figuring out what the task is.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The science part is figuring out how to do it well. Such as, selection of algorithm and data structure.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The engineering part is that you have to work within constraints. You have limited time and resources to work with.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Such as computer memory, CPU’s processing power, project’s deadline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ogramming Langu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Programming Languages</a:t>
            </a:r>
          </a:p>
        </p:txBody>
      </p:sp>
      <p:sp>
        <p:nvSpPr>
          <p:cNvPr id="163" name="Computers are dumb. They are powerless to act on their own. So, to instruct them, programming languages were created. Just like the human body receives instructions from a variety of senses to initiate various activities."/>
          <p:cNvSpPr txBox="1"/>
          <p:nvPr/>
        </p:nvSpPr>
        <p:spPr>
          <a:xfrm>
            <a:off x="1262183" y="2724044"/>
            <a:ext cx="17929484" cy="15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FFF2A8"/>
                </a:solidFill>
              </a:defRPr>
            </a:lvl1pPr>
          </a:lstStyle>
          <a:p>
            <a:pPr/>
            <a:r>
              <a:t>Computers are dumb. They are powerless to act on their own. So, to instruct them, programming languages were created. Just like the human body receives instructions from a variety of senses to initiate various activities.</a:t>
            </a:r>
          </a:p>
        </p:txBody>
      </p:sp>
      <p:sp>
        <p:nvSpPr>
          <p:cNvPr id="164" name="Line"/>
          <p:cNvSpPr/>
          <p:nvPr/>
        </p:nvSpPr>
        <p:spPr>
          <a:xfrm>
            <a:off x="6327737" y="6450340"/>
            <a:ext cx="2307398" cy="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ound"/>
          <p:cNvSpPr txBox="1"/>
          <p:nvPr/>
        </p:nvSpPr>
        <p:spPr>
          <a:xfrm>
            <a:off x="6364725" y="5892715"/>
            <a:ext cx="100645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Sound</a:t>
            </a:r>
          </a:p>
        </p:txBody>
      </p:sp>
      <p:sp>
        <p:nvSpPr>
          <p:cNvPr id="166" name="Rectangle"/>
          <p:cNvSpPr/>
          <p:nvPr/>
        </p:nvSpPr>
        <p:spPr>
          <a:xfrm>
            <a:off x="8815900" y="5419021"/>
            <a:ext cx="2822049" cy="2062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Biological Brain"/>
          <p:cNvSpPr txBox="1"/>
          <p:nvPr/>
        </p:nvSpPr>
        <p:spPr>
          <a:xfrm>
            <a:off x="9106021" y="5655748"/>
            <a:ext cx="22418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Biological Brain</a:t>
            </a:r>
          </a:p>
        </p:txBody>
      </p:sp>
      <p:sp>
        <p:nvSpPr>
          <p:cNvPr id="168" name="Line"/>
          <p:cNvSpPr/>
          <p:nvPr/>
        </p:nvSpPr>
        <p:spPr>
          <a:xfrm>
            <a:off x="6327737" y="7383032"/>
            <a:ext cx="2307398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aste"/>
          <p:cNvSpPr txBox="1"/>
          <p:nvPr/>
        </p:nvSpPr>
        <p:spPr>
          <a:xfrm>
            <a:off x="6452355" y="6825406"/>
            <a:ext cx="8311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Taste</a:t>
            </a:r>
          </a:p>
        </p:txBody>
      </p:sp>
      <p:sp>
        <p:nvSpPr>
          <p:cNvPr id="170" name="Line"/>
          <p:cNvSpPr/>
          <p:nvPr/>
        </p:nvSpPr>
        <p:spPr>
          <a:xfrm>
            <a:off x="6327737" y="5517649"/>
            <a:ext cx="2307398" cy="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Touch"/>
          <p:cNvSpPr txBox="1"/>
          <p:nvPr/>
        </p:nvSpPr>
        <p:spPr>
          <a:xfrm>
            <a:off x="6401453" y="4960025"/>
            <a:ext cx="932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Touch</a:t>
            </a:r>
          </a:p>
        </p:txBody>
      </p:sp>
      <p:pic>
        <p:nvPicPr>
          <p:cNvPr id="172" name="icons8-process-64.png" descr="icons8-process-6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0523" y="6391476"/>
            <a:ext cx="812802" cy="81280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Just like Human languages, programming language is a formal computer language that includes a controlled vocabulary and set of grammatical rules designed to instruct a computer how to perform specific tasks. Examples: Python, C, Java, Rust, Assembly etc."/>
          <p:cNvSpPr txBox="1"/>
          <p:nvPr/>
        </p:nvSpPr>
        <p:spPr>
          <a:xfrm>
            <a:off x="1262183" y="8643395"/>
            <a:ext cx="17929484" cy="153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2A8"/>
                </a:solidFill>
              </a:defRPr>
            </a:pPr>
            <a:r>
              <a:t>Just like Human languages, programming language is a formal computer language that includes a controlled vocabulary and set of grammatical rules designed to instruct a computer how to perform specific tasks. </a:t>
            </a:r>
            <a:r>
              <a:rPr>
                <a:solidFill>
                  <a:srgbClr val="FFC6E6"/>
                </a:solidFill>
              </a:rPr>
              <a:t>Examples: Python, C, Java, Rust, Assembly etc.</a:t>
            </a:r>
          </a:p>
        </p:txBody>
      </p:sp>
      <p:sp>
        <p:nvSpPr>
          <p:cNvPr id="174" name="Line"/>
          <p:cNvSpPr/>
          <p:nvPr/>
        </p:nvSpPr>
        <p:spPr>
          <a:xfrm>
            <a:off x="11818714" y="6532795"/>
            <a:ext cx="2307398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Action"/>
          <p:cNvSpPr txBox="1"/>
          <p:nvPr/>
        </p:nvSpPr>
        <p:spPr>
          <a:xfrm>
            <a:off x="11867133" y="5975170"/>
            <a:ext cx="9835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176" name="Programming language = syntax + semantics…"/>
          <p:cNvSpPr txBox="1"/>
          <p:nvPr/>
        </p:nvSpPr>
        <p:spPr>
          <a:xfrm>
            <a:off x="1436576" y="10950500"/>
            <a:ext cx="17929484" cy="153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2A8"/>
                </a:solidFill>
              </a:defRPr>
            </a:pPr>
            <a:r>
              <a:t>Programming language = syntax + semantics</a:t>
            </a:r>
          </a:p>
          <a:p>
            <a:pPr algn="l">
              <a:defRPr sz="3200">
                <a:solidFill>
                  <a:srgbClr val="FFF2A8"/>
                </a:solidFill>
              </a:defRPr>
            </a:pPr>
            <a:r>
              <a:t>Where </a:t>
            </a:r>
            <a:r>
              <a:rPr>
                <a:solidFill>
                  <a:srgbClr val="167D00"/>
                </a:solidFill>
              </a:rPr>
              <a:t>syntax</a:t>
            </a:r>
            <a:r>
              <a:t> = rules and regulations for writing any statement in programming language</a:t>
            </a:r>
          </a:p>
          <a:p>
            <a:pPr algn="l">
              <a:defRPr sz="3200">
                <a:solidFill>
                  <a:srgbClr val="FFF2A8"/>
                </a:solidFill>
              </a:defRPr>
            </a:pPr>
            <a:r>
              <a:t>And </a:t>
            </a:r>
            <a:r>
              <a:rPr>
                <a:solidFill>
                  <a:srgbClr val="369024"/>
                </a:solidFill>
              </a:rPr>
              <a:t>semantics</a:t>
            </a:r>
            <a:r>
              <a:t> = meaning associated with the statement in programming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ioneers of Programming Langu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Pioneers of Programming Languages</a:t>
            </a:r>
          </a:p>
        </p:txBody>
      </p:sp>
      <p:sp>
        <p:nvSpPr>
          <p:cNvPr id="179" name="We should be grateful that the many individuals who revolutionized the field of Computer Science are still alive…"/>
          <p:cNvSpPr txBox="1"/>
          <p:nvPr/>
        </p:nvSpPr>
        <p:spPr>
          <a:xfrm>
            <a:off x="1324282" y="2782345"/>
            <a:ext cx="20188429" cy="1055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We should be grateful that the many individuals who revolutionized the field of Computer Science are still alive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at the same time we do.</a:t>
            </a:r>
          </a:p>
        </p:txBody>
      </p:sp>
      <p:pic>
        <p:nvPicPr>
          <p:cNvPr id="180" name="Guido_van_Rossum_OSCON_2006.jpeg" descr="Guido_van_Rossum_OSCON_200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372" y="4232662"/>
            <a:ext cx="2794002" cy="419100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Guido Van Rossum…"/>
          <p:cNvSpPr txBox="1"/>
          <p:nvPr/>
        </p:nvSpPr>
        <p:spPr>
          <a:xfrm>
            <a:off x="1358517" y="8653977"/>
            <a:ext cx="286847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</a:defRPr>
            </a:pPr>
            <a:r>
              <a:t>Guido Van Rossum</a:t>
            </a:r>
          </a:p>
          <a:p>
            <a:pPr algn="l">
              <a:defRPr b="1">
                <a:solidFill>
                  <a:srgbClr val="BCAE62"/>
                </a:solidFill>
              </a:defRPr>
            </a:pPr>
            <a:r>
              <a:t>Creator of Python</a:t>
            </a:r>
          </a:p>
        </p:txBody>
      </p:sp>
      <p:pic>
        <p:nvPicPr>
          <p:cNvPr id="182" name="Kernighan IMG_5654_400x600.jpeg" descr="Kernighan IMG_5654_400x60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9183" y="4232662"/>
            <a:ext cx="2794001" cy="419100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rian Kernighan…"/>
          <p:cNvSpPr txBox="1"/>
          <p:nvPr/>
        </p:nvSpPr>
        <p:spPr>
          <a:xfrm>
            <a:off x="5373037" y="8655846"/>
            <a:ext cx="3116581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</a:defRPr>
            </a:pPr>
            <a:r>
              <a:t>Brian Kernighan</a:t>
            </a:r>
          </a:p>
          <a:p>
            <a:pPr algn="l">
              <a:defRPr b="1">
                <a:solidFill>
                  <a:srgbClr val="BCAE62"/>
                </a:solidFill>
              </a:defRPr>
            </a:pPr>
            <a:r>
              <a:t>Co-creator of Unix</a:t>
            </a:r>
          </a:p>
          <a:p>
            <a:pPr algn="l">
              <a:defRPr b="1">
                <a:solidFill>
                  <a:srgbClr val="BCAE62"/>
                </a:solidFill>
              </a:defRPr>
            </a:pPr>
            <a:r>
              <a:t>And co-author of </a:t>
            </a:r>
          </a:p>
          <a:p>
            <a:pPr algn="l">
              <a:defRPr b="1">
                <a:solidFill>
                  <a:srgbClr val="BCAE62"/>
                </a:solidFill>
              </a:defRPr>
            </a:pPr>
            <a:r>
              <a:t>The C Programming </a:t>
            </a:r>
          </a:p>
          <a:p>
            <a:pPr algn="l">
              <a:defRPr b="1">
                <a:solidFill>
                  <a:srgbClr val="BCAE62"/>
                </a:solidFill>
              </a:defRPr>
            </a:pPr>
            <a:r>
              <a:t>Language</a:t>
            </a:r>
          </a:p>
        </p:txBody>
      </p:sp>
      <p:pic>
        <p:nvPicPr>
          <p:cNvPr id="184" name="Bjarne2018.jpeg" descr="Bjarne2018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4623" y="4232662"/>
            <a:ext cx="3196527" cy="419100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Bjarne Stroustrup…"/>
          <p:cNvSpPr txBox="1"/>
          <p:nvPr/>
        </p:nvSpPr>
        <p:spPr>
          <a:xfrm>
            <a:off x="12906622" y="8653977"/>
            <a:ext cx="269473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</a:defRPr>
            </a:pPr>
            <a:r>
              <a:t>Bjarne Stroustrup</a:t>
            </a:r>
          </a:p>
          <a:p>
            <a:pPr algn="l">
              <a:defRPr b="1">
                <a:solidFill>
                  <a:srgbClr val="BCAE62"/>
                </a:solidFill>
              </a:defRPr>
            </a:pPr>
            <a:r>
              <a:t>Creator of C++</a:t>
            </a:r>
          </a:p>
        </p:txBody>
      </p:sp>
      <p:pic>
        <p:nvPicPr>
          <p:cNvPr id="186" name="image.jpeg" descr="image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22902" y="4452191"/>
            <a:ext cx="2794002" cy="375194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Dennis Ritchie…"/>
          <p:cNvSpPr txBox="1"/>
          <p:nvPr/>
        </p:nvSpPr>
        <p:spPr>
          <a:xfrm>
            <a:off x="9220434" y="8673027"/>
            <a:ext cx="3416199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</a:defRPr>
            </a:pPr>
            <a:r>
              <a:t>Dennis Ritchie</a:t>
            </a:r>
          </a:p>
          <a:p>
            <a:pPr algn="l">
              <a:defRPr b="1">
                <a:solidFill>
                  <a:srgbClr val="A29A22"/>
                </a:solidFill>
              </a:defRPr>
            </a:pPr>
            <a:r>
              <a:t>Creator of C</a:t>
            </a:r>
          </a:p>
          <a:p>
            <a:pPr algn="l">
              <a:defRPr b="1">
                <a:solidFill>
                  <a:srgbClr val="A29A22"/>
                </a:solidFill>
              </a:defRPr>
            </a:pPr>
            <a:r>
              <a:t>And co-creator of Unix</a:t>
            </a:r>
          </a:p>
        </p:txBody>
      </p:sp>
      <p:pic>
        <p:nvPicPr>
          <p:cNvPr id="188" name="james-gosling.jpeg" descr="james-gosling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108868" y="4526798"/>
            <a:ext cx="5406742" cy="360273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James Gosling…"/>
          <p:cNvSpPr txBox="1"/>
          <p:nvPr/>
        </p:nvSpPr>
        <p:spPr>
          <a:xfrm>
            <a:off x="17227954" y="8653977"/>
            <a:ext cx="235031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</a:defRPr>
            </a:pPr>
            <a:r>
              <a:t>James Gosling</a:t>
            </a:r>
          </a:p>
          <a:p>
            <a:pPr algn="l">
              <a:defRPr b="1">
                <a:solidFill>
                  <a:srgbClr val="BCAE62"/>
                </a:solidFill>
              </a:defRPr>
            </a:pPr>
            <a:r>
              <a:t>Creator of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gramming Langu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Programming Languages</a:t>
            </a:r>
          </a:p>
        </p:txBody>
      </p:sp>
      <p:sp>
        <p:nvSpPr>
          <p:cNvPr id="192" name="Mainly of two types:…"/>
          <p:cNvSpPr txBox="1"/>
          <p:nvPr/>
        </p:nvSpPr>
        <p:spPr>
          <a:xfrm>
            <a:off x="1504745" y="3247943"/>
            <a:ext cx="3764586" cy="15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Mainly of two types: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— Interpreted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— 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erpreted Language"/>
          <p:cNvSpPr txBox="1"/>
          <p:nvPr>
            <p:ph type="body" sz="half" idx="1"/>
          </p:nvPr>
        </p:nvSpPr>
        <p:spPr>
          <a:xfrm>
            <a:off x="1206499" y="-216548"/>
            <a:ext cx="21971002" cy="387431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Interpreted Language</a:t>
            </a:r>
          </a:p>
        </p:txBody>
      </p:sp>
      <p:sp>
        <p:nvSpPr>
          <p:cNvPr id="195" name="Source Code"/>
          <p:cNvSpPr txBox="1"/>
          <p:nvPr/>
        </p:nvSpPr>
        <p:spPr>
          <a:xfrm>
            <a:off x="2711383" y="6252981"/>
            <a:ext cx="190378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196" name="Line"/>
          <p:cNvSpPr/>
          <p:nvPr/>
        </p:nvSpPr>
        <p:spPr>
          <a:xfrm>
            <a:off x="2791305" y="6905393"/>
            <a:ext cx="3289691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6085159" y="5725690"/>
            <a:ext cx="3416413" cy="23594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Compiler"/>
          <p:cNvSpPr txBox="1"/>
          <p:nvPr/>
        </p:nvSpPr>
        <p:spPr>
          <a:xfrm>
            <a:off x="7118081" y="6674709"/>
            <a:ext cx="135056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Compiler</a:t>
            </a:r>
          </a:p>
        </p:txBody>
      </p:sp>
      <p:sp>
        <p:nvSpPr>
          <p:cNvPr id="199" name="Rectangle"/>
          <p:cNvSpPr/>
          <p:nvPr/>
        </p:nvSpPr>
        <p:spPr>
          <a:xfrm>
            <a:off x="5724154" y="3778379"/>
            <a:ext cx="11105375" cy="6502180"/>
          </a:xfrm>
          <a:prstGeom prst="rect">
            <a:avLst/>
          </a:prstGeom>
          <a:solidFill>
            <a:srgbClr val="FFFFFF">
              <a:alpha val="2714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13052108" y="5725690"/>
            <a:ext cx="3416413" cy="23594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1" name="Interpreter ( VM )"/>
          <p:cNvSpPr txBox="1"/>
          <p:nvPr/>
        </p:nvSpPr>
        <p:spPr>
          <a:xfrm>
            <a:off x="13565650" y="6674709"/>
            <a:ext cx="23893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Interpreter ( VM )</a:t>
            </a:r>
          </a:p>
        </p:txBody>
      </p:sp>
      <p:sp>
        <p:nvSpPr>
          <p:cNvPr id="202" name="Bytecode"/>
          <p:cNvSpPr txBox="1"/>
          <p:nvPr/>
        </p:nvSpPr>
        <p:spPr>
          <a:xfrm>
            <a:off x="9794846" y="6311738"/>
            <a:ext cx="141823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Bytecode</a:t>
            </a:r>
          </a:p>
        </p:txBody>
      </p:sp>
      <p:sp>
        <p:nvSpPr>
          <p:cNvPr id="203" name="Line"/>
          <p:cNvSpPr/>
          <p:nvPr/>
        </p:nvSpPr>
        <p:spPr>
          <a:xfrm>
            <a:off x="9631995" y="6964150"/>
            <a:ext cx="3289691" cy="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Output"/>
          <p:cNvSpPr txBox="1"/>
          <p:nvPr/>
        </p:nvSpPr>
        <p:spPr>
          <a:xfrm>
            <a:off x="16942083" y="6185735"/>
            <a:ext cx="10576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205" name="Line"/>
          <p:cNvSpPr/>
          <p:nvPr/>
        </p:nvSpPr>
        <p:spPr>
          <a:xfrm>
            <a:off x="16598944" y="6838147"/>
            <a:ext cx="2389329" cy="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Output Consumer"/>
          <p:cNvSpPr txBox="1"/>
          <p:nvPr/>
        </p:nvSpPr>
        <p:spPr>
          <a:xfrm>
            <a:off x="19118695" y="6607465"/>
            <a:ext cx="25539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Output Consumer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7559915" y="8284620"/>
            <a:ext cx="2" cy="29554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Bytecode generation step is  not…"/>
          <p:cNvSpPr txBox="1"/>
          <p:nvPr/>
        </p:nvSpPr>
        <p:spPr>
          <a:xfrm>
            <a:off x="5250393" y="11255406"/>
            <a:ext cx="512704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Bytecode generation step is  not 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necessarily done by every interpreter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erpreted Languag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300"/>
            </a:pPr>
            <a:r>
              <a:t>Interpreted Language</a:t>
            </a:r>
          </a:p>
          <a:p>
            <a:pPr/>
          </a:p>
          <a:p>
            <a:pPr>
              <a:defRPr spc="-100" sz="4000"/>
            </a:pPr>
            <a:r>
              <a:t>— Interpreted at runtime rather than being 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nterpreted Language…"/>
          <p:cNvSpPr txBox="1"/>
          <p:nvPr>
            <p:ph type="body" idx="1"/>
          </p:nvPr>
        </p:nvSpPr>
        <p:spPr>
          <a:xfrm>
            <a:off x="1206500" y="1745472"/>
            <a:ext cx="21971002" cy="10798685"/>
          </a:xfrm>
          <a:prstGeom prst="rect">
            <a:avLst/>
          </a:prstGeom>
        </p:spPr>
        <p:txBody>
          <a:bodyPr/>
          <a:lstStyle/>
          <a:p>
            <a:pPr>
              <a:defRPr spc="-300"/>
            </a:pPr>
            <a:r>
              <a:t>Interpreted Language</a:t>
            </a:r>
          </a:p>
          <a:p>
            <a:pPr/>
          </a:p>
          <a:p>
            <a:pPr>
              <a:defRPr spc="-100" sz="4000"/>
            </a:pPr>
            <a:r>
              <a:t>— Interpreted at runtime rather than being compiled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— DSL (Domain Specific Language)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Examples: bash for unix like systems</a:t>
            </a:r>
            <a:endParaRPr spc="-79"/>
          </a:p>
          <a:p>
            <a:pPr>
              <a:defRPr spc="-79" sz="4000"/>
            </a:pPr>
          </a:p>
          <a:p>
            <a:pPr>
              <a:defRPr spc="-100" sz="4000"/>
            </a:pPr>
            <a:r>
              <a:t>Powershell for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