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7" r:id="rId7"/>
    <p:sldId id="262" r:id="rId8"/>
    <p:sldId id="273" r:id="rId9"/>
    <p:sldId id="271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>
        <p:scale>
          <a:sx n="125" d="100"/>
          <a:sy n="125" d="100"/>
        </p:scale>
        <p:origin x="1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noProof="0" dirty="0">
              <a:solidFill>
                <a:schemeClr val="tx1"/>
              </a:solidFill>
            </a:rPr>
            <a:t>Debe ser mayor de 18 años</a:t>
          </a:r>
        </a:p>
      </dgm:t>
    </dgm:pt>
    <dgm:pt modelId="{A65A4AAC-2275-4EDE-B5B3-450EBF4C8D49}" type="parTrans" cxnId="{62E518C9-AEDE-4C2D-B0FC-BB18C471858E}">
      <dgm:prSet/>
      <dgm:spPr/>
      <dgm:t>
        <a:bodyPr rtlCol="0"/>
        <a:lstStyle/>
        <a:p>
          <a:pPr rtl="0"/>
          <a:endParaRPr lang="es-ES" noProof="0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rtlCol="0"/>
        <a:lstStyle/>
        <a:p>
          <a:pPr rtl="0"/>
          <a:r>
            <a:rPr lang="es-ES" noProof="0"/>
            <a:t>01</a:t>
          </a:r>
          <a:endParaRPr lang="es-ES" noProof="0" dirty="0"/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 rtlCol="0"/>
        <a:lstStyle/>
        <a:p>
          <a:pPr rtl="0"/>
          <a:r>
            <a:rPr lang="es-ES" noProof="0" dirty="0">
              <a:solidFill>
                <a:schemeClr val="tx1"/>
              </a:solidFill>
            </a:rPr>
            <a:t>Máximo 10 años de antigüedad</a:t>
          </a:r>
        </a:p>
      </dgm:t>
    </dgm:pt>
    <dgm:pt modelId="{2FC36560-8BD2-4BD2-9DC8-2A6432EF3AFB}" type="parTrans" cxnId="{0014B138-45FB-4DB6-B21D-94187F51E868}">
      <dgm:prSet/>
      <dgm:spPr/>
      <dgm:t>
        <a:bodyPr rtlCol="0"/>
        <a:lstStyle/>
        <a:p>
          <a:pPr rtl="0"/>
          <a:endParaRPr lang="es-ES" noProof="0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es-ES" noProof="0"/>
            <a:t>02</a:t>
          </a:r>
          <a:endParaRPr lang="es-ES" noProof="0" dirty="0"/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 rtlCol="0"/>
        <a:lstStyle/>
        <a:p>
          <a:pPr rtl="0"/>
          <a:r>
            <a:rPr lang="es-ES" noProof="0" dirty="0">
              <a:solidFill>
                <a:schemeClr val="tx1"/>
              </a:solidFill>
            </a:rPr>
            <a:t>Debe tener la licencia de conducir vigente</a:t>
          </a:r>
        </a:p>
      </dgm:t>
    </dgm:pt>
    <dgm:pt modelId="{D7E4078D-93EB-427C-897D-FBF58FB30D35}" type="parTrans" cxnId="{EFB57CC7-B68C-4F6B-AD09-858FFEBD81FA}">
      <dgm:prSet/>
      <dgm:spPr/>
      <dgm:t>
        <a:bodyPr rtlCol="0"/>
        <a:lstStyle/>
        <a:p>
          <a:pPr rtl="0"/>
          <a:endParaRPr lang="es-ES" noProof="0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es-ES" noProof="0"/>
            <a:t>03</a:t>
          </a:r>
          <a:endParaRPr lang="es-ES" noProof="0" dirty="0"/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 custLinFactNeighborX="-25"/>
      <dgm:spPr/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noProof="0" dirty="0">
              <a:solidFill>
                <a:schemeClr val="tx1"/>
              </a:solidFill>
            </a:rPr>
            <a:t>No debe tener demasiadas infracciones</a:t>
          </a:r>
        </a:p>
      </dgm:t>
    </dgm:pt>
    <dgm:pt modelId="{A65A4AAC-2275-4EDE-B5B3-450EBF4C8D49}" type="parTrans" cxnId="{62E518C9-AEDE-4C2D-B0FC-BB18C471858E}">
      <dgm:prSet/>
      <dgm:spPr/>
      <dgm:t>
        <a:bodyPr rtlCol="0"/>
        <a:lstStyle/>
        <a:p>
          <a:pPr rtl="0"/>
          <a:endParaRPr lang="es-ES" noProof="0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rtlCol="0"/>
        <a:lstStyle/>
        <a:p>
          <a:pPr rtl="0"/>
          <a:r>
            <a:rPr lang="es-ES" noProof="0"/>
            <a:t>01</a:t>
          </a:r>
          <a:endParaRPr lang="es-ES" noProof="0" dirty="0"/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 rtlCol="0"/>
        <a:lstStyle/>
        <a:p>
          <a:pPr rtl="0"/>
          <a:r>
            <a:rPr lang="es-ES" noProof="0" dirty="0">
              <a:solidFill>
                <a:schemeClr val="tx1"/>
              </a:solidFill>
            </a:rPr>
            <a:t>Verificación Técnica Vehicular vigente</a:t>
          </a:r>
        </a:p>
      </dgm:t>
    </dgm:pt>
    <dgm:pt modelId="{2FC36560-8BD2-4BD2-9DC8-2A6432EF3AFB}" type="parTrans" cxnId="{0014B138-45FB-4DB6-B21D-94187F51E868}">
      <dgm:prSet/>
      <dgm:spPr/>
      <dgm:t>
        <a:bodyPr rtlCol="0"/>
        <a:lstStyle/>
        <a:p>
          <a:pPr rtl="0"/>
          <a:endParaRPr lang="es-ES" noProof="0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es-ES" noProof="0"/>
            <a:t>02</a:t>
          </a:r>
          <a:endParaRPr lang="es-ES" noProof="0" dirty="0"/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 rtlCol="0"/>
        <a:lstStyle/>
        <a:p>
          <a:pPr rtl="0"/>
          <a:r>
            <a:rPr lang="es-ES" noProof="0" dirty="0">
              <a:solidFill>
                <a:schemeClr val="tx1"/>
              </a:solidFill>
            </a:rPr>
            <a:t>Tener la póliza paga al momento del siniestro</a:t>
          </a:r>
        </a:p>
      </dgm:t>
    </dgm:pt>
    <dgm:pt modelId="{D7E4078D-93EB-427C-897D-FBF58FB30D35}" type="parTrans" cxnId="{EFB57CC7-B68C-4F6B-AD09-858FFEBD81FA}">
      <dgm:prSet/>
      <dgm:spPr/>
      <dgm:t>
        <a:bodyPr rtlCol="0"/>
        <a:lstStyle/>
        <a:p>
          <a:pPr rtl="0"/>
          <a:endParaRPr lang="es-ES" noProof="0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es-ES" noProof="0"/>
            <a:t>03</a:t>
          </a:r>
          <a:endParaRPr lang="es-ES" noProof="0" dirty="0"/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0" y="423472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solidFill>
                <a:schemeClr val="tx1"/>
              </a:solidFill>
            </a:rPr>
            <a:t>Debe ser mayor de 18 años</a:t>
          </a:r>
        </a:p>
      </dsp:txBody>
      <dsp:txXfrm>
        <a:off x="0" y="1394147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423472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noProof="0"/>
            <a:t>01</a:t>
          </a:r>
          <a:endParaRPr lang="es-ES" sz="4500" kern="1200" noProof="0" dirty="0"/>
        </a:p>
      </dsp:txBody>
      <dsp:txXfrm>
        <a:off x="499" y="423472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423472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solidFill>
                <a:schemeClr val="tx1"/>
              </a:solidFill>
            </a:rPr>
            <a:t>Máximo 10 años de antigüedad</a:t>
          </a:r>
        </a:p>
      </dsp:txBody>
      <dsp:txXfrm>
        <a:off x="2184517" y="1394147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423472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noProof="0"/>
            <a:t>02</a:t>
          </a:r>
          <a:endParaRPr lang="es-ES" sz="4500" kern="1200" noProof="0" dirty="0"/>
        </a:p>
      </dsp:txBody>
      <dsp:txXfrm>
        <a:off x="2184517" y="423472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423472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solidFill>
                <a:schemeClr val="tx1"/>
              </a:solidFill>
            </a:rPr>
            <a:t>Debe tener la licencia de conducir vigente</a:t>
          </a:r>
        </a:p>
      </dsp:txBody>
      <dsp:txXfrm>
        <a:off x="4368536" y="1394147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423472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noProof="0"/>
            <a:t>03</a:t>
          </a:r>
          <a:endParaRPr lang="es-ES" sz="4500" kern="1200" noProof="0" dirty="0"/>
        </a:p>
      </dsp:txBody>
      <dsp:txXfrm>
        <a:off x="4368536" y="423472"/>
        <a:ext cx="2022239" cy="97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423472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solidFill>
                <a:schemeClr val="tx1"/>
              </a:solidFill>
            </a:rPr>
            <a:t>No debe tener demasiadas infracciones</a:t>
          </a:r>
        </a:p>
      </dsp:txBody>
      <dsp:txXfrm>
        <a:off x="499" y="1394147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423472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noProof="0"/>
            <a:t>01</a:t>
          </a:r>
          <a:endParaRPr lang="es-ES" sz="4500" kern="1200" noProof="0" dirty="0"/>
        </a:p>
      </dsp:txBody>
      <dsp:txXfrm>
        <a:off x="499" y="423472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423472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solidFill>
                <a:schemeClr val="tx1"/>
              </a:solidFill>
            </a:rPr>
            <a:t>Verificación Técnica Vehicular vigente</a:t>
          </a:r>
        </a:p>
      </dsp:txBody>
      <dsp:txXfrm>
        <a:off x="2184517" y="1394147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423472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noProof="0"/>
            <a:t>02</a:t>
          </a:r>
          <a:endParaRPr lang="es-ES" sz="4500" kern="1200" noProof="0" dirty="0"/>
        </a:p>
      </dsp:txBody>
      <dsp:txXfrm>
        <a:off x="2184517" y="423472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423472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>
              <a:solidFill>
                <a:schemeClr val="tx1"/>
              </a:solidFill>
            </a:rPr>
            <a:t>Tener la póliza paga al momento del siniestro</a:t>
          </a:r>
        </a:p>
      </dsp:txBody>
      <dsp:txXfrm>
        <a:off x="4368536" y="1394147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423472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noProof="0"/>
            <a:t>03</a:t>
          </a:r>
          <a:endParaRPr lang="es-ES" sz="4500" kern="1200" noProof="0" dirty="0"/>
        </a:p>
      </dsp:txBody>
      <dsp:txXfrm>
        <a:off x="4368536" y="423472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3E9C1D-B1C9-4954-B6C0-610922B28CF3}" type="datetime1">
              <a:rPr lang="es-ES" smtClean="0"/>
              <a:t>03/07/2024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6F51-7358-45AF-8531-9AF4F2036A31}" type="datetime1">
              <a:rPr lang="es-ES" smtClean="0"/>
              <a:pPr/>
              <a:t>03/07/2024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97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60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75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5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82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88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lipse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Elips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lipse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Elipse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a libre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C1ACD9F6-013A-4F1C-9B2F-3B0DA88D8BCB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Rectángulo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374E-CCC7-4E99-BD44-94BBC7CFFF77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Marcador de posición de contenido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6E325-D2D9-4AA3-A983-B0C3AC02FD50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7817A-1322-4F5B-A318-160699A6C817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51A17-AFD4-450D-BBBE-8B87B46F4681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07812-B0A4-415B-9C63-697F97AC56F2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731AA-EDDE-49A2-B3F8-DA1DB0B36A7D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Rectá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CBF-D15E-45F7-9A71-93D39AFB61B3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ipse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FE935-7454-4EF5-9A5B-61A55DB40CEE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0FF9F6-932A-4C5B-B13A-96F5061CCAB2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ñetas como iconos de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6" name="Marcador de posición de texto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7" name="Marcador de posición de texto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8" name="Marcador de posición de texto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9" name="Marcador de posición de texto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D52B5-E519-4C7F-B300-7312911560FA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1" name="Marcador de posición de imagen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2" name="Marcador de posición de imagen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4" name="Marcador de posición de imagen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6" name="Marcador de posición de imagen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8888B-5B6B-4403-AD59-31324B28492C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372E8-BF4D-4155-9AFF-99D8704387F6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F7FC3-4986-41D3-8450-7E9589F36E30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333FD8-864A-4560-9F36-DDB61130B9B0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ángulo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a lib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a lib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718DFF-D654-4532-A1B0-A42FE70F9FB3}" type="datetime1">
              <a:rPr lang="es-ES" noProof="0" smtClean="0"/>
              <a:t>03/07/2024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Rectángulo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hyperlink" Target="https://www.freepik.es/iconos-gratis/choque_15044285.htm" TargetMode="External"/><Relationship Id="rId12" Type="http://schemas.openxmlformats.org/officeDocument/2006/relationships/hyperlink" Target="https://www.flaticon.es/icono-gratis/poliza-de-seguros_56561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www.freepik.es/vector-premium/icono-remolque-estilo-color-plano_34465989.htm" TargetMode="External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hyperlink" Target="https://www.freepik.es/iconos-gratis/choque_15044285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www.freepik.es/vector-premium/icono-remolque-estilo-color-plano_34465989.htm" TargetMode="External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700" y="173340"/>
            <a:ext cx="8825658" cy="2677648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Prima Seguros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382" y="4050802"/>
            <a:ext cx="5981136" cy="1671411"/>
          </a:xfrm>
        </p:spPr>
        <p:txBody>
          <a:bodyPr rtlCol="0">
            <a:normAutofit/>
          </a:bodyPr>
          <a:lstStyle/>
          <a:p>
            <a:r>
              <a:rPr lang="es-ES" cap="none" dirty="0"/>
              <a:t>Aseguradora</a:t>
            </a:r>
            <a:r>
              <a:rPr lang="en-US" cap="none" dirty="0"/>
              <a:t> de </a:t>
            </a:r>
            <a:r>
              <a:rPr lang="es-ES" cap="none" dirty="0"/>
              <a:t>vehículos</a:t>
            </a:r>
            <a:r>
              <a:rPr lang="en-US" cap="none" dirty="0"/>
              <a:t>. Sistema de base de </a:t>
            </a:r>
            <a:r>
              <a:rPr lang="es-ES" cap="none" dirty="0"/>
              <a:t>datos</a:t>
            </a:r>
            <a:r>
              <a:rPr lang="en-US" cap="none" dirty="0"/>
              <a:t> para </a:t>
            </a:r>
            <a:r>
              <a:rPr lang="es-ES" cap="none" dirty="0"/>
              <a:t>gestionar</a:t>
            </a:r>
            <a:r>
              <a:rPr lang="en-US" cap="none" dirty="0"/>
              <a:t> la </a:t>
            </a:r>
            <a:r>
              <a:rPr lang="es-ES" cap="none" dirty="0"/>
              <a:t>información</a:t>
            </a:r>
            <a:r>
              <a:rPr lang="en-US" cap="none" dirty="0"/>
              <a:t> del </a:t>
            </a:r>
            <a:r>
              <a:rPr lang="es-ES" cap="none" dirty="0"/>
              <a:t>negocio</a:t>
            </a:r>
          </a:p>
          <a:p>
            <a:pPr rtl="0"/>
            <a:endParaRPr lang="es-ES" sz="1700" cap="none" dirty="0">
              <a:solidFill>
                <a:schemeClr val="bg1"/>
              </a:solidFill>
            </a:endParaRPr>
          </a:p>
          <a:p>
            <a:pPr rtl="0"/>
            <a:r>
              <a:rPr lang="es-ES" sz="1700" cap="none" dirty="0">
                <a:solidFill>
                  <a:schemeClr val="bg1"/>
                </a:solidFill>
              </a:rPr>
              <a:t>Autor: Federico </a:t>
            </a:r>
            <a:r>
              <a:rPr lang="es-ES" sz="1700" cap="none" dirty="0"/>
              <a:t>S</a:t>
            </a:r>
            <a:r>
              <a:rPr lang="es-ES" sz="1700" cap="none" dirty="0">
                <a:solidFill>
                  <a:schemeClr val="bg1"/>
                </a:solidFill>
              </a:rPr>
              <a:t>alvador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B053C9-828A-70B2-636A-D18878C0E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71" y="1512164"/>
            <a:ext cx="3962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¿Qué se busca?</a:t>
            </a:r>
            <a:endParaRPr lang="es-ES" sz="23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3859212" cy="165370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s-MX" dirty="0"/>
              <a:t>Una </a:t>
            </a:r>
            <a:r>
              <a:rPr lang="es-MX" dirty="0">
                <a:solidFill>
                  <a:schemeClr val="bg1"/>
                </a:solidFill>
              </a:rPr>
              <a:t>herramienta que centralice  nuestros datos de negocio y permita su gestión para su uso posterior. </a:t>
            </a:r>
            <a:r>
              <a:rPr lang="es-MX" dirty="0"/>
              <a:t>La aseguradora se está expandiendo y necesitamos integridad y seguridad de datos junto consultas rápidas para poder atender ágilmente a los clientes que nos llegan.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 descr="elemento decorativo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2</a:t>
            </a:fld>
            <a:endParaRPr lang="es-ES"/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A0A883A5-9D8A-823A-F5DA-EDB3109CAD1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BB8C1CB-A628-A50D-ECBD-56156BD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167" y="1438729"/>
            <a:ext cx="6934200" cy="4095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73" y="2231589"/>
            <a:ext cx="3438881" cy="2283824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Componentes clave del negocio</a:t>
            </a:r>
            <a:endParaRPr lang="es-ES" sz="2300" dirty="0">
              <a:solidFill>
                <a:schemeClr val="bg1"/>
              </a:solidFill>
            </a:endParaRP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Clientes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92913" y="4998190"/>
            <a:ext cx="3852000" cy="720000"/>
          </a:xfrm>
        </p:spPr>
        <p:txBody>
          <a:bodyPr rtlCol="0">
            <a:normAutofit/>
          </a:bodyPr>
          <a:lstStyle/>
          <a:p>
            <a:r>
              <a:rPr lang="es-ES" dirty="0"/>
              <a:t>Proveedores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r>
              <a:rPr lang="es-ES" dirty="0"/>
              <a:t>Vehículos</a:t>
            </a:r>
          </a:p>
        </p:txBody>
      </p:sp>
      <p:sp>
        <p:nvSpPr>
          <p:cNvPr id="6" name="Marcador de posición de texto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Siniestros</a:t>
            </a:r>
          </a:p>
        </p:txBody>
      </p:sp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2913" y="2561156"/>
            <a:ext cx="3852000" cy="720000"/>
          </a:xfrm>
        </p:spPr>
        <p:txBody>
          <a:bodyPr rtlCol="0">
            <a:normAutofit/>
          </a:bodyPr>
          <a:lstStyle/>
          <a:p>
            <a:r>
              <a:rPr lang="es-ES" dirty="0"/>
              <a:t>Pólizas (ignorar tarifas)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3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94E4F5-97B2-90D0-554F-B5DD765F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2554" y="1822589"/>
            <a:ext cx="552477" cy="5724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138381-56EF-649A-3B76-BA1F7B23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1" y="3510018"/>
            <a:ext cx="595313" cy="47796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93F5CCB-B090-AF43-1D1E-5D82E8036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94401" y="4181021"/>
            <a:ext cx="595313" cy="595313"/>
          </a:xfrm>
          <a:prstGeom prst="rect">
            <a:avLst/>
          </a:prstGeom>
        </p:spPr>
      </p:pic>
      <p:pic>
        <p:nvPicPr>
          <p:cNvPr id="12" name="Imagen 11" descr="Imagen que contiene carretilla, mezcladora de cemento, avión&#10;&#10;Descripción generada automáticamente">
            <a:extLst>
              <a:ext uri="{FF2B5EF4-FFF2-40B4-BE49-F238E27FC236}">
                <a16:creationId xmlns:a16="http://schemas.microsoft.com/office/drawing/2014/main" id="{D7A59F22-4762-586E-6D2D-F8DE0948E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912734" y="4942132"/>
            <a:ext cx="720000" cy="72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91E8E07B-72F2-C486-6783-1A48E5CB6F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037421" y="2659210"/>
            <a:ext cx="595313" cy="5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400" dirty="0">
                <a:solidFill>
                  <a:schemeClr val="bg1"/>
                </a:solidFill>
              </a:rPr>
              <a:t>Restricciones</a:t>
            </a:r>
          </a:p>
        </p:txBody>
      </p:sp>
      <p:graphicFrame>
        <p:nvGraphicFramePr>
          <p:cNvPr id="5" name="Marcador de posición de contenido 2" descr="3 viñetas numeradas en una fila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32297096"/>
              </p:ext>
            </p:extLst>
          </p:nvPr>
        </p:nvGraphicFramePr>
        <p:xfrm>
          <a:off x="5313045" y="808038"/>
          <a:ext cx="6391275" cy="327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ción de número de diapositiva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6" name="Marcador de posición de contenido 2" descr="3 viñetas numeradas en una fila&#10;">
            <a:extLst>
              <a:ext uri="{FF2B5EF4-FFF2-40B4-BE49-F238E27FC236}">
                <a16:creationId xmlns:a16="http://schemas.microsoft.com/office/drawing/2014/main" id="{02F6C15D-7E79-48E0-96AD-F3E1DE8034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653486"/>
              </p:ext>
            </p:extLst>
          </p:nvPr>
        </p:nvGraphicFramePr>
        <p:xfrm>
          <a:off x="5313045" y="3429000"/>
          <a:ext cx="6391275" cy="327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5717793-2741-4469-B15F-99AF0B6F352C}"/>
              </a:ext>
            </a:extLst>
          </p:cNvPr>
          <p:cNvSpPr txBox="1"/>
          <p:nvPr/>
        </p:nvSpPr>
        <p:spPr>
          <a:xfrm>
            <a:off x="5446643" y="4081670"/>
            <a:ext cx="742122" cy="512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CBA9EE-FEC0-490C-B88E-8D81709DE41B}"/>
              </a:ext>
            </a:extLst>
          </p:cNvPr>
          <p:cNvSpPr txBox="1"/>
          <p:nvPr/>
        </p:nvSpPr>
        <p:spPr>
          <a:xfrm>
            <a:off x="5380382" y="1477745"/>
            <a:ext cx="742122" cy="512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70A86F-A234-494F-92AE-F0AE32957F71}"/>
              </a:ext>
            </a:extLst>
          </p:cNvPr>
          <p:cNvSpPr txBox="1"/>
          <p:nvPr/>
        </p:nvSpPr>
        <p:spPr>
          <a:xfrm>
            <a:off x="7586869" y="1477744"/>
            <a:ext cx="742122" cy="512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3E6339-8EEB-4ECD-B13D-61EBDB4845CD}"/>
              </a:ext>
            </a:extLst>
          </p:cNvPr>
          <p:cNvSpPr txBox="1"/>
          <p:nvPr/>
        </p:nvSpPr>
        <p:spPr>
          <a:xfrm>
            <a:off x="9860693" y="1410125"/>
            <a:ext cx="742122" cy="512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F7F221-24A8-46EF-B591-8E3E210FE5A8}"/>
              </a:ext>
            </a:extLst>
          </p:cNvPr>
          <p:cNvSpPr txBox="1"/>
          <p:nvPr/>
        </p:nvSpPr>
        <p:spPr>
          <a:xfrm>
            <a:off x="7642470" y="4107687"/>
            <a:ext cx="742122" cy="512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BE85BD-A2B5-4FF8-94D4-6A4E08A86ECE}"/>
              </a:ext>
            </a:extLst>
          </p:cNvPr>
          <p:cNvSpPr txBox="1"/>
          <p:nvPr/>
        </p:nvSpPr>
        <p:spPr>
          <a:xfrm>
            <a:off x="9838297" y="4112050"/>
            <a:ext cx="742122" cy="512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D4E28BF-7DB3-05F2-FCB6-3ED4A4D38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13312"/>
              </p:ext>
            </p:extLst>
          </p:nvPr>
        </p:nvGraphicFramePr>
        <p:xfrm>
          <a:off x="9661513" y="1209515"/>
          <a:ext cx="2052535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2535">
                  <a:extLst>
                    <a:ext uri="{9D8B030D-6E8A-4147-A177-3AD203B41FA5}">
                      <a16:colId xmlns:a16="http://schemas.microsoft.com/office/drawing/2014/main" val="318959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Siniestros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73759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18525E51-579C-991B-59AE-307F01958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39851"/>
              </p:ext>
            </p:extLst>
          </p:nvPr>
        </p:nvGraphicFramePr>
        <p:xfrm>
          <a:off x="7490662" y="1209515"/>
          <a:ext cx="205253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535">
                  <a:extLst>
                    <a:ext uri="{9D8B030D-6E8A-4147-A177-3AD203B41FA5}">
                      <a16:colId xmlns:a16="http://schemas.microsoft.com/office/drawing/2014/main" val="318959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Vehiculos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7375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E924AB7F-61F8-0694-EF7D-76648261D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04941"/>
              </p:ext>
            </p:extLst>
          </p:nvPr>
        </p:nvGraphicFramePr>
        <p:xfrm>
          <a:off x="5313045" y="1209515"/>
          <a:ext cx="2052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535">
                  <a:extLst>
                    <a:ext uri="{9D8B030D-6E8A-4147-A177-3AD203B41FA5}">
                      <a16:colId xmlns:a16="http://schemas.microsoft.com/office/drawing/2014/main" val="318959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Clientes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07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400" dirty="0">
                <a:solidFill>
                  <a:schemeClr val="bg1"/>
                </a:solidFill>
              </a:rPr>
              <a:t>Consultas que Buscamos</a:t>
            </a:r>
          </a:p>
        </p:txBody>
      </p:sp>
      <p:sp>
        <p:nvSpPr>
          <p:cNvPr id="3" name="Marcador de posición de número de diapositiva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5</a:t>
            </a:fld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AE6B488-08DE-4102-DE79-7F15840F3917}"/>
              </a:ext>
            </a:extLst>
          </p:cNvPr>
          <p:cNvSpPr txBox="1"/>
          <p:nvPr/>
        </p:nvSpPr>
        <p:spPr>
          <a:xfrm>
            <a:off x="5122016" y="1282491"/>
            <a:ext cx="5915026" cy="338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Listar todas las pólizas de seguro vigentes</a:t>
            </a:r>
            <a:endParaRPr lang="es-ES" sz="16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E3AEF3-9848-BBFF-A59E-E87E596FF64F}"/>
              </a:ext>
            </a:extLst>
          </p:cNvPr>
          <p:cNvSpPr txBox="1"/>
          <p:nvPr/>
        </p:nvSpPr>
        <p:spPr>
          <a:xfrm>
            <a:off x="5122016" y="3259723"/>
            <a:ext cx="5915026" cy="338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Calcular el total de reclamaciones por tipo de siniestro</a:t>
            </a:r>
            <a:endParaRPr lang="es-E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17F8E47-9B02-C1B7-A341-5BC5F748633E}"/>
              </a:ext>
            </a:extLst>
          </p:cNvPr>
          <p:cNvSpPr txBox="1"/>
          <p:nvPr/>
        </p:nvSpPr>
        <p:spPr>
          <a:xfrm>
            <a:off x="5122016" y="5406232"/>
            <a:ext cx="5915026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AR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Listar los proveedores de servicios de grúa</a:t>
            </a:r>
            <a:endParaRPr lang="es-ES" sz="16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235FC38-6638-6729-19BE-F3A2E4333887}"/>
              </a:ext>
            </a:extLst>
          </p:cNvPr>
          <p:cNvSpPr txBox="1"/>
          <p:nvPr/>
        </p:nvSpPr>
        <p:spPr>
          <a:xfrm>
            <a:off x="5122016" y="1902476"/>
            <a:ext cx="5915026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polizas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fechaVencimiento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CURRENT_TIMESTAMP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2AE6573-C75D-6D8B-BB9A-DB19EC353998}"/>
              </a:ext>
            </a:extLst>
          </p:cNvPr>
          <p:cNvSpPr txBox="1"/>
          <p:nvPr/>
        </p:nvSpPr>
        <p:spPr>
          <a:xfrm>
            <a:off x="5122016" y="3879708"/>
            <a:ext cx="5915026" cy="892552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COUNT</a:t>
            </a:r>
            <a:r>
              <a:rPr lang="es-E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sz="12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tipo</a:t>
            </a:r>
            <a:r>
              <a:rPr lang="es-E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nombre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siniestros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INNER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tipos_siniestros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tipos_siniestros</a:t>
            </a:r>
            <a:r>
              <a:rPr lang="es-E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s-E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IDtipoSiniestro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siniestros</a:t>
            </a:r>
            <a:r>
              <a:rPr lang="es-E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s-E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tipo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tipo</a:t>
            </a:r>
            <a:r>
              <a:rPr lang="es-E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E22C6FF-A41C-2907-DFB3-8599C732121F}"/>
              </a:ext>
            </a:extLst>
          </p:cNvPr>
          <p:cNvSpPr txBox="1"/>
          <p:nvPr/>
        </p:nvSpPr>
        <p:spPr>
          <a:xfrm>
            <a:off x="5122016" y="5901532"/>
            <a:ext cx="5915026" cy="3077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proveedores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tipo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 = 1;</a:t>
            </a:r>
            <a:endParaRPr lang="en-US" sz="14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2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Los detalles que buscamos guardar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3247" y="1488403"/>
            <a:ext cx="2095046" cy="1134239"/>
          </a:xfrm>
        </p:spPr>
        <p:txBody>
          <a:bodyPr rtlCol="0">
            <a:normAutofit/>
          </a:bodyPr>
          <a:lstStyle/>
          <a:p>
            <a:pPr rtl="0"/>
            <a:r>
              <a:rPr lang="es-ES" sz="1600" b="1" dirty="0"/>
              <a:t>Vehículos</a:t>
            </a:r>
          </a:p>
        </p:txBody>
      </p:sp>
      <p:sp>
        <p:nvSpPr>
          <p:cNvPr id="6" name="Marcador de posición de texto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488403"/>
            <a:ext cx="2095046" cy="1134239"/>
          </a:xfrm>
        </p:spPr>
        <p:txBody>
          <a:bodyPr rtlCol="0"/>
          <a:lstStyle/>
          <a:p>
            <a:pPr rtl="0"/>
            <a:r>
              <a:rPr lang="es-ES" sz="1600" b="1" dirty="0"/>
              <a:t>Proveedores</a:t>
            </a:r>
          </a:p>
        </p:txBody>
      </p:sp>
      <p:sp>
        <p:nvSpPr>
          <p:cNvPr id="8" name="Marcador de posición de texto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 rtlCol="0">
            <a:normAutofit/>
          </a:bodyPr>
          <a:lstStyle/>
          <a:p>
            <a:pPr rtl="0"/>
            <a:r>
              <a:rPr lang="es-ES" sz="1600" b="1" dirty="0"/>
              <a:t>Siniestros</a:t>
            </a:r>
          </a:p>
        </p:txBody>
      </p:sp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 rtlCol="0"/>
          <a:lstStyle/>
          <a:p>
            <a:pPr rtl="0"/>
            <a:r>
              <a:rPr lang="es-ES" sz="1600" b="1" dirty="0"/>
              <a:t>Clientes</a:t>
            </a:r>
            <a:endParaRPr lang="es-ES" b="1" dirty="0"/>
          </a:p>
        </p:txBody>
      </p:sp>
      <p:sp>
        <p:nvSpPr>
          <p:cNvPr id="16" name="Marcador de posición de número de diapositiva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6</a:t>
            </a:fld>
            <a:endParaRPr lang="es-ES"/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C68636FA-194F-4707-933D-8EFD5D517417}"/>
              </a:ext>
            </a:extLst>
          </p:cNvPr>
          <p:cNvSpPr txBox="1">
            <a:spLocks/>
          </p:cNvSpPr>
          <p:nvPr/>
        </p:nvSpPr>
        <p:spPr>
          <a:xfrm>
            <a:off x="9531733" y="4998623"/>
            <a:ext cx="2095046" cy="1134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i="1" dirty="0"/>
              <a:t>Nombre</a:t>
            </a:r>
          </a:p>
          <a:p>
            <a:r>
              <a:rPr lang="es-MX" sz="1400" i="1" dirty="0"/>
              <a:t>DNI</a:t>
            </a:r>
          </a:p>
          <a:p>
            <a:r>
              <a:rPr lang="es-MX" sz="1400" i="1" dirty="0"/>
              <a:t>Teléfono</a:t>
            </a:r>
          </a:p>
          <a:p>
            <a:r>
              <a:rPr lang="es-MX" sz="1400" i="1" dirty="0"/>
              <a:t>Correo</a:t>
            </a:r>
            <a:endParaRPr lang="es-MX" sz="1600" i="1" dirty="0"/>
          </a:p>
        </p:txBody>
      </p:sp>
      <p:sp>
        <p:nvSpPr>
          <p:cNvPr id="18" name="Marcador de posición de texto 3">
            <a:extLst>
              <a:ext uri="{FF2B5EF4-FFF2-40B4-BE49-F238E27FC236}">
                <a16:creationId xmlns:a16="http://schemas.microsoft.com/office/drawing/2014/main" id="{18DE07B8-CCEF-4CF3-929E-01E038D2FBDB}"/>
              </a:ext>
            </a:extLst>
          </p:cNvPr>
          <p:cNvSpPr txBox="1">
            <a:spLocks/>
          </p:cNvSpPr>
          <p:nvPr/>
        </p:nvSpPr>
        <p:spPr>
          <a:xfrm>
            <a:off x="9576805" y="2471581"/>
            <a:ext cx="2095046" cy="1134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9" name="Marcador de posición de texto 3">
            <a:extLst>
              <a:ext uri="{FF2B5EF4-FFF2-40B4-BE49-F238E27FC236}">
                <a16:creationId xmlns:a16="http://schemas.microsoft.com/office/drawing/2014/main" id="{8B4AA446-2C08-4280-8EBE-3603536D24FE}"/>
              </a:ext>
            </a:extLst>
          </p:cNvPr>
          <p:cNvSpPr txBox="1">
            <a:spLocks/>
          </p:cNvSpPr>
          <p:nvPr/>
        </p:nvSpPr>
        <p:spPr>
          <a:xfrm>
            <a:off x="6183247" y="4889711"/>
            <a:ext cx="2220428" cy="1352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i="1" dirty="0"/>
              <a:t>ID Póliza</a:t>
            </a:r>
          </a:p>
          <a:p>
            <a:r>
              <a:rPr lang="es-ES" sz="1400" i="1" dirty="0"/>
              <a:t>Tipo</a:t>
            </a:r>
          </a:p>
          <a:p>
            <a:r>
              <a:rPr lang="es-ES" sz="1400" i="1" dirty="0"/>
              <a:t>Fecha</a:t>
            </a:r>
          </a:p>
          <a:p>
            <a:r>
              <a:rPr lang="es-ES" sz="1400" i="1" dirty="0"/>
              <a:t>Proveedor si corresponde</a:t>
            </a:r>
          </a:p>
        </p:txBody>
      </p:sp>
      <p:sp>
        <p:nvSpPr>
          <p:cNvPr id="20" name="Marcador de posición de texto 3">
            <a:extLst>
              <a:ext uri="{FF2B5EF4-FFF2-40B4-BE49-F238E27FC236}">
                <a16:creationId xmlns:a16="http://schemas.microsoft.com/office/drawing/2014/main" id="{D936B50B-C415-4D04-B091-307280701C83}"/>
              </a:ext>
            </a:extLst>
          </p:cNvPr>
          <p:cNvSpPr txBox="1">
            <a:spLocks/>
          </p:cNvSpPr>
          <p:nvPr/>
        </p:nvSpPr>
        <p:spPr>
          <a:xfrm>
            <a:off x="9576805" y="2296905"/>
            <a:ext cx="2163157" cy="1212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i="1" dirty="0"/>
              <a:t>Tipo </a:t>
            </a:r>
          </a:p>
          <a:p>
            <a:r>
              <a:rPr lang="es-MX" sz="1400" i="1" dirty="0"/>
              <a:t>Teléfono</a:t>
            </a:r>
          </a:p>
          <a:p>
            <a:r>
              <a:rPr lang="es-MX" sz="1400" i="1" dirty="0"/>
              <a:t>Nombre</a:t>
            </a:r>
            <a:endParaRPr lang="es-ES" sz="1400" i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F91DDAB-EB6A-5228-D321-2839985DF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6762" y="4214344"/>
            <a:ext cx="552477" cy="5724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73E4BE8-03BD-DEF8-4404-2D1751086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613" y="2180646"/>
            <a:ext cx="595313" cy="477968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AFDD7AC9-7BD0-0C47-CF35-6EC543EDD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53877" y="4166175"/>
            <a:ext cx="668784" cy="668784"/>
          </a:xfrm>
          <a:prstGeom prst="rect">
            <a:avLst/>
          </a:prstGeom>
        </p:spPr>
      </p:pic>
      <p:pic>
        <p:nvPicPr>
          <p:cNvPr id="33" name="Imagen 32" descr="Imagen que contiene carretilla, mezcladora de cemento, avión&#10;&#10;Descripción generada automáticamente">
            <a:extLst>
              <a:ext uri="{FF2B5EF4-FFF2-40B4-BE49-F238E27FC236}">
                <a16:creationId xmlns:a16="http://schemas.microsoft.com/office/drawing/2014/main" id="{92DBDD2B-4B76-2D37-FD1F-ADDBF88483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32864" y="2055523"/>
            <a:ext cx="832116" cy="832116"/>
          </a:xfrm>
          <a:prstGeom prst="rect">
            <a:avLst/>
          </a:prstGeom>
        </p:spPr>
      </p:pic>
      <p:sp>
        <p:nvSpPr>
          <p:cNvPr id="34" name="Marcador de posición de texto 3">
            <a:extLst>
              <a:ext uri="{FF2B5EF4-FFF2-40B4-BE49-F238E27FC236}">
                <a16:creationId xmlns:a16="http://schemas.microsoft.com/office/drawing/2014/main" id="{22E7DD92-4A22-DD5F-3BDE-35A433AA275C}"/>
              </a:ext>
            </a:extLst>
          </p:cNvPr>
          <p:cNvSpPr txBox="1">
            <a:spLocks/>
          </p:cNvSpPr>
          <p:nvPr/>
        </p:nvSpPr>
        <p:spPr>
          <a:xfrm>
            <a:off x="6219570" y="2377553"/>
            <a:ext cx="2095046" cy="1480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i="1" dirty="0"/>
              <a:t>Marca</a:t>
            </a:r>
          </a:p>
          <a:p>
            <a:r>
              <a:rPr lang="es-MX" sz="1400" i="1" dirty="0"/>
              <a:t>Modelo</a:t>
            </a:r>
          </a:p>
          <a:p>
            <a:r>
              <a:rPr lang="es-MX" sz="1400" i="1" dirty="0"/>
              <a:t>Patente</a:t>
            </a:r>
          </a:p>
          <a:p>
            <a:r>
              <a:rPr lang="es-MX" sz="1400" i="1" dirty="0"/>
              <a:t>Año</a:t>
            </a:r>
          </a:p>
          <a:p>
            <a:r>
              <a:rPr lang="es-MX" sz="1400" i="1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47_TF66741836" id="{D148D1B0-C32F-4861-B46F-F684BCC9B5F4}" vid="{2DAC65D9-64E4-4644-8918-EE70583F0BE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0c7c50-9ec3-455f-a673-ec6783c4fc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AC632F5E09BF4DB1B5B5D87FD3D6D0" ma:contentTypeVersion="14" ma:contentTypeDescription="Crear nuevo documento." ma:contentTypeScope="" ma:versionID="aeb4411913f602c0cfe30efe169ec382">
  <xsd:schema xmlns:xsd="http://www.w3.org/2001/XMLSchema" xmlns:xs="http://www.w3.org/2001/XMLSchema" xmlns:p="http://schemas.microsoft.com/office/2006/metadata/properties" xmlns:ns3="3c0c7c50-9ec3-455f-a673-ec6783c4fced" xmlns:ns4="d41473b8-119e-4d29-a544-e4b93f4bd1bd" targetNamespace="http://schemas.microsoft.com/office/2006/metadata/properties" ma:root="true" ma:fieldsID="eabb2370a34e58d9c982ff2de29ffbc8" ns3:_="" ns4:_="">
    <xsd:import namespace="3c0c7c50-9ec3-455f-a673-ec6783c4fced"/>
    <xsd:import namespace="d41473b8-119e-4d29-a544-e4b93f4bd1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c7c50-9ec3-455f-a673-ec6783c4fc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473b8-119e-4d29-a544-e4b93f4bd1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A1C8E2-513F-4C9C-99C7-9AE0E7429B06}">
  <ds:schemaRefs>
    <ds:schemaRef ds:uri="http://schemas.openxmlformats.org/package/2006/metadata/core-properties"/>
    <ds:schemaRef ds:uri="http://schemas.microsoft.com/office/2006/metadata/properties"/>
    <ds:schemaRef ds:uri="d41473b8-119e-4d29-a544-e4b93f4bd1bd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3c0c7c50-9ec3-455f-a673-ec6783c4fced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559B88-8CAA-411E-8DFB-24EBC9688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0c7c50-9ec3-455f-a673-ec6783c4fced"/>
    <ds:schemaRef ds:uri="d41473b8-119e-4d29-a544-e4b93f4bd1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266</TotalTime>
  <Words>239</Words>
  <Application>Microsoft Office PowerPoint</Application>
  <PresentationFormat>Panorámica</PresentationFormat>
  <Paragraphs>67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Bahnschrift</vt:lpstr>
      <vt:lpstr>Calibri</vt:lpstr>
      <vt:lpstr>Century Gothic</vt:lpstr>
      <vt:lpstr>Courier New</vt:lpstr>
      <vt:lpstr>Wingdings</vt:lpstr>
      <vt:lpstr>Wingdings 3</vt:lpstr>
      <vt:lpstr>Sala de reuniones Ion</vt:lpstr>
      <vt:lpstr>Prima Seguros</vt:lpstr>
      <vt:lpstr>¿Qué se busca?</vt:lpstr>
      <vt:lpstr>Componentes clave del negocio</vt:lpstr>
      <vt:lpstr>Restricciones</vt:lpstr>
      <vt:lpstr>Consultas que Buscamos</vt:lpstr>
      <vt:lpstr>Los detalles que buscamos guardar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</dc:title>
  <dc:creator>Camila Ailen Martinez</dc:creator>
  <cp:lastModifiedBy>Marisa Ines Ghedin</cp:lastModifiedBy>
  <cp:revision>9</cp:revision>
  <dcterms:created xsi:type="dcterms:W3CDTF">2024-06-09T17:17:19Z</dcterms:created>
  <dcterms:modified xsi:type="dcterms:W3CDTF">2024-07-03T16:57:04Z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0x010100B6AC632F5E09BF4DB1B5B5D87FD3D6D0</vt:lpwstr>
  </property>
</Properties>
</file>