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screen4x3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28"/>
    <a:srgbClr val="0071BC"/>
    <a:srgbClr val="0C6EA5"/>
    <a:srgbClr val="F2B800"/>
    <a:srgbClr val="474B53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491" y="51"/>
      </p:cViewPr>
      <p:guideLst>
        <p:guide pos="2160"/>
        <p:guide orient="horz" pos="2880"/>
        <p:guide pos="3589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jo Girardi" userId="e145e5a2-743c-4b41-9ec7-2097eebed47e" providerId="ADAL" clId="{DF5AD142-9556-4E47-803A-27765BFC1FF4}"/>
    <pc:docChg chg="modSld">
      <pc:chgData name="Kijo Girardi" userId="e145e5a2-743c-4b41-9ec7-2097eebed47e" providerId="ADAL" clId="{DF5AD142-9556-4E47-803A-27765BFC1FF4}" dt="2023-04-03T05:01:19.846" v="25" actId="207"/>
      <pc:docMkLst>
        <pc:docMk/>
      </pc:docMkLst>
      <pc:sldChg chg="modSp mod">
        <pc:chgData name="Kijo Girardi" userId="e145e5a2-743c-4b41-9ec7-2097eebed47e" providerId="ADAL" clId="{DF5AD142-9556-4E47-803A-27765BFC1FF4}" dt="2023-04-03T05:01:19.846" v="25" actId="207"/>
        <pc:sldMkLst>
          <pc:docMk/>
          <pc:sldMk cId="1945047045" sldId="258"/>
        </pc:sldMkLst>
        <pc:spChg chg="mod">
          <ac:chgData name="Kijo Girardi" userId="e145e5a2-743c-4b41-9ec7-2097eebed47e" providerId="ADAL" clId="{DF5AD142-9556-4E47-803A-27765BFC1FF4}" dt="2023-04-03T04:57:32.266" v="16" actId="20577"/>
          <ac:spMkLst>
            <pc:docMk/>
            <pc:sldMk cId="1945047045" sldId="258"/>
            <ac:spMk id="77" creationId="{C9B63F0B-2443-2591-2F6F-245C68E97D06}"/>
          </ac:spMkLst>
        </pc:spChg>
        <pc:spChg chg="mod">
          <ac:chgData name="Kijo Girardi" userId="e145e5a2-743c-4b41-9ec7-2097eebed47e" providerId="ADAL" clId="{DF5AD142-9556-4E47-803A-27765BFC1FF4}" dt="2023-04-03T05:01:19.846" v="25" actId="207"/>
          <ac:spMkLst>
            <pc:docMk/>
            <pc:sldMk cId="1945047045" sldId="258"/>
            <ac:spMk id="80" creationId="{198D4608-D6D9-309E-D780-7B122FFF4149}"/>
          </ac:spMkLst>
        </pc:spChg>
        <pc:spChg chg="mod">
          <ac:chgData name="Kijo Girardi" userId="e145e5a2-743c-4b41-9ec7-2097eebed47e" providerId="ADAL" clId="{DF5AD142-9556-4E47-803A-27765BFC1FF4}" dt="2023-04-03T04:59:23.563" v="19" actId="20577"/>
          <ac:spMkLst>
            <pc:docMk/>
            <pc:sldMk cId="1945047045" sldId="258"/>
            <ac:spMk id="81" creationId="{8E56E4A7-321B-BDD1-4BEF-AF2EF0D3C2F5}"/>
          </ac:spMkLst>
        </pc:spChg>
        <pc:spChg chg="mod">
          <ac:chgData name="Kijo Girardi" userId="e145e5a2-743c-4b41-9ec7-2097eebed47e" providerId="ADAL" clId="{DF5AD142-9556-4E47-803A-27765BFC1FF4}" dt="2023-04-03T04:58:10.008" v="17" actId="207"/>
          <ac:spMkLst>
            <pc:docMk/>
            <pc:sldMk cId="1945047045" sldId="258"/>
            <ac:spMk id="86" creationId="{12B4C354-D80E-645C-E11F-1DF965AFC71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6AB6DF-913A-4D24-897D-9A98805FBA7A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2023/4/3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869D12F-E8AC-48C0-8B1F-BD566648D8E6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C42D552-A4B7-4DC7-83BC-F139125918F3}" type="datetime1">
              <a:rPr lang="ja-JP" altLang="en-US" smtClean="0"/>
              <a:pPr/>
              <a:t>2023/4/3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8136092-2EDF-47BF-99B1-B87430F95B70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8136092-2EDF-47BF-99B1-B87430F95B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945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画像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ja-JP" altLang="en-US" noProof="0" dirty="0"/>
              <a:t>の年齢</a:t>
            </a:r>
            <a:endParaRPr lang="ja-JP" altLang="ru-RU" noProof="0" dirty="0"/>
          </a:p>
        </p:txBody>
      </p:sp>
      <p:sp>
        <p:nvSpPr>
          <p:cNvPr id="29" name="タイトル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 rtlCol="0">
            <a:noAutofit/>
          </a:bodyPr>
          <a:lstStyle>
            <a:lvl1pPr algn="r">
              <a:defRPr sz="953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ビッグ データ</a:t>
            </a:r>
            <a:endParaRPr lang="ja-JP" altLang="ru-RU" noProof="0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7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20XX/MM/DD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075BE66-B004-4B62-93B5-6C3A07EE5DEC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en-us/microsoft-365/security/defender-endpoint/web-protection-overview?view=o365-worldwide" TargetMode="External"/><Relationship Id="rId5" Type="http://schemas.openxmlformats.org/officeDocument/2006/relationships/hyperlink" Target="https://github.com/LearningKijo/KQL/blob/main/KQL-Effective-Use/03-kql-MDE-WebProtection.md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C9B63F0B-2443-2591-2F6F-245C68E97D06}"/>
              </a:ext>
            </a:extLst>
          </p:cNvPr>
          <p:cNvSpPr txBox="1"/>
          <p:nvPr/>
        </p:nvSpPr>
        <p:spPr>
          <a:xfrm>
            <a:off x="-3466" y="-17904"/>
            <a:ext cx="685641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Microsoft Defender for Endpoint, </a:t>
            </a:r>
            <a:r>
              <a:rPr kumimoji="1" lang="en-US" altLang="ja-JP" sz="18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Web Protection</a:t>
            </a:r>
            <a:r>
              <a:rPr kumimoji="1" lang="ja-JP" altLang="en-US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Hunting</a:t>
            </a:r>
            <a:r>
              <a:rPr kumimoji="1" lang="ja-JP" altLang="en-US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endParaRPr kumimoji="1" lang="en-US" altLang="ja-JP" sz="1800" b="1" dirty="0">
              <a:solidFill>
                <a:schemeClr val="bg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79" name="表 15">
            <a:extLst>
              <a:ext uri="{FF2B5EF4-FFF2-40B4-BE49-F238E27FC236}">
                <a16:creationId xmlns:a16="http://schemas.microsoft.com/office/drawing/2014/main" id="{B715FB2B-31B1-AA23-2414-52182EC37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09940"/>
              </p:ext>
            </p:extLst>
          </p:nvPr>
        </p:nvGraphicFramePr>
        <p:xfrm>
          <a:off x="6068" y="779060"/>
          <a:ext cx="6851932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607">
                  <a:extLst>
                    <a:ext uri="{9D8B030D-6E8A-4147-A177-3AD203B41FA5}">
                      <a16:colId xmlns:a16="http://schemas.microsoft.com/office/drawing/2014/main" val="752044818"/>
                    </a:ext>
                  </a:extLst>
                </a:gridCol>
                <a:gridCol w="2538049">
                  <a:extLst>
                    <a:ext uri="{9D8B030D-6E8A-4147-A177-3AD203B41FA5}">
                      <a16:colId xmlns:a16="http://schemas.microsoft.com/office/drawing/2014/main" val="743253386"/>
                    </a:ext>
                  </a:extLst>
                </a:gridCol>
                <a:gridCol w="2389276">
                  <a:extLst>
                    <a:ext uri="{9D8B030D-6E8A-4147-A177-3AD203B41FA5}">
                      <a16:colId xmlns:a16="http://schemas.microsoft.com/office/drawing/2014/main" val="3618941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ActionType</a:t>
                      </a:r>
                      <a:r>
                        <a:rPr kumimoji="1" lang="en-US" altLang="ja-JP" sz="1200" b="1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 name 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Details 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Example 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54009"/>
                  </a:ext>
                </a:extLst>
              </a:tr>
              <a:tr h="191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1" dirty="0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Cascadia Code SemiBold" panose="020B0609020000020004" pitchFamily="49" charset="0"/>
                          <a:cs typeface="Calibri" panose="020F0502020204030204" pitchFamily="34" charset="0"/>
                        </a:rPr>
                        <a:t>SmartScreenUrlWarning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Cascadia Code SemiBold" panose="020B0609020000020004" pitchFamily="49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altLang="ja-JP" sz="800" dirty="0" err="1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Cascadia Code SemiBold" panose="020B0609020000020004" pitchFamily="49" charset="0"/>
                          <a:cs typeface="Calibri" panose="020F0502020204030204" pitchFamily="34" charset="0"/>
                        </a:rPr>
                        <a:t>ActionType</a:t>
                      </a:r>
                      <a:r>
                        <a:rPr lang="en-US" altLang="ja-JP" sz="800" dirty="0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Cascadia Code SemiBold" panose="020B0609020000020004" pitchFamily="49" charset="0"/>
                          <a:cs typeface="Calibri" panose="020F0502020204030204" pitchFamily="34" charset="0"/>
                        </a:rPr>
                        <a:t> captures activity related to 'MDE Indicators: [block]', ‘MDE Web Content Filtering', 'MDA - Unsanctioned app', and 'Microsoft Defender SmartScreen' performed by Edge browser.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800" dirty="0" err="1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DeviceEvents</a:t>
                      </a:r>
                      <a:r>
                        <a:rPr lang="en-US" altLang="ja-JP" sz="800" dirty="0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| </a:t>
                      </a:r>
                      <a:r>
                        <a:rPr lang="en-US" altLang="ja-JP" sz="8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where</a:t>
                      </a:r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ja-JP" sz="800" dirty="0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Timestamp &gt; 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ago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7d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) </a:t>
                      </a:r>
                    </a:p>
                    <a:p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| </a:t>
                      </a:r>
                      <a:r>
                        <a:rPr lang="en-US" altLang="ja-JP" sz="8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where</a:t>
                      </a:r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ja-JP" sz="800" dirty="0" err="1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ActionType</a:t>
                      </a:r>
                      <a:r>
                        <a:rPr lang="en-US" altLang="ja-JP" sz="800" dirty="0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== 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"SmartScreenUrlWarning"</a:t>
                      </a:r>
                      <a:endParaRPr kumimoji="1" lang="ja-JP" altLang="en-US" sz="80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65154"/>
                  </a:ext>
                </a:extLst>
              </a:tr>
              <a:tr h="191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1" dirty="0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ExploitGuardNetworkProtectionBlocked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Cascadia Code SemiBold" panose="020B0609020000020004" pitchFamily="49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altLang="ja-JP" sz="800" dirty="0" err="1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Cascadia Code SemiBold" panose="020B0609020000020004" pitchFamily="49" charset="0"/>
                          <a:cs typeface="Calibri" panose="020F0502020204030204" pitchFamily="34" charset="0"/>
                        </a:rPr>
                        <a:t>ActionType</a:t>
                      </a:r>
                      <a:r>
                        <a:rPr lang="en-US" altLang="ja-JP" sz="800" dirty="0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Cascadia Code SemiBold" panose="020B0609020000020004" pitchFamily="49" charset="0"/>
                          <a:cs typeface="Calibri" panose="020F0502020204030204" pitchFamily="34" charset="0"/>
                        </a:rPr>
                        <a:t> captures activity related to 'MDE Indicators: [block]', 'MDE Web Content Filtering' and  'MDA - Unsanctioned app' performed by </a:t>
                      </a:r>
                      <a:r>
                        <a:rPr kumimoji="1" lang="en-US" altLang="ja-JP" sz="800" b="0" i="0" kern="1200" dirty="0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r>
                        <a:rPr kumimoji="1" lang="en-US" altLang="ja-JP" sz="800" b="0" i="0" kern="1200" baseline="30000" dirty="0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rd</a:t>
                      </a:r>
                      <a:r>
                        <a:rPr kumimoji="1" lang="en-US" altLang="ja-JP" sz="800" b="0" i="0" kern="1200" dirty="0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party browsers such Chrome, Firefox and so on.</a:t>
                      </a:r>
                      <a:endParaRPr lang="en-US" altLang="ja-JP" sz="800" dirty="0">
                        <a:solidFill>
                          <a:srgbClr val="191E28"/>
                        </a:solidFill>
                        <a:effectLst/>
                        <a:latin typeface="Calibri" panose="020F0502020204030204" pitchFamily="34" charset="0"/>
                        <a:ea typeface="Cascadia Code SemiBold" panose="020B0609020000020004" pitchFamily="49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800" dirty="0" err="1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DeviceEvents</a:t>
                      </a:r>
                      <a:r>
                        <a:rPr lang="en-US" altLang="ja-JP" sz="800" dirty="0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| </a:t>
                      </a:r>
                      <a:r>
                        <a:rPr lang="en-US" altLang="ja-JP" sz="8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where</a:t>
                      </a:r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ja-JP" sz="800" dirty="0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Timestamp &gt; 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ago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7d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) </a:t>
                      </a:r>
                    </a:p>
                    <a:p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| </a:t>
                      </a:r>
                      <a:r>
                        <a:rPr lang="en-US" altLang="ja-JP" sz="8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where</a:t>
                      </a:r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ja-JP" sz="800" dirty="0" err="1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ActionType</a:t>
                      </a:r>
                      <a:r>
                        <a:rPr lang="en-US" altLang="ja-JP" sz="800" dirty="0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== 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"ExploitGuardNetworkProtectionBlocked"</a:t>
                      </a:r>
                      <a:endParaRPr kumimoji="1" lang="ja-JP" altLang="en-US" sz="80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718019"/>
                  </a:ext>
                </a:extLst>
              </a:tr>
              <a:tr h="191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1" dirty="0" err="1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Cascadia Code SemiBold" panose="020B0609020000020004" pitchFamily="49" charset="0"/>
                          <a:cs typeface="Calibri" panose="020F0502020204030204" pitchFamily="34" charset="0"/>
                        </a:rPr>
                        <a:t>SmartScreenUserOverride</a:t>
                      </a:r>
                      <a:endParaRPr lang="en-US" altLang="ja-JP" sz="800" b="1" dirty="0">
                        <a:solidFill>
                          <a:srgbClr val="191E28"/>
                        </a:solidFill>
                        <a:effectLst/>
                        <a:latin typeface="Calibri" panose="020F0502020204030204" pitchFamily="34" charset="0"/>
                        <a:ea typeface="Cascadia Code SemiBold" panose="020B0609020000020004" pitchFamily="49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kern="1200" dirty="0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This </a:t>
                      </a:r>
                      <a:r>
                        <a:rPr kumimoji="1" lang="en-US" altLang="ja-JP" sz="800" b="0" i="0" kern="1200" dirty="0" err="1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ActionType</a:t>
                      </a:r>
                      <a:r>
                        <a:rPr kumimoji="1" lang="en-US" altLang="ja-JP" sz="800" b="0" i="0" kern="1200" dirty="0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captures 'MDE Indicators: [Warn]' and 'MDA Monitored app' activities by Edge browser.</a:t>
                      </a:r>
                      <a:endParaRPr lang="en-US" altLang="ja-JP" sz="800" dirty="0">
                        <a:solidFill>
                          <a:srgbClr val="191E28"/>
                        </a:solidFill>
                        <a:effectLst/>
                        <a:latin typeface="Calibri" panose="020F0502020204030204" pitchFamily="34" charset="0"/>
                        <a:ea typeface="Cascadia Code SemiBold" panose="020B0609020000020004" pitchFamily="49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800" dirty="0" err="1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DeviceEvents</a:t>
                      </a:r>
                      <a:r>
                        <a:rPr lang="en-US" altLang="ja-JP" sz="800" dirty="0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| </a:t>
                      </a:r>
                      <a:r>
                        <a:rPr lang="en-US" altLang="ja-JP" sz="8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where</a:t>
                      </a:r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ja-JP" sz="800" dirty="0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Timestamp &gt; 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ago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7d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) </a:t>
                      </a:r>
                    </a:p>
                    <a:p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| </a:t>
                      </a:r>
                      <a:r>
                        <a:rPr lang="en-US" altLang="ja-JP" sz="8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where</a:t>
                      </a:r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ja-JP" sz="800" dirty="0" err="1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ActionType</a:t>
                      </a:r>
                      <a:r>
                        <a:rPr lang="en-US" altLang="ja-JP" sz="800" dirty="0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 == 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"</a:t>
                      </a:r>
                      <a:r>
                        <a:rPr lang="en-US" altLang="ja-JP" sz="800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SmartScreenUserOverride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"</a:t>
                      </a:r>
                      <a:endParaRPr kumimoji="1" lang="ja-JP" altLang="en-US" sz="80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746009"/>
                  </a:ext>
                </a:extLst>
              </a:tr>
              <a:tr h="191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1" dirty="0" err="1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Cascadia Code SemiBold" panose="020B0609020000020004" pitchFamily="49" charset="0"/>
                          <a:cs typeface="Calibri" panose="020F0502020204030204" pitchFamily="34" charset="0"/>
                        </a:rPr>
                        <a:t>NetworkProtectionUserBypassEvent</a:t>
                      </a:r>
                      <a:endParaRPr lang="en-US" altLang="ja-JP" sz="800" b="1" dirty="0">
                        <a:solidFill>
                          <a:srgbClr val="191E28"/>
                        </a:solidFill>
                        <a:effectLst/>
                        <a:latin typeface="Calibri" panose="020F0502020204030204" pitchFamily="34" charset="0"/>
                        <a:ea typeface="Cascadia Code SemiBold" panose="020B0609020000020004" pitchFamily="49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kern="1200" dirty="0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This </a:t>
                      </a:r>
                      <a:r>
                        <a:rPr kumimoji="1" lang="en-US" altLang="ja-JP" sz="800" b="0" i="0" kern="1200" dirty="0" err="1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ActionType</a:t>
                      </a:r>
                      <a:r>
                        <a:rPr kumimoji="1" lang="en-US" altLang="ja-JP" sz="800" b="0" i="0" kern="1200" dirty="0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captures 'MDE Indicators: [Warn]' and 'MDA Monitored app' activities by.3</a:t>
                      </a:r>
                      <a:r>
                        <a:rPr kumimoji="1" lang="en-US" altLang="ja-JP" sz="800" b="0" i="0" kern="1200" baseline="30000" dirty="0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rd</a:t>
                      </a:r>
                      <a:r>
                        <a:rPr kumimoji="1" lang="en-US" altLang="ja-JP" sz="800" b="0" i="0" kern="1200" dirty="0">
                          <a:solidFill>
                            <a:srgbClr val="191E28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party browsers such Chrome, Firefox and so on.</a:t>
                      </a:r>
                      <a:endParaRPr lang="en-US" altLang="ja-JP" sz="800" dirty="0">
                        <a:solidFill>
                          <a:srgbClr val="191E28"/>
                        </a:solidFill>
                        <a:effectLst/>
                        <a:latin typeface="Calibri" panose="020F0502020204030204" pitchFamily="34" charset="0"/>
                        <a:ea typeface="Cascadia Code SemiBold" panose="020B0609020000020004" pitchFamily="49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900" dirty="0">
                        <a:solidFill>
                          <a:srgbClr val="191E28"/>
                        </a:solidFill>
                        <a:latin typeface="Calibri" panose="020F0502020204030204" pitchFamily="34" charset="0"/>
                        <a:ea typeface="Yu Gothic UI" panose="020B0500000000000000" pitchFamily="50" charset="-128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800" dirty="0" err="1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DeviceEvents</a:t>
                      </a:r>
                      <a:r>
                        <a:rPr lang="en-US" altLang="ja-JP" sz="800" dirty="0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| </a:t>
                      </a:r>
                      <a:r>
                        <a:rPr lang="en-US" altLang="ja-JP" sz="8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where</a:t>
                      </a:r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ja-JP" sz="800" dirty="0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Timestamp &gt; 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ago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7d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| </a:t>
                      </a:r>
                      <a:r>
                        <a:rPr lang="en-US" altLang="ja-JP" sz="8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where</a:t>
                      </a:r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ja-JP" sz="800" dirty="0" err="1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ActionType</a:t>
                      </a:r>
                      <a:r>
                        <a:rPr lang="en-US" altLang="ja-JP" sz="800" dirty="0">
                          <a:solidFill>
                            <a:srgbClr val="191E28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==</a:t>
                      </a:r>
                      <a:r>
                        <a:rPr lang="en-US" altLang="ja-JP" sz="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"</a:t>
                      </a:r>
                      <a:r>
                        <a:rPr lang="en-US" altLang="ja-JP" sz="800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NetworkProtectionUserBypassEvent</a:t>
                      </a:r>
                      <a:r>
                        <a:rPr lang="en-US" altLang="ja-JP" sz="8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"</a:t>
                      </a:r>
                      <a:endParaRPr kumimoji="1" lang="ja-JP" altLang="en-US" sz="80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791583"/>
                  </a:ext>
                </a:extLst>
              </a:tr>
            </a:tbl>
          </a:graphicData>
        </a:graphic>
      </p:graphicFrame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98D4608-D6D9-309E-D780-7B122FFF4149}"/>
              </a:ext>
            </a:extLst>
          </p:cNvPr>
          <p:cNvSpPr txBox="1"/>
          <p:nvPr/>
        </p:nvSpPr>
        <p:spPr>
          <a:xfrm>
            <a:off x="-5706" y="5060847"/>
            <a:ext cx="6863706" cy="1446550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</a:t>
            </a:r>
            <a:r>
              <a:rPr lang="en-US" altLang="ja-JP" sz="800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Edge browser</a:t>
            </a:r>
            <a:r>
              <a:rPr lang="en-US" altLang="ja-JP" sz="8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 - Microsoft SmartScreen</a:t>
            </a:r>
          </a:p>
          <a:p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DeviceEvents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| </a:t>
            </a:r>
            <a:r>
              <a:rPr lang="en-US" altLang="ja-JP" sz="8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where</a:t>
            </a:r>
            <a:r>
              <a:rPr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Timestamp &gt; </a:t>
            </a:r>
            <a:r>
              <a:rPr lang="en-US" altLang="ja-JP" sz="8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ago</a:t>
            </a:r>
            <a:r>
              <a:rPr lang="en-US" altLang="ja-JP" sz="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ja-JP" sz="8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7d</a:t>
            </a:r>
            <a:r>
              <a:rPr lang="en-US" altLang="ja-JP" sz="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</a:t>
            </a:r>
          </a:p>
          <a:p>
            <a:r>
              <a:rPr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| </a:t>
            </a:r>
            <a:r>
              <a:rPr lang="en-US" altLang="ja-JP" sz="8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where</a:t>
            </a:r>
            <a:r>
              <a:rPr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ActionType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== </a:t>
            </a:r>
            <a:r>
              <a:rPr lang="en-US" altLang="ja-JP" sz="8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"SmartScreenUrlWarning"</a:t>
            </a:r>
            <a:r>
              <a:rPr lang="en-US" altLang="ja-JP" sz="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| </a:t>
            </a:r>
            <a:r>
              <a:rPr lang="en-US" altLang="ja-JP" sz="8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extend</a:t>
            </a:r>
            <a:r>
              <a:rPr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ParsedFields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altLang="ja-JP" sz="800" dirty="0" err="1">
                <a:solidFill>
                  <a:srgbClr val="191E28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parse_json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AdditionalFields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</a:t>
            </a:r>
          </a:p>
          <a:p>
            <a:r>
              <a:rPr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| </a:t>
            </a:r>
            <a:r>
              <a:rPr lang="en-US" altLang="ja-JP" sz="8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summarize</a:t>
            </a:r>
            <a:r>
              <a:rPr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MDE_IoC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make_list_if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RemoteUrl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Experience=</a:t>
            </a:r>
            <a:r>
              <a:rPr lang="en-US" altLang="ja-JP" sz="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tostring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ParsedFields.Experience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== </a:t>
            </a:r>
            <a:r>
              <a:rPr lang="en-US" altLang="ja-JP" sz="8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altLang="ja-JP" sz="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CustomBlockList</a:t>
            </a:r>
            <a:r>
              <a:rPr lang="en-US" altLang="ja-JP" sz="8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altLang="ja-JP" sz="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),</a:t>
            </a:r>
          </a:p>
          <a:p>
            <a:r>
              <a:rPr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MDE_WCF = 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make_list_if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RemoteUrl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Experience=</a:t>
            </a:r>
            <a:r>
              <a:rPr lang="en-US" altLang="ja-JP" sz="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tostring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ParsedFields.Experience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== </a:t>
            </a:r>
            <a:r>
              <a:rPr lang="en-US" altLang="ja-JP" sz="8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altLang="ja-JP" sz="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CustomPolicy</a:t>
            </a:r>
            <a:r>
              <a:rPr lang="en-US" altLang="ja-JP" sz="8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altLang="ja-JP" sz="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),</a:t>
            </a:r>
            <a:r>
              <a:rPr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MDA_CASB = 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make_list_if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RemoteUrl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Experience=</a:t>
            </a:r>
            <a:r>
              <a:rPr lang="en-US" altLang="ja-JP" sz="800" dirty="0" err="1">
                <a:solidFill>
                  <a:srgbClr val="0071BC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tostring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ParsedFields.Experience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== </a:t>
            </a:r>
            <a:r>
              <a:rPr lang="en-US" altLang="ja-JP" sz="8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altLang="ja-JP" sz="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CasbPolicy</a:t>
            </a:r>
            <a:r>
              <a:rPr lang="en-US" altLang="ja-JP" sz="8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altLang="ja-JP" sz="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),</a:t>
            </a:r>
            <a:r>
              <a:rPr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Edge_SS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make_list_if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RemoteUrl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Experience=</a:t>
            </a:r>
            <a:r>
              <a:rPr lang="en-US" altLang="ja-JP" sz="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tostring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ParsedFields.Experience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n-US" altLang="ja-JP" sz="800" dirty="0">
                <a:solidFill>
                  <a:schemeClr val="tx2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ja-JP" sz="8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in</a:t>
            </a:r>
            <a:r>
              <a:rPr lang="en-US" altLang="ja-JP" sz="8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ja-JP" sz="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ja-JP" sz="8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"Malicious"</a:t>
            </a:r>
            <a:r>
              <a:rPr lang="en-US" altLang="ja-JP" sz="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altLang="ja-JP" sz="8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"Phishing"</a:t>
            </a:r>
            <a:r>
              <a:rPr lang="en-US" altLang="ja-JP" sz="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))</a:t>
            </a:r>
            <a:r>
              <a:rPr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ja-JP" sz="8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by</a:t>
            </a:r>
            <a:r>
              <a:rPr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DeviceId</a:t>
            </a:r>
            <a:r>
              <a:rPr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DeviceName</a:t>
            </a:r>
            <a:endParaRPr kumimoji="1" lang="ja-JP" altLang="en-US" sz="800" dirty="0">
              <a:solidFill>
                <a:srgbClr val="191E2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8E56E4A7-321B-BDD1-4BEF-AF2EF0D3C2F5}"/>
              </a:ext>
            </a:extLst>
          </p:cNvPr>
          <p:cNvSpPr/>
          <p:nvPr/>
        </p:nvSpPr>
        <p:spPr>
          <a:xfrm>
            <a:off x="174625" y="3531139"/>
            <a:ext cx="3706522" cy="1329724"/>
          </a:xfrm>
          <a:prstGeom prst="wedgeRoundRectCallout">
            <a:avLst>
              <a:gd name="adj1" fmla="val 88142"/>
              <a:gd name="adj2" fmla="val 114512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b="1" i="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 [</a:t>
            </a:r>
            <a:r>
              <a:rPr kumimoji="1" lang="en-US" altLang="ja-JP" sz="1000" b="1" i="0" kern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AdditionalFields</a:t>
            </a:r>
            <a:r>
              <a:rPr kumimoji="1" lang="en-US" altLang="ja-JP" sz="1000" b="1" i="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] parameter, depending on what you want to find, you can select the appropriate value for the field.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ja-JP" sz="1000" b="1" i="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MDE - </a:t>
            </a:r>
            <a:r>
              <a:rPr kumimoji="1" lang="en-US" altLang="ja-JP" sz="1000" b="1" i="0" kern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Url</a:t>
            </a:r>
            <a:r>
              <a:rPr kumimoji="1" lang="en-US" altLang="ja-JP" sz="1000" b="1" i="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Indicators - </a:t>
            </a:r>
            <a:r>
              <a:rPr lang="en-US" altLang="ja-JP" sz="1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altLang="ja-JP" sz="1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CustomBlockList</a:t>
            </a:r>
            <a:r>
              <a:rPr lang="en-US" altLang="ja-JP" sz="1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endParaRPr lang="en-US" altLang="ja-JP" sz="1000" b="1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kumimoji="1" lang="en-US" altLang="ja-JP" sz="1000" b="1" i="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MDE - Web Content Filtering - </a:t>
            </a:r>
            <a:r>
              <a:rPr lang="en-US" altLang="ja-JP" sz="1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altLang="ja-JP" sz="1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CustomPolicy</a:t>
            </a:r>
            <a:r>
              <a:rPr lang="en-US" altLang="ja-JP" sz="1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endParaRPr lang="en-US" altLang="ja-JP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kumimoji="1" lang="en-US" altLang="ja-JP" sz="1000" b="1" i="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MDA - Unsanctioned app - </a:t>
            </a:r>
            <a:r>
              <a:rPr lang="en-US" altLang="ja-JP" sz="1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altLang="ja-JP" sz="1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CasbPolicy</a:t>
            </a:r>
            <a:r>
              <a:rPr lang="en-US" altLang="ja-JP" sz="1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endParaRPr lang="en-US" altLang="ja-JP" sz="1000" b="1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kumimoji="1" lang="en-US" altLang="ja-JP" sz="1000" b="1" i="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Microsoft Defender SmartScreen - </a:t>
            </a:r>
            <a:r>
              <a:rPr lang="en-US" altLang="ja-JP" sz="1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altLang="ja-JP" sz="1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lang="en-US" altLang="ja-JP" sz="1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endParaRPr lang="en-US" altLang="ja-JP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kumimoji="1" lang="en-US" altLang="ja-JP" sz="1000" b="1" i="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Microsoft Defender SmartScreen - </a:t>
            </a:r>
            <a:r>
              <a:rPr lang="en-US" altLang="ja-JP" sz="1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altLang="ja-JP" sz="1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Phishing</a:t>
            </a:r>
            <a:r>
              <a:rPr lang="en-US" altLang="ja-JP" sz="1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endParaRPr kumimoji="1" lang="ja-JP" altLang="en-US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834D1F5-1B15-567C-AE97-4DF121AF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953" y="3761330"/>
            <a:ext cx="2562490" cy="569068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FDB47F79-CA17-820D-8426-A8A7FC0736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93"/>
          <a:stretch/>
        </p:blipFill>
        <p:spPr>
          <a:xfrm>
            <a:off x="4113953" y="4373450"/>
            <a:ext cx="2562490" cy="58053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6C5BCA8-40F0-CA63-C037-8425A4400523}"/>
              </a:ext>
            </a:extLst>
          </p:cNvPr>
          <p:cNvSpPr txBox="1"/>
          <p:nvPr/>
        </p:nvSpPr>
        <p:spPr>
          <a:xfrm>
            <a:off x="4113953" y="3456669"/>
            <a:ext cx="2562490" cy="26161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b="1" i="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Ex) [</a:t>
            </a:r>
            <a:r>
              <a:rPr kumimoji="1" lang="en-US" altLang="ja-JP" sz="1050" b="1" i="0" kern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AdditionalFields</a:t>
            </a:r>
            <a:r>
              <a:rPr kumimoji="1" lang="en-US" altLang="ja-JP" sz="1050" b="1" i="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] parameter</a:t>
            </a:r>
            <a:endParaRPr kumimoji="1" lang="ja-JP" altLang="en-US" sz="1050" b="1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8C37EA27-3C29-08A8-2B53-99C7294770CE}"/>
              </a:ext>
            </a:extLst>
          </p:cNvPr>
          <p:cNvSpPr txBox="1"/>
          <p:nvPr/>
        </p:nvSpPr>
        <p:spPr>
          <a:xfrm>
            <a:off x="-5706" y="6611966"/>
            <a:ext cx="6863706" cy="1569660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</a:t>
            </a:r>
            <a:r>
              <a:rPr lang="en-US" altLang="ja-JP" sz="800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Bypass</a:t>
            </a:r>
            <a:r>
              <a:rPr lang="en-US" altLang="ja-JP" sz="8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 - MDE Indicators Warn &amp; MDA Monitored app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kumimoji="1" lang="en-US" altLang="ja-JP" sz="8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kumimoji="1"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DeviceEvents</a:t>
            </a:r>
            <a:endParaRPr kumimoji="1" lang="en-US" altLang="ja-JP" sz="800" dirty="0">
              <a:solidFill>
                <a:srgbClr val="191E2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| </a:t>
            </a:r>
            <a:r>
              <a:rPr kumimoji="1" lang="en-US" altLang="ja-JP" sz="8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where</a:t>
            </a:r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1"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Timestamp &gt;</a:t>
            </a:r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1" lang="en-US" altLang="ja-JP" sz="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ago(7d)</a:t>
            </a:r>
          </a:p>
          <a:p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| </a:t>
            </a:r>
            <a:r>
              <a:rPr kumimoji="1" lang="en-US" altLang="ja-JP" sz="8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where</a:t>
            </a:r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1"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ActionType</a:t>
            </a:r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1" lang="en-US" altLang="ja-JP" sz="8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</a:t>
            </a:r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(</a:t>
            </a:r>
            <a:r>
              <a:rPr kumimoji="1" lang="en-US" altLang="ja-JP" sz="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kumimoji="1" lang="en-US" altLang="ja-JP" sz="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SmartScreenUserOverride</a:t>
            </a:r>
            <a:r>
              <a:rPr kumimoji="1" lang="en-US" altLang="ja-JP" sz="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", "</a:t>
            </a:r>
            <a:r>
              <a:rPr kumimoji="1" lang="en-US" altLang="ja-JP" sz="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NetworkProtectionUserBypassEvent</a:t>
            </a:r>
            <a:r>
              <a:rPr kumimoji="1" lang="en-US" altLang="ja-JP" sz="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| </a:t>
            </a:r>
            <a:r>
              <a:rPr kumimoji="1" lang="en-US" altLang="ja-JP" sz="8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extend</a:t>
            </a:r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1"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Browser = </a:t>
            </a:r>
            <a:r>
              <a:rPr kumimoji="1" lang="en-US" altLang="ja-JP" sz="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case</a:t>
            </a:r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</a:p>
          <a:p>
            <a:r>
              <a:rPr kumimoji="1"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kumimoji="1"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InitiatingProcessFileName</a:t>
            </a:r>
            <a:r>
              <a:rPr kumimoji="1"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1" lang="en-US" altLang="ja-JP" sz="8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has</a:t>
            </a:r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1" lang="en-US" altLang="ja-JP" sz="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kumimoji="1" lang="en-US" altLang="ja-JP" sz="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msedge</a:t>
            </a:r>
            <a:r>
              <a:rPr kumimoji="1" lang="en-US" altLang="ja-JP" sz="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", "Edge",</a:t>
            </a:r>
          </a:p>
          <a:p>
            <a:r>
              <a:rPr kumimoji="1"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kumimoji="1"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InitiatingProcessFileName</a:t>
            </a:r>
            <a:r>
              <a:rPr kumimoji="1"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1" lang="en-US" altLang="ja-JP" sz="8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has</a:t>
            </a:r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1" lang="en-US" altLang="ja-JP" sz="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"chrome", "Chrome", </a:t>
            </a:r>
          </a:p>
          <a:p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      </a:t>
            </a:r>
            <a:r>
              <a:rPr kumimoji="1"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1"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InitiatingProcessFileName</a:t>
            </a:r>
            <a:r>
              <a:rPr kumimoji="1"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1" lang="en-US" altLang="ja-JP" sz="8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has</a:t>
            </a:r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1" lang="en-US" altLang="ja-JP" sz="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kumimoji="1" lang="en-US" altLang="ja-JP" sz="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firefox</a:t>
            </a:r>
            <a:r>
              <a:rPr kumimoji="1" lang="en-US" altLang="ja-JP" sz="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", "Firefox",</a:t>
            </a:r>
          </a:p>
          <a:p>
            <a:r>
              <a:rPr kumimoji="1"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kumimoji="1"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InitiatingProcessFileName</a:t>
            </a:r>
            <a:r>
              <a:rPr kumimoji="1"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1" lang="en-US" altLang="ja-JP" sz="8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has</a:t>
            </a:r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1" lang="en-US" altLang="ja-JP" sz="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"opera", "Opera",</a:t>
            </a:r>
          </a:p>
          <a:p>
            <a:r>
              <a:rPr kumimoji="1" lang="en-US" altLang="ja-JP" sz="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"3rd party browser"</a:t>
            </a:r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r>
              <a:rPr kumimoji="1" lang="en-US" altLang="ja-JP" sz="800" dirty="0">
                <a:latin typeface="Consolas" panose="020B0609020204030204" pitchFamily="49" charset="0"/>
                <a:cs typeface="Calibri" panose="020F0502020204030204" pitchFamily="34" charset="0"/>
              </a:rPr>
              <a:t>| </a:t>
            </a:r>
            <a:r>
              <a:rPr kumimoji="1" lang="en-US" altLang="ja-JP" sz="8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project </a:t>
            </a:r>
            <a:r>
              <a:rPr kumimoji="1"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Timestamp, </a:t>
            </a:r>
            <a:r>
              <a:rPr kumimoji="1"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DeviceId</a:t>
            </a:r>
            <a:r>
              <a:rPr kumimoji="1"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kumimoji="1"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DeviceName</a:t>
            </a:r>
            <a:r>
              <a:rPr kumimoji="1"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kumimoji="1"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ActionType</a:t>
            </a:r>
            <a:r>
              <a:rPr kumimoji="1" lang="en-US" altLang="ja-JP" sz="800" dirty="0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Browser, </a:t>
            </a:r>
            <a:r>
              <a:rPr kumimoji="1" lang="en-US" altLang="ja-JP" sz="800" dirty="0" err="1">
                <a:solidFill>
                  <a:srgbClr val="191E2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RemoteUrl</a:t>
            </a:r>
            <a:endParaRPr kumimoji="1" lang="ja-JP" altLang="en-US" sz="800" dirty="0">
              <a:solidFill>
                <a:srgbClr val="191E2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2B4C354-D80E-645C-E11F-1DF965AFC71E}"/>
              </a:ext>
            </a:extLst>
          </p:cNvPr>
          <p:cNvSpPr txBox="1"/>
          <p:nvPr/>
        </p:nvSpPr>
        <p:spPr>
          <a:xfrm>
            <a:off x="-15124" y="365189"/>
            <a:ext cx="6842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Microsoft Defender for Endpoint‘s web protection comprises of several features, including web threat protection, web content filtering, and custom indicators. Therefore, in this</a:t>
            </a:r>
            <a:r>
              <a:rPr lang="ja-JP" alt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cheat sheet</a:t>
            </a:r>
            <a:r>
              <a:rPr lang="en-US" altLang="ja-JP" sz="1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I am going to share hunting queries related to web protection.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89244C5-8740-E498-667F-51DAE3F63F36}"/>
              </a:ext>
            </a:extLst>
          </p:cNvPr>
          <p:cNvSpPr txBox="1"/>
          <p:nvPr/>
        </p:nvSpPr>
        <p:spPr>
          <a:xfrm>
            <a:off x="-3466" y="8205281"/>
            <a:ext cx="686146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 : 03-kql-mde-webprotection.md</a:t>
            </a:r>
          </a:p>
          <a:p>
            <a:pPr>
              <a:spcAft>
                <a:spcPts val="600"/>
              </a:spcAft>
            </a:pPr>
            <a:r>
              <a:rPr kumimoji="1" lang="en-US" altLang="ja-JP" sz="9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https://github.com/LearningKijo/KQL/blob/main/KQL-Effective-Use/03-kql-MDE-WebProtection.md</a:t>
            </a:r>
            <a:r>
              <a:rPr lang="en-US" altLang="ja-JP" sz="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ja-JP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:  Web Protection</a:t>
            </a:r>
          </a:p>
          <a:p>
            <a:r>
              <a:rPr kumimoji="1" lang="en-US" altLang="ja-JP" sz="9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https://learn.microsoft.com/en-us/microsoft-365/security/defender-endpoint/web-protection-overview?view=o365-worldwide</a:t>
            </a:r>
            <a:endParaRPr kumimoji="1" lang="en-US" altLang="ja-JP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ja-JP" sz="900" b="1" i="0" dirty="0">
                <a:solidFill>
                  <a:schemeClr val="bg1"/>
                </a:solidFill>
                <a:effectLst/>
                <a:latin typeface="-apple-system"/>
              </a:rPr>
              <a:t>Disclaimer </a:t>
            </a:r>
            <a:r>
              <a:rPr lang="en-US" altLang="ja-JP" sz="900" i="0" dirty="0">
                <a:solidFill>
                  <a:schemeClr val="bg1"/>
                </a:solidFill>
                <a:effectLst/>
                <a:latin typeface="-apple-system"/>
              </a:rPr>
              <a:t>: The views and opinions expressed herein are those of the author and do not necessarily reflect the views of company.</a:t>
            </a:r>
            <a:r>
              <a:rPr lang="en-US" altLang="ja-JP" sz="8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503_TF89753508.potx" id="{3FBBF705-E8B5-4E8D-BF49-6039F8ABBB7D}" vid="{439EC444-1C1A-4F55-B20E-324CF9723F1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CA591A-B9FA-47BD-A1F6-0A218B01BC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テクノロジのインフォグラフィック ポスター</Template>
  <TotalTime>14</TotalTime>
  <Words>612</Words>
  <Application>Microsoft Office PowerPoint</Application>
  <PresentationFormat>画面に合わせる (4:3)</PresentationFormat>
  <Paragraphs>61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-apple-system</vt:lpstr>
      <vt:lpstr>Meiryo UI</vt:lpstr>
      <vt:lpstr>Yu Gothic UI</vt:lpstr>
      <vt:lpstr>Arial</vt:lpstr>
      <vt:lpstr>Arial Narrow</vt:lpstr>
      <vt:lpstr>Calibri</vt:lpstr>
      <vt:lpstr>Consolas</vt:lpstr>
      <vt:lpstr>Wingdings</vt:lpstr>
      <vt:lpstr>InfographicsPoster_Tech_v1_mo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Kijo Girardi</dc:creator>
  <cp:lastModifiedBy>Kijo Girardi</cp:lastModifiedBy>
  <cp:revision>1</cp:revision>
  <dcterms:created xsi:type="dcterms:W3CDTF">2023-04-03T04:36:00Z</dcterms:created>
  <dcterms:modified xsi:type="dcterms:W3CDTF">2023-04-03T05:01:25Z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