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Public Sans Medium"/>
      <p:regular r:id="rId33"/>
      <p:bold r:id="rId34"/>
      <p:italic r:id="rId35"/>
      <p:boldItalic r:id="rId36"/>
    </p:embeddedFont>
    <p:embeddedFont>
      <p:font typeface="Public Sans Black"/>
      <p:bold r:id="rId37"/>
      <p:boldItalic r:id="rId38"/>
    </p:embeddedFont>
    <p:embeddedFont>
      <p:font typeface="Public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ublicSans-bold.fntdata"/><Relationship Id="rId20" Type="http://schemas.openxmlformats.org/officeDocument/2006/relationships/slide" Target="slides/slide14.xml"/><Relationship Id="rId42" Type="http://schemas.openxmlformats.org/officeDocument/2006/relationships/font" Target="fonts/PublicSans-boldItalic.fntdata"/><Relationship Id="rId41" Type="http://schemas.openxmlformats.org/officeDocument/2006/relationships/font" Target="fonts/PublicSans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ublicSansMedium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ublicSansMedium-italic.fntdata"/><Relationship Id="rId12" Type="http://schemas.openxmlformats.org/officeDocument/2006/relationships/slide" Target="slides/slide6.xml"/><Relationship Id="rId34" Type="http://schemas.openxmlformats.org/officeDocument/2006/relationships/font" Target="fonts/PublicSansMedium-bold.fntdata"/><Relationship Id="rId15" Type="http://schemas.openxmlformats.org/officeDocument/2006/relationships/slide" Target="slides/slide9.xml"/><Relationship Id="rId37" Type="http://schemas.openxmlformats.org/officeDocument/2006/relationships/font" Target="fonts/PublicSansBlack-bold.fntdata"/><Relationship Id="rId14" Type="http://schemas.openxmlformats.org/officeDocument/2006/relationships/slide" Target="slides/slide8.xml"/><Relationship Id="rId36" Type="http://schemas.openxmlformats.org/officeDocument/2006/relationships/font" Target="fonts/PublicSansMedium-boldItalic.fntdata"/><Relationship Id="rId17" Type="http://schemas.openxmlformats.org/officeDocument/2006/relationships/slide" Target="slides/slide11.xml"/><Relationship Id="rId39" Type="http://schemas.openxmlformats.org/officeDocument/2006/relationships/font" Target="fonts/PublicSans-regular.fntdata"/><Relationship Id="rId16" Type="http://schemas.openxmlformats.org/officeDocument/2006/relationships/slide" Target="slides/slide10.xml"/><Relationship Id="rId38" Type="http://schemas.openxmlformats.org/officeDocument/2006/relationships/font" Target="fonts/PublicSansBlack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9762cfce9_2_7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29762cfce9_2_75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29762cfce9_2_27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329762cfce9_2_274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29762cfce9_2_28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329762cfce9_2_287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29762cfce9_2_29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329762cfce9_2_299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29762cfce9_2_31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329762cfce9_2_312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29762cfce9_3_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329762cfce9_3_1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29762cfce9_2_32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329762cfce9_2_325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29762cfce9_2_34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329762cfce9_2_347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29762cfce9_2_36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329762cfce9_2_360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29762cfce9_2_37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329762cfce9_2_373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29762cfce9_2_38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329762cfce9_2_386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9762cfce9_2_9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29762cfce9_2_91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29762cfce9_2_4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329762cfce9_2_411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29762cfce9_2_43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329762cfce9_2_433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29762cfce9_2_44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329762cfce9_2_446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29762cfce9_2_47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329762cfce9_2_471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29762cfce9_2_48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329762cfce9_2_484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29762cfce9_2_51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g329762cfce9_2_517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29762cfce9_4_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g329762cfce9_4_5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9762cfce9_2_10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6" name="Google Shape;156;g329762cfce9_2_10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57" name="Google Shape;157;g329762cfce9_2_103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329762cfce9_2_10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*Add an image</a:t>
            </a:r>
            <a:endParaRPr/>
          </a:p>
        </p:txBody>
      </p:sp>
      <p:sp>
        <p:nvSpPr>
          <p:cNvPr id="159" name="Google Shape;159;g329762cfce9_2_10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0" name="Google Shape;160;g329762cfce9_2_10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9762cfce9_2_13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29762cfce9_2_132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29762cfce9_2_16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29762cfce9_2_160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9762cfce9_2_18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29762cfce9_2_187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29762cfce9_2_23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329762cfce9_2_236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29762cfce9_2_24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29762cfce9_2_248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29762cfce9_2_26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329762cfce9_2_261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Relationship Id="rId5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949267" y="1706111"/>
            <a:ext cx="7136799" cy="1541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3500" u="none" cap="none" strike="noStrike">
                <a:solidFill>
                  <a:srgbClr val="FFFFFF"/>
                </a:solidFill>
                <a:latin typeface="Public Sans Black"/>
                <a:ea typeface="Public Sans Black"/>
                <a:cs typeface="Public Sans Black"/>
                <a:sym typeface="Public Sans Black"/>
              </a:rPr>
              <a:t>IMPLEMENTING ALGORITHM FOR SMALLEST ENCLOSING BALL PROBLEM</a:t>
            </a:r>
            <a:endParaRPr sz="700"/>
          </a:p>
        </p:txBody>
      </p:sp>
      <p:grpSp>
        <p:nvGrpSpPr>
          <p:cNvPr id="130" name="Google Shape;130;p25"/>
          <p:cNvGrpSpPr/>
          <p:nvPr/>
        </p:nvGrpSpPr>
        <p:grpSpPr>
          <a:xfrm>
            <a:off x="-1028700" y="1831242"/>
            <a:ext cx="1543050" cy="1408685"/>
            <a:chOff x="0" y="-38100"/>
            <a:chExt cx="812800" cy="742024"/>
          </a:xfrm>
        </p:grpSpPr>
        <p:sp>
          <p:nvSpPr>
            <p:cNvPr id="131" name="Google Shape;131;p25"/>
            <p:cNvSpPr/>
            <p:nvPr/>
          </p:nvSpPr>
          <p:spPr>
            <a:xfrm>
              <a:off x="0" y="0"/>
              <a:ext cx="812800" cy="703924"/>
            </a:xfrm>
            <a:custGeom>
              <a:rect b="b" l="l" r="r" t="t"/>
              <a:pathLst>
                <a:path extrusionOk="0" h="70392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03924"/>
                  </a:lnTo>
                  <a:lnTo>
                    <a:pt x="0" y="7039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32" name="Google Shape;132;p25"/>
            <p:cNvSpPr txBox="1"/>
            <p:nvPr/>
          </p:nvSpPr>
          <p:spPr>
            <a:xfrm>
              <a:off x="0" y="-38100"/>
              <a:ext cx="812800" cy="7420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25"/>
          <p:cNvGrpSpPr/>
          <p:nvPr/>
        </p:nvGrpSpPr>
        <p:grpSpPr>
          <a:xfrm>
            <a:off x="8629650" y="1831242"/>
            <a:ext cx="1543050" cy="1408685"/>
            <a:chOff x="0" y="-38100"/>
            <a:chExt cx="812800" cy="742024"/>
          </a:xfrm>
        </p:grpSpPr>
        <p:sp>
          <p:nvSpPr>
            <p:cNvPr id="134" name="Google Shape;134;p25"/>
            <p:cNvSpPr/>
            <p:nvPr/>
          </p:nvSpPr>
          <p:spPr>
            <a:xfrm>
              <a:off x="0" y="0"/>
              <a:ext cx="812800" cy="703924"/>
            </a:xfrm>
            <a:custGeom>
              <a:rect b="b" l="l" r="r" t="t"/>
              <a:pathLst>
                <a:path extrusionOk="0" h="70392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03924"/>
                  </a:lnTo>
                  <a:lnTo>
                    <a:pt x="0" y="7039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35" name="Google Shape;135;p25"/>
            <p:cNvSpPr txBox="1"/>
            <p:nvPr/>
          </p:nvSpPr>
          <p:spPr>
            <a:xfrm>
              <a:off x="0" y="-38100"/>
              <a:ext cx="812800" cy="7420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6" name="Google Shape;136;p25"/>
          <p:cNvCxnSpPr/>
          <p:nvPr/>
        </p:nvCxnSpPr>
        <p:spPr>
          <a:xfrm>
            <a:off x="2566428" y="3578981"/>
            <a:ext cx="523696" cy="0"/>
          </a:xfrm>
          <a:prstGeom prst="straightConnector1">
            <a:avLst/>
          </a:prstGeom>
          <a:noFill/>
          <a:ln cap="flat" cmpd="sng" w="476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25"/>
          <p:cNvCxnSpPr/>
          <p:nvPr/>
        </p:nvCxnSpPr>
        <p:spPr>
          <a:xfrm>
            <a:off x="6053877" y="3578981"/>
            <a:ext cx="523696" cy="0"/>
          </a:xfrm>
          <a:prstGeom prst="straightConnector1">
            <a:avLst/>
          </a:prstGeom>
          <a:noFill/>
          <a:ln cap="flat" cmpd="sng" w="476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25"/>
          <p:cNvSpPr txBox="1"/>
          <p:nvPr/>
        </p:nvSpPr>
        <p:spPr>
          <a:xfrm>
            <a:off x="3090149" y="3507348"/>
            <a:ext cx="29637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600" u="none" cap="none" strike="noStrike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DONE BY:</a:t>
            </a:r>
            <a:endParaRPr sz="700"/>
          </a:p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3634943" y="3842020"/>
            <a:ext cx="187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5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Marco Fischer &amp;</a:t>
            </a:r>
            <a:r>
              <a:rPr lang="de" sz="15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b="0" i="0" lang="de" sz="15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Dexter Lyman</a:t>
            </a:r>
            <a:endParaRPr sz="700"/>
          </a:p>
        </p:txBody>
      </p:sp>
      <p:sp>
        <p:nvSpPr>
          <p:cNvPr id="140" name="Google Shape;140;p25"/>
          <p:cNvSpPr txBox="1"/>
          <p:nvPr/>
        </p:nvSpPr>
        <p:spPr>
          <a:xfrm>
            <a:off x="8437939" y="4717711"/>
            <a:ext cx="383423" cy="21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01</a:t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34"/>
          <p:cNvGrpSpPr/>
          <p:nvPr/>
        </p:nvGrpSpPr>
        <p:grpSpPr>
          <a:xfrm>
            <a:off x="1815439" y="969411"/>
            <a:ext cx="7930237" cy="3551072"/>
            <a:chOff x="0" y="-19050"/>
            <a:chExt cx="4177244" cy="1870524"/>
          </a:xfrm>
        </p:grpSpPr>
        <p:sp>
          <p:nvSpPr>
            <p:cNvPr id="333" name="Google Shape;333;p34"/>
            <p:cNvSpPr/>
            <p:nvPr/>
          </p:nvSpPr>
          <p:spPr>
            <a:xfrm>
              <a:off x="0" y="0"/>
              <a:ext cx="4177244" cy="1851474"/>
            </a:xfrm>
            <a:custGeom>
              <a:rect b="b" l="l" r="r" t="t"/>
              <a:pathLst>
                <a:path extrusionOk="0" h="1851474" w="4177244">
                  <a:moveTo>
                    <a:pt x="9763" y="0"/>
                  </a:moveTo>
                  <a:lnTo>
                    <a:pt x="4167481" y="0"/>
                  </a:lnTo>
                  <a:cubicBezTo>
                    <a:pt x="4170071" y="0"/>
                    <a:pt x="4172554" y="1029"/>
                    <a:pt x="4174384" y="2859"/>
                  </a:cubicBezTo>
                  <a:cubicBezTo>
                    <a:pt x="4176215" y="4690"/>
                    <a:pt x="4177244" y="7173"/>
                    <a:pt x="4177244" y="9763"/>
                  </a:cubicBezTo>
                  <a:lnTo>
                    <a:pt x="4177244" y="1841711"/>
                  </a:lnTo>
                  <a:cubicBezTo>
                    <a:pt x="4177244" y="1844300"/>
                    <a:pt x="4176215" y="1846783"/>
                    <a:pt x="4174384" y="1848614"/>
                  </a:cubicBezTo>
                  <a:cubicBezTo>
                    <a:pt x="4172554" y="1850445"/>
                    <a:pt x="4170071" y="1851474"/>
                    <a:pt x="4167481" y="1851474"/>
                  </a:cubicBezTo>
                  <a:lnTo>
                    <a:pt x="9763" y="1851474"/>
                  </a:lnTo>
                  <a:cubicBezTo>
                    <a:pt x="7173" y="1851474"/>
                    <a:pt x="4690" y="1850445"/>
                    <a:pt x="2859" y="1848614"/>
                  </a:cubicBezTo>
                  <a:cubicBezTo>
                    <a:pt x="1029" y="1846783"/>
                    <a:pt x="0" y="1844300"/>
                    <a:pt x="0" y="1841711"/>
                  </a:cubicBezTo>
                  <a:lnTo>
                    <a:pt x="0" y="9763"/>
                  </a:lnTo>
                  <a:cubicBezTo>
                    <a:pt x="0" y="7173"/>
                    <a:pt x="1029" y="4690"/>
                    <a:pt x="2859" y="2859"/>
                  </a:cubicBezTo>
                  <a:cubicBezTo>
                    <a:pt x="4690" y="1029"/>
                    <a:pt x="7173" y="0"/>
                    <a:pt x="97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857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4"/>
            <p:cNvSpPr txBox="1"/>
            <p:nvPr/>
          </p:nvSpPr>
          <p:spPr>
            <a:xfrm>
              <a:off x="0" y="-19050"/>
              <a:ext cx="4177244" cy="1870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34"/>
          <p:cNvGrpSpPr/>
          <p:nvPr/>
        </p:nvGrpSpPr>
        <p:grpSpPr>
          <a:xfrm>
            <a:off x="0" y="-72330"/>
            <a:ext cx="514350" cy="5457312"/>
            <a:chOff x="0" y="-38100"/>
            <a:chExt cx="270933" cy="2874633"/>
          </a:xfrm>
        </p:grpSpPr>
        <p:sp>
          <p:nvSpPr>
            <p:cNvPr id="336" name="Google Shape;336;p34"/>
            <p:cNvSpPr/>
            <p:nvPr/>
          </p:nvSpPr>
          <p:spPr>
            <a:xfrm>
              <a:off x="0" y="0"/>
              <a:ext cx="270933" cy="2836533"/>
            </a:xfrm>
            <a:custGeom>
              <a:rect b="b" l="l" r="r" t="t"/>
              <a:pathLst>
                <a:path extrusionOk="0" h="28365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836533"/>
                  </a:lnTo>
                  <a:lnTo>
                    <a:pt x="0" y="28365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7" name="Google Shape;337;p34"/>
            <p:cNvSpPr txBox="1"/>
            <p:nvPr/>
          </p:nvSpPr>
          <p:spPr>
            <a:xfrm>
              <a:off x="0" y="-38100"/>
              <a:ext cx="270933" cy="28746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8" name="Google Shape;338;p34"/>
          <p:cNvSpPr/>
          <p:nvPr/>
        </p:nvSpPr>
        <p:spPr>
          <a:xfrm>
            <a:off x="2646438" y="1203503"/>
            <a:ext cx="5726951" cy="3178980"/>
          </a:xfrm>
          <a:custGeom>
            <a:rect b="b" l="l" r="r" t="t"/>
            <a:pathLst>
              <a:path extrusionOk="0" h="6357960" w="11453901">
                <a:moveTo>
                  <a:pt x="0" y="0"/>
                </a:moveTo>
                <a:lnTo>
                  <a:pt x="11453901" y="0"/>
                </a:lnTo>
                <a:lnTo>
                  <a:pt x="11453901" y="6357961"/>
                </a:lnTo>
                <a:lnTo>
                  <a:pt x="0" y="63579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11239"/>
            </a:stretch>
          </a:blipFill>
          <a:ln>
            <a:noFill/>
          </a:ln>
        </p:spPr>
      </p:sp>
      <p:sp>
        <p:nvSpPr>
          <p:cNvPr id="339" name="Google Shape;339;p34"/>
          <p:cNvSpPr txBox="1"/>
          <p:nvPr/>
        </p:nvSpPr>
        <p:spPr>
          <a:xfrm>
            <a:off x="689275" y="377444"/>
            <a:ext cx="7590615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2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SEB and Fischer et al. (Normal, In Graph)</a:t>
            </a:r>
            <a:endParaRPr sz="700"/>
          </a:p>
        </p:txBody>
      </p:sp>
      <p:sp>
        <p:nvSpPr>
          <p:cNvPr id="340" name="Google Shape;340;p34"/>
          <p:cNvSpPr txBox="1"/>
          <p:nvPr/>
        </p:nvSpPr>
        <p:spPr>
          <a:xfrm rot="-5400000">
            <a:off x="-668655" y="1300797"/>
            <a:ext cx="1818322" cy="245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400" u="none" cap="none" strike="noStrike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Normal Distribution</a:t>
            </a:r>
            <a:endParaRPr sz="700"/>
          </a:p>
        </p:txBody>
      </p:sp>
      <p:sp>
        <p:nvSpPr>
          <p:cNvPr id="341" name="Google Shape;341;p34"/>
          <p:cNvSpPr txBox="1"/>
          <p:nvPr/>
        </p:nvSpPr>
        <p:spPr>
          <a:xfrm>
            <a:off x="8437939" y="4717711"/>
            <a:ext cx="383423" cy="21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10</a:t>
            </a:r>
            <a:endParaRPr sz="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35"/>
          <p:cNvGrpSpPr/>
          <p:nvPr/>
        </p:nvGrpSpPr>
        <p:grpSpPr>
          <a:xfrm>
            <a:off x="0" y="-72330"/>
            <a:ext cx="514350" cy="5384867"/>
            <a:chOff x="0" y="-38100"/>
            <a:chExt cx="270933" cy="2836473"/>
          </a:xfrm>
        </p:grpSpPr>
        <p:sp>
          <p:nvSpPr>
            <p:cNvPr id="347" name="Google Shape;347;p35"/>
            <p:cNvSpPr/>
            <p:nvPr/>
          </p:nvSpPr>
          <p:spPr>
            <a:xfrm>
              <a:off x="0" y="0"/>
              <a:ext cx="270933" cy="2798373"/>
            </a:xfrm>
            <a:custGeom>
              <a:rect b="b" l="l" r="r" t="t"/>
              <a:pathLst>
                <a:path extrusionOk="0" h="279837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98373"/>
                  </a:lnTo>
                  <a:lnTo>
                    <a:pt x="0" y="27983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8" name="Google Shape;348;p35"/>
            <p:cNvSpPr txBox="1"/>
            <p:nvPr/>
          </p:nvSpPr>
          <p:spPr>
            <a:xfrm>
              <a:off x="0" y="-38100"/>
              <a:ext cx="270933" cy="2836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Google Shape;349;p35"/>
          <p:cNvSpPr/>
          <p:nvPr/>
        </p:nvSpPr>
        <p:spPr>
          <a:xfrm>
            <a:off x="827733" y="2542757"/>
            <a:ext cx="3984134" cy="30451"/>
          </a:xfrm>
          <a:custGeom>
            <a:rect b="b" l="l" r="r" t="t"/>
            <a:pathLst>
              <a:path extrusionOk="0" h="60901" w="7968268">
                <a:moveTo>
                  <a:pt x="0" y="0"/>
                </a:moveTo>
                <a:lnTo>
                  <a:pt x="7968268" y="0"/>
                </a:lnTo>
                <a:lnTo>
                  <a:pt x="7968268" y="60902"/>
                </a:lnTo>
                <a:lnTo>
                  <a:pt x="0" y="60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1563568" l="-3050827" r="-3243026" t="-2004357"/>
            </a:stretch>
          </a:blipFill>
          <a:ln>
            <a:noFill/>
          </a:ln>
        </p:spPr>
      </p:sp>
      <p:sp>
        <p:nvSpPr>
          <p:cNvPr id="350" name="Google Shape;350;p35"/>
          <p:cNvSpPr/>
          <p:nvPr/>
        </p:nvSpPr>
        <p:spPr>
          <a:xfrm>
            <a:off x="5360116" y="1144175"/>
            <a:ext cx="3806857" cy="2855142"/>
          </a:xfrm>
          <a:custGeom>
            <a:rect b="b" l="l" r="r" t="t"/>
            <a:pathLst>
              <a:path extrusionOk="0" h="5710284" w="7613713">
                <a:moveTo>
                  <a:pt x="0" y="0"/>
                </a:moveTo>
                <a:lnTo>
                  <a:pt x="7613713" y="0"/>
                </a:lnTo>
                <a:lnTo>
                  <a:pt x="7613713" y="5710285"/>
                </a:lnTo>
                <a:lnTo>
                  <a:pt x="0" y="57102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1" name="Google Shape;351;p35"/>
          <p:cNvSpPr/>
          <p:nvPr/>
        </p:nvSpPr>
        <p:spPr>
          <a:xfrm>
            <a:off x="851007" y="2923785"/>
            <a:ext cx="3720993" cy="264213"/>
          </a:xfrm>
          <a:custGeom>
            <a:rect b="b" l="l" r="r" t="t"/>
            <a:pathLst>
              <a:path extrusionOk="0" h="528425" w="7441986">
                <a:moveTo>
                  <a:pt x="0" y="0"/>
                </a:moveTo>
                <a:lnTo>
                  <a:pt x="7441986" y="0"/>
                </a:lnTo>
                <a:lnTo>
                  <a:pt x="7441986" y="528425"/>
                </a:lnTo>
                <a:lnTo>
                  <a:pt x="0" y="5284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2" name="Google Shape;352;p35"/>
          <p:cNvSpPr txBox="1"/>
          <p:nvPr/>
        </p:nvSpPr>
        <p:spPr>
          <a:xfrm rot="-5400000">
            <a:off x="-668655" y="1300797"/>
            <a:ext cx="1818322" cy="245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400" u="none" cap="none" strike="noStrike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Uniform Distribution</a:t>
            </a:r>
            <a:endParaRPr sz="700"/>
          </a:p>
        </p:txBody>
      </p:sp>
      <p:sp>
        <p:nvSpPr>
          <p:cNvPr id="353" name="Google Shape;353;p35"/>
          <p:cNvSpPr txBox="1"/>
          <p:nvPr/>
        </p:nvSpPr>
        <p:spPr>
          <a:xfrm>
            <a:off x="851007" y="1606900"/>
            <a:ext cx="4042384" cy="8165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2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Goal: Generate uniformly distributed points</a:t>
            </a:r>
            <a:endParaRPr sz="700"/>
          </a:p>
        </p:txBody>
      </p:sp>
      <p:sp>
        <p:nvSpPr>
          <p:cNvPr id="354" name="Google Shape;354;p35"/>
          <p:cNvSpPr txBox="1"/>
          <p:nvPr/>
        </p:nvSpPr>
        <p:spPr>
          <a:xfrm>
            <a:off x="8437939" y="4717711"/>
            <a:ext cx="383423" cy="21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011</a:t>
            </a:r>
            <a:endParaRPr sz="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36"/>
          <p:cNvGrpSpPr/>
          <p:nvPr/>
        </p:nvGrpSpPr>
        <p:grpSpPr>
          <a:xfrm>
            <a:off x="1815439" y="969411"/>
            <a:ext cx="7930237" cy="3551072"/>
            <a:chOff x="0" y="-19050"/>
            <a:chExt cx="4177244" cy="1870524"/>
          </a:xfrm>
        </p:grpSpPr>
        <p:sp>
          <p:nvSpPr>
            <p:cNvPr id="360" name="Google Shape;360;p36"/>
            <p:cNvSpPr/>
            <p:nvPr/>
          </p:nvSpPr>
          <p:spPr>
            <a:xfrm>
              <a:off x="0" y="0"/>
              <a:ext cx="4177244" cy="1851474"/>
            </a:xfrm>
            <a:custGeom>
              <a:rect b="b" l="l" r="r" t="t"/>
              <a:pathLst>
                <a:path extrusionOk="0" h="1851474" w="4177244">
                  <a:moveTo>
                    <a:pt x="9763" y="0"/>
                  </a:moveTo>
                  <a:lnTo>
                    <a:pt x="4167481" y="0"/>
                  </a:lnTo>
                  <a:cubicBezTo>
                    <a:pt x="4170071" y="0"/>
                    <a:pt x="4172554" y="1029"/>
                    <a:pt x="4174384" y="2859"/>
                  </a:cubicBezTo>
                  <a:cubicBezTo>
                    <a:pt x="4176215" y="4690"/>
                    <a:pt x="4177244" y="7173"/>
                    <a:pt x="4177244" y="9763"/>
                  </a:cubicBezTo>
                  <a:lnTo>
                    <a:pt x="4177244" y="1841711"/>
                  </a:lnTo>
                  <a:cubicBezTo>
                    <a:pt x="4177244" y="1844300"/>
                    <a:pt x="4176215" y="1846783"/>
                    <a:pt x="4174384" y="1848614"/>
                  </a:cubicBezTo>
                  <a:cubicBezTo>
                    <a:pt x="4172554" y="1850445"/>
                    <a:pt x="4170071" y="1851474"/>
                    <a:pt x="4167481" y="1851474"/>
                  </a:cubicBezTo>
                  <a:lnTo>
                    <a:pt x="9763" y="1851474"/>
                  </a:lnTo>
                  <a:cubicBezTo>
                    <a:pt x="7173" y="1851474"/>
                    <a:pt x="4690" y="1850445"/>
                    <a:pt x="2859" y="1848614"/>
                  </a:cubicBezTo>
                  <a:cubicBezTo>
                    <a:pt x="1029" y="1846783"/>
                    <a:pt x="0" y="1844300"/>
                    <a:pt x="0" y="1841711"/>
                  </a:cubicBezTo>
                  <a:lnTo>
                    <a:pt x="0" y="9763"/>
                  </a:lnTo>
                  <a:cubicBezTo>
                    <a:pt x="0" y="7173"/>
                    <a:pt x="1029" y="4690"/>
                    <a:pt x="2859" y="2859"/>
                  </a:cubicBezTo>
                  <a:cubicBezTo>
                    <a:pt x="4690" y="1029"/>
                    <a:pt x="7173" y="0"/>
                    <a:pt x="97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857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6"/>
            <p:cNvSpPr txBox="1"/>
            <p:nvPr/>
          </p:nvSpPr>
          <p:spPr>
            <a:xfrm>
              <a:off x="0" y="-19050"/>
              <a:ext cx="4177244" cy="1870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2" name="Google Shape;362;p36"/>
          <p:cNvGrpSpPr/>
          <p:nvPr/>
        </p:nvGrpSpPr>
        <p:grpSpPr>
          <a:xfrm>
            <a:off x="0" y="-72330"/>
            <a:ext cx="514350" cy="5457312"/>
            <a:chOff x="0" y="-38100"/>
            <a:chExt cx="270933" cy="2874633"/>
          </a:xfrm>
        </p:grpSpPr>
        <p:sp>
          <p:nvSpPr>
            <p:cNvPr id="363" name="Google Shape;363;p36"/>
            <p:cNvSpPr/>
            <p:nvPr/>
          </p:nvSpPr>
          <p:spPr>
            <a:xfrm>
              <a:off x="0" y="0"/>
              <a:ext cx="270933" cy="2836533"/>
            </a:xfrm>
            <a:custGeom>
              <a:rect b="b" l="l" r="r" t="t"/>
              <a:pathLst>
                <a:path extrusionOk="0" h="28365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836533"/>
                  </a:lnTo>
                  <a:lnTo>
                    <a:pt x="0" y="28365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4" name="Google Shape;364;p36"/>
            <p:cNvSpPr txBox="1"/>
            <p:nvPr/>
          </p:nvSpPr>
          <p:spPr>
            <a:xfrm>
              <a:off x="0" y="-38100"/>
              <a:ext cx="270933" cy="28746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5" name="Google Shape;365;p36"/>
          <p:cNvSpPr txBox="1"/>
          <p:nvPr/>
        </p:nvSpPr>
        <p:spPr>
          <a:xfrm>
            <a:off x="689275" y="377444"/>
            <a:ext cx="7590615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2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SEB vs. Fischer</a:t>
            </a:r>
            <a:endParaRPr sz="700"/>
          </a:p>
        </p:txBody>
      </p:sp>
      <p:sp>
        <p:nvSpPr>
          <p:cNvPr id="366" name="Google Shape;366;p36"/>
          <p:cNvSpPr/>
          <p:nvPr/>
        </p:nvSpPr>
        <p:spPr>
          <a:xfrm>
            <a:off x="2463280" y="1298496"/>
            <a:ext cx="5729402" cy="2967995"/>
          </a:xfrm>
          <a:custGeom>
            <a:rect b="b" l="l" r="r" t="t"/>
            <a:pathLst>
              <a:path extrusionOk="0" h="5935990" w="11458804">
                <a:moveTo>
                  <a:pt x="0" y="0"/>
                </a:moveTo>
                <a:lnTo>
                  <a:pt x="11458804" y="0"/>
                </a:lnTo>
                <a:lnTo>
                  <a:pt x="11458804" y="5935991"/>
                </a:lnTo>
                <a:lnTo>
                  <a:pt x="0" y="59359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11960"/>
            </a:stretch>
          </a:blipFill>
          <a:ln>
            <a:noFill/>
          </a:ln>
        </p:spPr>
      </p:sp>
      <p:sp>
        <p:nvSpPr>
          <p:cNvPr id="367" name="Google Shape;367;p36"/>
          <p:cNvSpPr txBox="1"/>
          <p:nvPr/>
        </p:nvSpPr>
        <p:spPr>
          <a:xfrm rot="-5400000">
            <a:off x="-668655" y="1300797"/>
            <a:ext cx="1818322" cy="245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400" u="none" cap="none" strike="noStrike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Uniform Distribution</a:t>
            </a:r>
            <a:endParaRPr sz="700"/>
          </a:p>
        </p:txBody>
      </p:sp>
      <p:sp>
        <p:nvSpPr>
          <p:cNvPr id="368" name="Google Shape;368;p36"/>
          <p:cNvSpPr txBox="1"/>
          <p:nvPr/>
        </p:nvSpPr>
        <p:spPr>
          <a:xfrm>
            <a:off x="8437939" y="4717711"/>
            <a:ext cx="383423" cy="21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12</a:t>
            </a:r>
            <a:endParaRPr sz="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37"/>
          <p:cNvGrpSpPr/>
          <p:nvPr/>
        </p:nvGrpSpPr>
        <p:grpSpPr>
          <a:xfrm>
            <a:off x="1815439" y="969411"/>
            <a:ext cx="7930237" cy="3551072"/>
            <a:chOff x="0" y="-19050"/>
            <a:chExt cx="4177244" cy="1870524"/>
          </a:xfrm>
        </p:grpSpPr>
        <p:sp>
          <p:nvSpPr>
            <p:cNvPr id="374" name="Google Shape;374;p37"/>
            <p:cNvSpPr/>
            <p:nvPr/>
          </p:nvSpPr>
          <p:spPr>
            <a:xfrm>
              <a:off x="0" y="0"/>
              <a:ext cx="4177244" cy="1851474"/>
            </a:xfrm>
            <a:custGeom>
              <a:rect b="b" l="l" r="r" t="t"/>
              <a:pathLst>
                <a:path extrusionOk="0" h="1851474" w="4177244">
                  <a:moveTo>
                    <a:pt x="9763" y="0"/>
                  </a:moveTo>
                  <a:lnTo>
                    <a:pt x="4167481" y="0"/>
                  </a:lnTo>
                  <a:cubicBezTo>
                    <a:pt x="4170071" y="0"/>
                    <a:pt x="4172554" y="1029"/>
                    <a:pt x="4174384" y="2859"/>
                  </a:cubicBezTo>
                  <a:cubicBezTo>
                    <a:pt x="4176215" y="4690"/>
                    <a:pt x="4177244" y="7173"/>
                    <a:pt x="4177244" y="9763"/>
                  </a:cubicBezTo>
                  <a:lnTo>
                    <a:pt x="4177244" y="1841711"/>
                  </a:lnTo>
                  <a:cubicBezTo>
                    <a:pt x="4177244" y="1844300"/>
                    <a:pt x="4176215" y="1846783"/>
                    <a:pt x="4174384" y="1848614"/>
                  </a:cubicBezTo>
                  <a:cubicBezTo>
                    <a:pt x="4172554" y="1850445"/>
                    <a:pt x="4170071" y="1851474"/>
                    <a:pt x="4167481" y="1851474"/>
                  </a:cubicBezTo>
                  <a:lnTo>
                    <a:pt x="9763" y="1851474"/>
                  </a:lnTo>
                  <a:cubicBezTo>
                    <a:pt x="7173" y="1851474"/>
                    <a:pt x="4690" y="1850445"/>
                    <a:pt x="2859" y="1848614"/>
                  </a:cubicBezTo>
                  <a:cubicBezTo>
                    <a:pt x="1029" y="1846783"/>
                    <a:pt x="0" y="1844300"/>
                    <a:pt x="0" y="1841711"/>
                  </a:cubicBezTo>
                  <a:lnTo>
                    <a:pt x="0" y="9763"/>
                  </a:lnTo>
                  <a:cubicBezTo>
                    <a:pt x="0" y="7173"/>
                    <a:pt x="1029" y="4690"/>
                    <a:pt x="2859" y="2859"/>
                  </a:cubicBezTo>
                  <a:cubicBezTo>
                    <a:pt x="4690" y="1029"/>
                    <a:pt x="7173" y="0"/>
                    <a:pt x="97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857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7"/>
            <p:cNvSpPr txBox="1"/>
            <p:nvPr/>
          </p:nvSpPr>
          <p:spPr>
            <a:xfrm>
              <a:off x="0" y="-19050"/>
              <a:ext cx="4177244" cy="1870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6" name="Google Shape;376;p37"/>
          <p:cNvGrpSpPr/>
          <p:nvPr/>
        </p:nvGrpSpPr>
        <p:grpSpPr>
          <a:xfrm>
            <a:off x="0" y="-72330"/>
            <a:ext cx="514350" cy="5457312"/>
            <a:chOff x="0" y="-38100"/>
            <a:chExt cx="270933" cy="2874633"/>
          </a:xfrm>
        </p:grpSpPr>
        <p:sp>
          <p:nvSpPr>
            <p:cNvPr id="377" name="Google Shape;377;p37"/>
            <p:cNvSpPr/>
            <p:nvPr/>
          </p:nvSpPr>
          <p:spPr>
            <a:xfrm>
              <a:off x="0" y="0"/>
              <a:ext cx="270933" cy="2836533"/>
            </a:xfrm>
            <a:custGeom>
              <a:rect b="b" l="l" r="r" t="t"/>
              <a:pathLst>
                <a:path extrusionOk="0" h="28365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836533"/>
                  </a:lnTo>
                  <a:lnTo>
                    <a:pt x="0" y="28365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78" name="Google Shape;378;p37"/>
            <p:cNvSpPr txBox="1"/>
            <p:nvPr/>
          </p:nvSpPr>
          <p:spPr>
            <a:xfrm>
              <a:off x="0" y="-38100"/>
              <a:ext cx="270933" cy="28746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9" name="Google Shape;379;p37"/>
          <p:cNvSpPr txBox="1"/>
          <p:nvPr/>
        </p:nvSpPr>
        <p:spPr>
          <a:xfrm>
            <a:off x="689275" y="377444"/>
            <a:ext cx="7590615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2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SEB and Fischer et al. (Uniform)</a:t>
            </a:r>
            <a:endParaRPr sz="700"/>
          </a:p>
        </p:txBody>
      </p:sp>
      <p:sp>
        <p:nvSpPr>
          <p:cNvPr id="380" name="Google Shape;380;p37"/>
          <p:cNvSpPr txBox="1"/>
          <p:nvPr/>
        </p:nvSpPr>
        <p:spPr>
          <a:xfrm rot="-5400000">
            <a:off x="-668655" y="1300797"/>
            <a:ext cx="1818322" cy="245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400" u="none" cap="none" strike="noStrike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Uniform Distribution</a:t>
            </a:r>
            <a:endParaRPr sz="700"/>
          </a:p>
        </p:txBody>
      </p:sp>
      <p:sp>
        <p:nvSpPr>
          <p:cNvPr id="381" name="Google Shape;381;p37"/>
          <p:cNvSpPr/>
          <p:nvPr/>
        </p:nvSpPr>
        <p:spPr>
          <a:xfrm>
            <a:off x="2529630" y="1230948"/>
            <a:ext cx="5897379" cy="3064164"/>
          </a:xfrm>
          <a:custGeom>
            <a:rect b="b" l="l" r="r" t="t"/>
            <a:pathLst>
              <a:path extrusionOk="0" h="6128327" w="11794757">
                <a:moveTo>
                  <a:pt x="0" y="0"/>
                </a:moveTo>
                <a:lnTo>
                  <a:pt x="11794757" y="0"/>
                </a:lnTo>
                <a:lnTo>
                  <a:pt x="11794757" y="6128327"/>
                </a:lnTo>
                <a:lnTo>
                  <a:pt x="0" y="61283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847" l="0" r="0" t="-13996"/>
            </a:stretch>
          </a:blipFill>
          <a:ln>
            <a:noFill/>
          </a:ln>
        </p:spPr>
      </p:sp>
      <p:sp>
        <p:nvSpPr>
          <p:cNvPr id="382" name="Google Shape;382;p37"/>
          <p:cNvSpPr txBox="1"/>
          <p:nvPr/>
        </p:nvSpPr>
        <p:spPr>
          <a:xfrm>
            <a:off x="8437939" y="4717711"/>
            <a:ext cx="383423" cy="21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13</a:t>
            </a:r>
            <a:endParaRPr sz="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38"/>
          <p:cNvGrpSpPr/>
          <p:nvPr/>
        </p:nvGrpSpPr>
        <p:grpSpPr>
          <a:xfrm>
            <a:off x="1815439" y="969411"/>
            <a:ext cx="7930080" cy="3551003"/>
            <a:chOff x="0" y="-19050"/>
            <a:chExt cx="4177244" cy="1870524"/>
          </a:xfrm>
        </p:grpSpPr>
        <p:sp>
          <p:nvSpPr>
            <p:cNvPr id="388" name="Google Shape;388;p38"/>
            <p:cNvSpPr/>
            <p:nvPr/>
          </p:nvSpPr>
          <p:spPr>
            <a:xfrm>
              <a:off x="0" y="0"/>
              <a:ext cx="4177244" cy="1851474"/>
            </a:xfrm>
            <a:custGeom>
              <a:rect b="b" l="l" r="r" t="t"/>
              <a:pathLst>
                <a:path extrusionOk="0" h="1851474" w="4177244">
                  <a:moveTo>
                    <a:pt x="9763" y="0"/>
                  </a:moveTo>
                  <a:lnTo>
                    <a:pt x="4167481" y="0"/>
                  </a:lnTo>
                  <a:cubicBezTo>
                    <a:pt x="4170071" y="0"/>
                    <a:pt x="4172554" y="1029"/>
                    <a:pt x="4174384" y="2859"/>
                  </a:cubicBezTo>
                  <a:cubicBezTo>
                    <a:pt x="4176215" y="4690"/>
                    <a:pt x="4177244" y="7173"/>
                    <a:pt x="4177244" y="9763"/>
                  </a:cubicBezTo>
                  <a:lnTo>
                    <a:pt x="4177244" y="1841711"/>
                  </a:lnTo>
                  <a:cubicBezTo>
                    <a:pt x="4177244" y="1844300"/>
                    <a:pt x="4176215" y="1846783"/>
                    <a:pt x="4174384" y="1848614"/>
                  </a:cubicBezTo>
                  <a:cubicBezTo>
                    <a:pt x="4172554" y="1850445"/>
                    <a:pt x="4170071" y="1851474"/>
                    <a:pt x="4167481" y="1851474"/>
                  </a:cubicBezTo>
                  <a:lnTo>
                    <a:pt x="9763" y="1851474"/>
                  </a:lnTo>
                  <a:cubicBezTo>
                    <a:pt x="7173" y="1851474"/>
                    <a:pt x="4690" y="1850445"/>
                    <a:pt x="2859" y="1848614"/>
                  </a:cubicBezTo>
                  <a:cubicBezTo>
                    <a:pt x="1029" y="1846783"/>
                    <a:pt x="0" y="1844300"/>
                    <a:pt x="0" y="1841711"/>
                  </a:cubicBezTo>
                  <a:lnTo>
                    <a:pt x="0" y="9763"/>
                  </a:lnTo>
                  <a:cubicBezTo>
                    <a:pt x="0" y="7173"/>
                    <a:pt x="1029" y="4690"/>
                    <a:pt x="2859" y="2859"/>
                  </a:cubicBezTo>
                  <a:cubicBezTo>
                    <a:pt x="4690" y="1029"/>
                    <a:pt x="7173" y="0"/>
                    <a:pt x="97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857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8"/>
            <p:cNvSpPr txBox="1"/>
            <p:nvPr/>
          </p:nvSpPr>
          <p:spPr>
            <a:xfrm>
              <a:off x="0" y="-19050"/>
              <a:ext cx="4177200" cy="18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0" name="Google Shape;390;p38"/>
          <p:cNvGrpSpPr/>
          <p:nvPr/>
        </p:nvGrpSpPr>
        <p:grpSpPr>
          <a:xfrm>
            <a:off x="0" y="-72329"/>
            <a:ext cx="514339" cy="5457203"/>
            <a:chOff x="0" y="-38100"/>
            <a:chExt cx="270933" cy="2874633"/>
          </a:xfrm>
        </p:grpSpPr>
        <p:sp>
          <p:nvSpPr>
            <p:cNvPr id="391" name="Google Shape;391;p38"/>
            <p:cNvSpPr/>
            <p:nvPr/>
          </p:nvSpPr>
          <p:spPr>
            <a:xfrm>
              <a:off x="0" y="0"/>
              <a:ext cx="270933" cy="2836533"/>
            </a:xfrm>
            <a:custGeom>
              <a:rect b="b" l="l" r="r" t="t"/>
              <a:pathLst>
                <a:path extrusionOk="0" h="28365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836533"/>
                  </a:lnTo>
                  <a:lnTo>
                    <a:pt x="0" y="28365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2" name="Google Shape;392;p38"/>
            <p:cNvSpPr txBox="1"/>
            <p:nvPr/>
          </p:nvSpPr>
          <p:spPr>
            <a:xfrm>
              <a:off x="0" y="-38100"/>
              <a:ext cx="270900" cy="28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3" name="Google Shape;393;p38"/>
          <p:cNvSpPr txBox="1"/>
          <p:nvPr/>
        </p:nvSpPr>
        <p:spPr>
          <a:xfrm>
            <a:off x="689275" y="377444"/>
            <a:ext cx="759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2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SEB and Fischer et al. (l</a:t>
            </a:r>
            <a:r>
              <a:rPr b="1" lang="de" sz="2500">
                <a:latin typeface="Public Sans"/>
                <a:ea typeface="Public Sans"/>
                <a:cs typeface="Public Sans"/>
                <a:sym typeface="Public Sans"/>
              </a:rPr>
              <a:t>n-</a:t>
            </a:r>
            <a:r>
              <a:rPr b="1" i="0" lang="de" sz="2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Uniform)</a:t>
            </a:r>
            <a:endParaRPr sz="700"/>
          </a:p>
        </p:txBody>
      </p:sp>
      <p:sp>
        <p:nvSpPr>
          <p:cNvPr id="394" name="Google Shape;394;p38"/>
          <p:cNvSpPr txBox="1"/>
          <p:nvPr/>
        </p:nvSpPr>
        <p:spPr>
          <a:xfrm rot="-5400000">
            <a:off x="-683658" y="1315822"/>
            <a:ext cx="181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400" u="none" cap="none" strike="noStrike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Uniform Distribution</a:t>
            </a:r>
            <a:endParaRPr sz="700"/>
          </a:p>
        </p:txBody>
      </p:sp>
      <p:sp>
        <p:nvSpPr>
          <p:cNvPr id="395" name="Google Shape;395;p38"/>
          <p:cNvSpPr txBox="1"/>
          <p:nvPr/>
        </p:nvSpPr>
        <p:spPr>
          <a:xfrm>
            <a:off x="8437939" y="4717711"/>
            <a:ext cx="383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1</a:t>
            </a:r>
            <a:r>
              <a:rPr b="1" lang="de" sz="1200">
                <a:latin typeface="Public Sans Medium"/>
                <a:ea typeface="Public Sans Medium"/>
                <a:cs typeface="Public Sans Medium"/>
                <a:sym typeface="Public Sans Medium"/>
              </a:rPr>
              <a:t>4</a:t>
            </a:r>
            <a:endParaRPr sz="700"/>
          </a:p>
        </p:txBody>
      </p:sp>
      <p:pic>
        <p:nvPicPr>
          <p:cNvPr id="396" name="Google Shape;3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125" y="1155673"/>
            <a:ext cx="6186227" cy="316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39"/>
          <p:cNvGrpSpPr/>
          <p:nvPr/>
        </p:nvGrpSpPr>
        <p:grpSpPr>
          <a:xfrm>
            <a:off x="0" y="-72330"/>
            <a:ext cx="514350" cy="5384867"/>
            <a:chOff x="0" y="-38100"/>
            <a:chExt cx="270933" cy="2836473"/>
          </a:xfrm>
        </p:grpSpPr>
        <p:sp>
          <p:nvSpPr>
            <p:cNvPr id="402" name="Google Shape;402;p39"/>
            <p:cNvSpPr/>
            <p:nvPr/>
          </p:nvSpPr>
          <p:spPr>
            <a:xfrm>
              <a:off x="0" y="0"/>
              <a:ext cx="270933" cy="2798373"/>
            </a:xfrm>
            <a:custGeom>
              <a:rect b="b" l="l" r="r" t="t"/>
              <a:pathLst>
                <a:path extrusionOk="0" h="279837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98373"/>
                  </a:lnTo>
                  <a:lnTo>
                    <a:pt x="0" y="27983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03" name="Google Shape;403;p39"/>
            <p:cNvSpPr txBox="1"/>
            <p:nvPr/>
          </p:nvSpPr>
          <p:spPr>
            <a:xfrm>
              <a:off x="0" y="-38100"/>
              <a:ext cx="270933" cy="2836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4" name="Google Shape;404;p39"/>
          <p:cNvSpPr/>
          <p:nvPr/>
        </p:nvSpPr>
        <p:spPr>
          <a:xfrm>
            <a:off x="827733" y="2542757"/>
            <a:ext cx="3984134" cy="30451"/>
          </a:xfrm>
          <a:custGeom>
            <a:rect b="b" l="l" r="r" t="t"/>
            <a:pathLst>
              <a:path extrusionOk="0" h="60901" w="7968268">
                <a:moveTo>
                  <a:pt x="0" y="0"/>
                </a:moveTo>
                <a:lnTo>
                  <a:pt x="7968268" y="0"/>
                </a:lnTo>
                <a:lnTo>
                  <a:pt x="7968268" y="60902"/>
                </a:lnTo>
                <a:lnTo>
                  <a:pt x="0" y="60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1563568" l="-3050827" r="-3243026" t="-2004357"/>
            </a:stretch>
          </a:blipFill>
          <a:ln>
            <a:noFill/>
          </a:ln>
        </p:spPr>
      </p:sp>
      <p:sp>
        <p:nvSpPr>
          <p:cNvPr id="405" name="Google Shape;405;p39"/>
          <p:cNvSpPr/>
          <p:nvPr/>
        </p:nvSpPr>
        <p:spPr>
          <a:xfrm>
            <a:off x="4953711" y="1093239"/>
            <a:ext cx="4226512" cy="3261617"/>
          </a:xfrm>
          <a:custGeom>
            <a:rect b="b" l="l" r="r" t="t"/>
            <a:pathLst>
              <a:path extrusionOk="0" h="6523233" w="8453023">
                <a:moveTo>
                  <a:pt x="0" y="0"/>
                </a:moveTo>
                <a:lnTo>
                  <a:pt x="8453023" y="0"/>
                </a:lnTo>
                <a:lnTo>
                  <a:pt x="8453023" y="6523234"/>
                </a:lnTo>
                <a:lnTo>
                  <a:pt x="0" y="65232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6" name="Google Shape;406;p39"/>
          <p:cNvSpPr/>
          <p:nvPr/>
        </p:nvSpPr>
        <p:spPr>
          <a:xfrm>
            <a:off x="1314093" y="3298935"/>
            <a:ext cx="3566060" cy="216943"/>
          </a:xfrm>
          <a:custGeom>
            <a:rect b="b" l="l" r="r" t="t"/>
            <a:pathLst>
              <a:path extrusionOk="0" h="433885" w="7132119">
                <a:moveTo>
                  <a:pt x="0" y="0"/>
                </a:moveTo>
                <a:lnTo>
                  <a:pt x="7132120" y="0"/>
                </a:lnTo>
                <a:lnTo>
                  <a:pt x="7132120" y="433885"/>
                </a:lnTo>
                <a:lnTo>
                  <a:pt x="0" y="4338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4034" l="0" r="0" t="0"/>
            </a:stretch>
          </a:blipFill>
          <a:ln>
            <a:noFill/>
          </a:ln>
        </p:spPr>
      </p:sp>
      <p:grpSp>
        <p:nvGrpSpPr>
          <p:cNvPr id="407" name="Google Shape;407;p39"/>
          <p:cNvGrpSpPr/>
          <p:nvPr/>
        </p:nvGrpSpPr>
        <p:grpSpPr>
          <a:xfrm>
            <a:off x="827733" y="3235422"/>
            <a:ext cx="412804" cy="412804"/>
            <a:chOff x="0" y="0"/>
            <a:chExt cx="812800" cy="812800"/>
          </a:xfrm>
        </p:grpSpPr>
        <p:sp>
          <p:nvSpPr>
            <p:cNvPr id="408" name="Google Shape;408;p3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00" lIns="17500" spcFirstLastPara="1" rIns="17500" wrap="square" tIns="175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0" name="Google Shape;410;p39"/>
          <p:cNvGrpSpPr/>
          <p:nvPr/>
        </p:nvGrpSpPr>
        <p:grpSpPr>
          <a:xfrm>
            <a:off x="827733" y="3799293"/>
            <a:ext cx="412804" cy="412804"/>
            <a:chOff x="0" y="0"/>
            <a:chExt cx="812800" cy="812800"/>
          </a:xfrm>
        </p:grpSpPr>
        <p:sp>
          <p:nvSpPr>
            <p:cNvPr id="411" name="Google Shape;411;p3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00" lIns="17500" spcFirstLastPara="1" rIns="17500" wrap="square" tIns="175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3" name="Google Shape;413;p39"/>
          <p:cNvSpPr/>
          <p:nvPr/>
        </p:nvSpPr>
        <p:spPr>
          <a:xfrm>
            <a:off x="1314093" y="3811152"/>
            <a:ext cx="3639617" cy="451632"/>
          </a:xfrm>
          <a:custGeom>
            <a:rect b="b" l="l" r="r" t="t"/>
            <a:pathLst>
              <a:path extrusionOk="0" h="903263" w="7279234">
                <a:moveTo>
                  <a:pt x="0" y="0"/>
                </a:moveTo>
                <a:lnTo>
                  <a:pt x="7279234" y="0"/>
                </a:lnTo>
                <a:lnTo>
                  <a:pt x="7279234" y="903263"/>
                </a:lnTo>
                <a:lnTo>
                  <a:pt x="0" y="9032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4" name="Google Shape;414;p39"/>
          <p:cNvSpPr txBox="1"/>
          <p:nvPr/>
        </p:nvSpPr>
        <p:spPr>
          <a:xfrm rot="-5400000">
            <a:off x="-668655" y="1300797"/>
            <a:ext cx="1818322" cy="245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400" u="none" cap="none" strike="noStrike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Unit Circle</a:t>
            </a:r>
            <a:endParaRPr sz="700"/>
          </a:p>
        </p:txBody>
      </p:sp>
      <p:sp>
        <p:nvSpPr>
          <p:cNvPr id="415" name="Google Shape;415;p39"/>
          <p:cNvSpPr txBox="1"/>
          <p:nvPr/>
        </p:nvSpPr>
        <p:spPr>
          <a:xfrm>
            <a:off x="873532" y="632874"/>
            <a:ext cx="37209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2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Goal: Generate points uniformly distributed on the surface of a unit circle (radius r=1)</a:t>
            </a:r>
            <a:endParaRPr sz="700"/>
          </a:p>
        </p:txBody>
      </p:sp>
      <p:sp>
        <p:nvSpPr>
          <p:cNvPr id="416" name="Google Shape;416;p39"/>
          <p:cNvSpPr txBox="1"/>
          <p:nvPr/>
        </p:nvSpPr>
        <p:spPr>
          <a:xfrm>
            <a:off x="864525" y="2761941"/>
            <a:ext cx="3739010" cy="241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Point Perturbation:</a:t>
            </a:r>
            <a:endParaRPr sz="700"/>
          </a:p>
        </p:txBody>
      </p:sp>
      <p:sp>
        <p:nvSpPr>
          <p:cNvPr id="417" name="Google Shape;417;p39"/>
          <p:cNvSpPr txBox="1"/>
          <p:nvPr/>
        </p:nvSpPr>
        <p:spPr>
          <a:xfrm>
            <a:off x="905551" y="3333910"/>
            <a:ext cx="257166" cy="198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01</a:t>
            </a:r>
            <a:endParaRPr sz="700"/>
          </a:p>
        </p:txBody>
      </p:sp>
      <p:sp>
        <p:nvSpPr>
          <p:cNvPr id="418" name="Google Shape;418;p39"/>
          <p:cNvSpPr txBox="1"/>
          <p:nvPr/>
        </p:nvSpPr>
        <p:spPr>
          <a:xfrm>
            <a:off x="905551" y="3897781"/>
            <a:ext cx="257166" cy="198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02</a:t>
            </a:r>
            <a:endParaRPr sz="700"/>
          </a:p>
        </p:txBody>
      </p:sp>
      <p:sp>
        <p:nvSpPr>
          <p:cNvPr id="419" name="Google Shape;419;p39"/>
          <p:cNvSpPr txBox="1"/>
          <p:nvPr/>
        </p:nvSpPr>
        <p:spPr>
          <a:xfrm>
            <a:off x="8437939" y="4717711"/>
            <a:ext cx="383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1</a:t>
            </a:r>
            <a:r>
              <a:rPr b="1" lang="de" sz="1200">
                <a:latin typeface="Public Sans Medium"/>
                <a:ea typeface="Public Sans Medium"/>
                <a:cs typeface="Public Sans Medium"/>
                <a:sym typeface="Public Sans Medium"/>
              </a:rPr>
              <a:t>5</a:t>
            </a:r>
            <a:endParaRPr sz="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40"/>
          <p:cNvGrpSpPr/>
          <p:nvPr/>
        </p:nvGrpSpPr>
        <p:grpSpPr>
          <a:xfrm>
            <a:off x="1815439" y="969411"/>
            <a:ext cx="7930237" cy="3551072"/>
            <a:chOff x="0" y="-19050"/>
            <a:chExt cx="4177244" cy="1870524"/>
          </a:xfrm>
        </p:grpSpPr>
        <p:sp>
          <p:nvSpPr>
            <p:cNvPr id="425" name="Google Shape;425;p40"/>
            <p:cNvSpPr/>
            <p:nvPr/>
          </p:nvSpPr>
          <p:spPr>
            <a:xfrm>
              <a:off x="0" y="0"/>
              <a:ext cx="4177244" cy="1851474"/>
            </a:xfrm>
            <a:custGeom>
              <a:rect b="b" l="l" r="r" t="t"/>
              <a:pathLst>
                <a:path extrusionOk="0" h="1851474" w="4177244">
                  <a:moveTo>
                    <a:pt x="9763" y="0"/>
                  </a:moveTo>
                  <a:lnTo>
                    <a:pt x="4167481" y="0"/>
                  </a:lnTo>
                  <a:cubicBezTo>
                    <a:pt x="4170071" y="0"/>
                    <a:pt x="4172554" y="1029"/>
                    <a:pt x="4174384" y="2859"/>
                  </a:cubicBezTo>
                  <a:cubicBezTo>
                    <a:pt x="4176215" y="4690"/>
                    <a:pt x="4177244" y="7173"/>
                    <a:pt x="4177244" y="9763"/>
                  </a:cubicBezTo>
                  <a:lnTo>
                    <a:pt x="4177244" y="1841711"/>
                  </a:lnTo>
                  <a:cubicBezTo>
                    <a:pt x="4177244" y="1844300"/>
                    <a:pt x="4176215" y="1846783"/>
                    <a:pt x="4174384" y="1848614"/>
                  </a:cubicBezTo>
                  <a:cubicBezTo>
                    <a:pt x="4172554" y="1850445"/>
                    <a:pt x="4170071" y="1851474"/>
                    <a:pt x="4167481" y="1851474"/>
                  </a:cubicBezTo>
                  <a:lnTo>
                    <a:pt x="9763" y="1851474"/>
                  </a:lnTo>
                  <a:cubicBezTo>
                    <a:pt x="7173" y="1851474"/>
                    <a:pt x="4690" y="1850445"/>
                    <a:pt x="2859" y="1848614"/>
                  </a:cubicBezTo>
                  <a:cubicBezTo>
                    <a:pt x="1029" y="1846783"/>
                    <a:pt x="0" y="1844300"/>
                    <a:pt x="0" y="1841711"/>
                  </a:cubicBezTo>
                  <a:lnTo>
                    <a:pt x="0" y="9763"/>
                  </a:lnTo>
                  <a:cubicBezTo>
                    <a:pt x="0" y="7173"/>
                    <a:pt x="1029" y="4690"/>
                    <a:pt x="2859" y="2859"/>
                  </a:cubicBezTo>
                  <a:cubicBezTo>
                    <a:pt x="4690" y="1029"/>
                    <a:pt x="7173" y="0"/>
                    <a:pt x="97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857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0"/>
            <p:cNvSpPr txBox="1"/>
            <p:nvPr/>
          </p:nvSpPr>
          <p:spPr>
            <a:xfrm>
              <a:off x="0" y="-19050"/>
              <a:ext cx="4177244" cy="1870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7" name="Google Shape;427;p40"/>
          <p:cNvGrpSpPr/>
          <p:nvPr/>
        </p:nvGrpSpPr>
        <p:grpSpPr>
          <a:xfrm>
            <a:off x="0" y="-72330"/>
            <a:ext cx="514350" cy="5457312"/>
            <a:chOff x="0" y="-38100"/>
            <a:chExt cx="270933" cy="2874633"/>
          </a:xfrm>
        </p:grpSpPr>
        <p:sp>
          <p:nvSpPr>
            <p:cNvPr id="428" name="Google Shape;428;p40"/>
            <p:cNvSpPr/>
            <p:nvPr/>
          </p:nvSpPr>
          <p:spPr>
            <a:xfrm>
              <a:off x="0" y="0"/>
              <a:ext cx="270933" cy="2836533"/>
            </a:xfrm>
            <a:custGeom>
              <a:rect b="b" l="l" r="r" t="t"/>
              <a:pathLst>
                <a:path extrusionOk="0" h="28365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836533"/>
                  </a:lnTo>
                  <a:lnTo>
                    <a:pt x="0" y="28365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29" name="Google Shape;429;p40"/>
            <p:cNvSpPr txBox="1"/>
            <p:nvPr/>
          </p:nvSpPr>
          <p:spPr>
            <a:xfrm>
              <a:off x="0" y="-38100"/>
              <a:ext cx="270933" cy="28746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0" name="Google Shape;430;p40"/>
          <p:cNvSpPr txBox="1"/>
          <p:nvPr/>
        </p:nvSpPr>
        <p:spPr>
          <a:xfrm>
            <a:off x="689275" y="377444"/>
            <a:ext cx="7590615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2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SEB vs. Fischer</a:t>
            </a:r>
            <a:endParaRPr sz="700"/>
          </a:p>
        </p:txBody>
      </p:sp>
      <p:sp>
        <p:nvSpPr>
          <p:cNvPr id="431" name="Google Shape;431;p40"/>
          <p:cNvSpPr/>
          <p:nvPr/>
        </p:nvSpPr>
        <p:spPr>
          <a:xfrm>
            <a:off x="2345541" y="1301168"/>
            <a:ext cx="6052401" cy="2828166"/>
          </a:xfrm>
          <a:custGeom>
            <a:rect b="b" l="l" r="r" t="t"/>
            <a:pathLst>
              <a:path extrusionOk="0" h="5656333" w="12104802">
                <a:moveTo>
                  <a:pt x="0" y="0"/>
                </a:moveTo>
                <a:lnTo>
                  <a:pt x="12104802" y="0"/>
                </a:lnTo>
                <a:lnTo>
                  <a:pt x="12104802" y="5656333"/>
                </a:lnTo>
                <a:lnTo>
                  <a:pt x="0" y="56563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75" l="-753" r="0" t="-13594"/>
            </a:stretch>
          </a:blipFill>
          <a:ln>
            <a:noFill/>
          </a:ln>
        </p:spPr>
      </p:sp>
      <p:sp>
        <p:nvSpPr>
          <p:cNvPr id="432" name="Google Shape;432;p40"/>
          <p:cNvSpPr txBox="1"/>
          <p:nvPr/>
        </p:nvSpPr>
        <p:spPr>
          <a:xfrm rot="-5400000">
            <a:off x="-668655" y="1300797"/>
            <a:ext cx="1818322" cy="245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400" u="none" cap="none" strike="noStrike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Unit Circle</a:t>
            </a:r>
            <a:endParaRPr sz="700"/>
          </a:p>
        </p:txBody>
      </p:sp>
      <p:sp>
        <p:nvSpPr>
          <p:cNvPr id="433" name="Google Shape;433;p40"/>
          <p:cNvSpPr txBox="1"/>
          <p:nvPr/>
        </p:nvSpPr>
        <p:spPr>
          <a:xfrm>
            <a:off x="8437939" y="4717711"/>
            <a:ext cx="383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1</a:t>
            </a:r>
            <a:r>
              <a:rPr b="1" lang="de" sz="1200">
                <a:latin typeface="Public Sans Medium"/>
                <a:ea typeface="Public Sans Medium"/>
                <a:cs typeface="Public Sans Medium"/>
                <a:sym typeface="Public Sans Medium"/>
              </a:rPr>
              <a:t>6</a:t>
            </a:r>
            <a:endParaRPr sz="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41"/>
          <p:cNvGrpSpPr/>
          <p:nvPr/>
        </p:nvGrpSpPr>
        <p:grpSpPr>
          <a:xfrm>
            <a:off x="1815439" y="969411"/>
            <a:ext cx="7930237" cy="3551072"/>
            <a:chOff x="0" y="-19050"/>
            <a:chExt cx="4177244" cy="1870524"/>
          </a:xfrm>
        </p:grpSpPr>
        <p:sp>
          <p:nvSpPr>
            <p:cNvPr id="439" name="Google Shape;439;p41"/>
            <p:cNvSpPr/>
            <p:nvPr/>
          </p:nvSpPr>
          <p:spPr>
            <a:xfrm>
              <a:off x="0" y="0"/>
              <a:ext cx="4177244" cy="1851474"/>
            </a:xfrm>
            <a:custGeom>
              <a:rect b="b" l="l" r="r" t="t"/>
              <a:pathLst>
                <a:path extrusionOk="0" h="1851474" w="4177244">
                  <a:moveTo>
                    <a:pt x="9763" y="0"/>
                  </a:moveTo>
                  <a:lnTo>
                    <a:pt x="4167481" y="0"/>
                  </a:lnTo>
                  <a:cubicBezTo>
                    <a:pt x="4170071" y="0"/>
                    <a:pt x="4172554" y="1029"/>
                    <a:pt x="4174384" y="2859"/>
                  </a:cubicBezTo>
                  <a:cubicBezTo>
                    <a:pt x="4176215" y="4690"/>
                    <a:pt x="4177244" y="7173"/>
                    <a:pt x="4177244" y="9763"/>
                  </a:cubicBezTo>
                  <a:lnTo>
                    <a:pt x="4177244" y="1841711"/>
                  </a:lnTo>
                  <a:cubicBezTo>
                    <a:pt x="4177244" y="1844300"/>
                    <a:pt x="4176215" y="1846783"/>
                    <a:pt x="4174384" y="1848614"/>
                  </a:cubicBezTo>
                  <a:cubicBezTo>
                    <a:pt x="4172554" y="1850445"/>
                    <a:pt x="4170071" y="1851474"/>
                    <a:pt x="4167481" y="1851474"/>
                  </a:cubicBezTo>
                  <a:lnTo>
                    <a:pt x="9763" y="1851474"/>
                  </a:lnTo>
                  <a:cubicBezTo>
                    <a:pt x="7173" y="1851474"/>
                    <a:pt x="4690" y="1850445"/>
                    <a:pt x="2859" y="1848614"/>
                  </a:cubicBezTo>
                  <a:cubicBezTo>
                    <a:pt x="1029" y="1846783"/>
                    <a:pt x="0" y="1844300"/>
                    <a:pt x="0" y="1841711"/>
                  </a:cubicBezTo>
                  <a:lnTo>
                    <a:pt x="0" y="9763"/>
                  </a:lnTo>
                  <a:cubicBezTo>
                    <a:pt x="0" y="7173"/>
                    <a:pt x="1029" y="4690"/>
                    <a:pt x="2859" y="2859"/>
                  </a:cubicBezTo>
                  <a:cubicBezTo>
                    <a:pt x="4690" y="1029"/>
                    <a:pt x="7173" y="0"/>
                    <a:pt x="97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857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1"/>
            <p:cNvSpPr txBox="1"/>
            <p:nvPr/>
          </p:nvSpPr>
          <p:spPr>
            <a:xfrm>
              <a:off x="0" y="-19050"/>
              <a:ext cx="4177244" cy="1870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" name="Google Shape;441;p41"/>
          <p:cNvGrpSpPr/>
          <p:nvPr/>
        </p:nvGrpSpPr>
        <p:grpSpPr>
          <a:xfrm>
            <a:off x="0" y="-72330"/>
            <a:ext cx="514350" cy="5457312"/>
            <a:chOff x="0" y="-38100"/>
            <a:chExt cx="270933" cy="2874633"/>
          </a:xfrm>
        </p:grpSpPr>
        <p:sp>
          <p:nvSpPr>
            <p:cNvPr id="442" name="Google Shape;442;p41"/>
            <p:cNvSpPr/>
            <p:nvPr/>
          </p:nvSpPr>
          <p:spPr>
            <a:xfrm>
              <a:off x="0" y="0"/>
              <a:ext cx="270933" cy="2836533"/>
            </a:xfrm>
            <a:custGeom>
              <a:rect b="b" l="l" r="r" t="t"/>
              <a:pathLst>
                <a:path extrusionOk="0" h="28365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836533"/>
                  </a:lnTo>
                  <a:lnTo>
                    <a:pt x="0" y="28365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43" name="Google Shape;443;p41"/>
            <p:cNvSpPr txBox="1"/>
            <p:nvPr/>
          </p:nvSpPr>
          <p:spPr>
            <a:xfrm>
              <a:off x="0" y="-38100"/>
              <a:ext cx="270933" cy="28746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4" name="Google Shape;444;p41"/>
          <p:cNvSpPr txBox="1"/>
          <p:nvPr/>
        </p:nvSpPr>
        <p:spPr>
          <a:xfrm>
            <a:off x="689275" y="377444"/>
            <a:ext cx="7590615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2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SEB and Fischer et al. (Unit Circle)</a:t>
            </a:r>
            <a:endParaRPr sz="700"/>
          </a:p>
        </p:txBody>
      </p:sp>
      <p:sp>
        <p:nvSpPr>
          <p:cNvPr id="445" name="Google Shape;445;p41"/>
          <p:cNvSpPr txBox="1"/>
          <p:nvPr/>
        </p:nvSpPr>
        <p:spPr>
          <a:xfrm rot="-5400000">
            <a:off x="-668655" y="1300797"/>
            <a:ext cx="1818322" cy="245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400" u="none" cap="none" strike="noStrike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Unit Circle</a:t>
            </a:r>
            <a:endParaRPr sz="700"/>
          </a:p>
        </p:txBody>
      </p:sp>
      <p:sp>
        <p:nvSpPr>
          <p:cNvPr id="446" name="Google Shape;446;p41"/>
          <p:cNvSpPr/>
          <p:nvPr/>
        </p:nvSpPr>
        <p:spPr>
          <a:xfrm>
            <a:off x="2507420" y="1154684"/>
            <a:ext cx="5811618" cy="3256867"/>
          </a:xfrm>
          <a:custGeom>
            <a:rect b="b" l="l" r="r" t="t"/>
            <a:pathLst>
              <a:path extrusionOk="0" h="6513733" w="11623236">
                <a:moveTo>
                  <a:pt x="0" y="0"/>
                </a:moveTo>
                <a:lnTo>
                  <a:pt x="11623236" y="0"/>
                </a:lnTo>
                <a:lnTo>
                  <a:pt x="11623236" y="6513733"/>
                </a:lnTo>
                <a:lnTo>
                  <a:pt x="0" y="6513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1856" t="-12234"/>
            </a:stretch>
          </a:blipFill>
          <a:ln>
            <a:noFill/>
          </a:ln>
        </p:spPr>
      </p:sp>
      <p:sp>
        <p:nvSpPr>
          <p:cNvPr id="447" name="Google Shape;447;p41"/>
          <p:cNvSpPr txBox="1"/>
          <p:nvPr/>
        </p:nvSpPr>
        <p:spPr>
          <a:xfrm>
            <a:off x="8437939" y="4717711"/>
            <a:ext cx="383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1</a:t>
            </a:r>
            <a:r>
              <a:rPr b="1" lang="de" sz="1200">
                <a:latin typeface="Public Sans Medium"/>
                <a:ea typeface="Public Sans Medium"/>
                <a:cs typeface="Public Sans Medium"/>
                <a:sym typeface="Public Sans Medium"/>
              </a:rPr>
              <a:t>7</a:t>
            </a:r>
            <a:endParaRPr sz="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42"/>
          <p:cNvGrpSpPr/>
          <p:nvPr/>
        </p:nvGrpSpPr>
        <p:grpSpPr>
          <a:xfrm>
            <a:off x="1815439" y="969411"/>
            <a:ext cx="7930237" cy="3551072"/>
            <a:chOff x="0" y="-19050"/>
            <a:chExt cx="4177244" cy="1870524"/>
          </a:xfrm>
        </p:grpSpPr>
        <p:sp>
          <p:nvSpPr>
            <p:cNvPr id="453" name="Google Shape;453;p42"/>
            <p:cNvSpPr/>
            <p:nvPr/>
          </p:nvSpPr>
          <p:spPr>
            <a:xfrm>
              <a:off x="0" y="0"/>
              <a:ext cx="4177244" cy="1851474"/>
            </a:xfrm>
            <a:custGeom>
              <a:rect b="b" l="l" r="r" t="t"/>
              <a:pathLst>
                <a:path extrusionOk="0" h="1851474" w="4177244">
                  <a:moveTo>
                    <a:pt x="9763" y="0"/>
                  </a:moveTo>
                  <a:lnTo>
                    <a:pt x="4167481" y="0"/>
                  </a:lnTo>
                  <a:cubicBezTo>
                    <a:pt x="4170071" y="0"/>
                    <a:pt x="4172554" y="1029"/>
                    <a:pt x="4174384" y="2859"/>
                  </a:cubicBezTo>
                  <a:cubicBezTo>
                    <a:pt x="4176215" y="4690"/>
                    <a:pt x="4177244" y="7173"/>
                    <a:pt x="4177244" y="9763"/>
                  </a:cubicBezTo>
                  <a:lnTo>
                    <a:pt x="4177244" y="1841711"/>
                  </a:lnTo>
                  <a:cubicBezTo>
                    <a:pt x="4177244" y="1844300"/>
                    <a:pt x="4176215" y="1846783"/>
                    <a:pt x="4174384" y="1848614"/>
                  </a:cubicBezTo>
                  <a:cubicBezTo>
                    <a:pt x="4172554" y="1850445"/>
                    <a:pt x="4170071" y="1851474"/>
                    <a:pt x="4167481" y="1851474"/>
                  </a:cubicBezTo>
                  <a:lnTo>
                    <a:pt x="9763" y="1851474"/>
                  </a:lnTo>
                  <a:cubicBezTo>
                    <a:pt x="7173" y="1851474"/>
                    <a:pt x="4690" y="1850445"/>
                    <a:pt x="2859" y="1848614"/>
                  </a:cubicBezTo>
                  <a:cubicBezTo>
                    <a:pt x="1029" y="1846783"/>
                    <a:pt x="0" y="1844300"/>
                    <a:pt x="0" y="1841711"/>
                  </a:cubicBezTo>
                  <a:lnTo>
                    <a:pt x="0" y="9763"/>
                  </a:lnTo>
                  <a:cubicBezTo>
                    <a:pt x="0" y="7173"/>
                    <a:pt x="1029" y="4690"/>
                    <a:pt x="2859" y="2859"/>
                  </a:cubicBezTo>
                  <a:cubicBezTo>
                    <a:pt x="4690" y="1029"/>
                    <a:pt x="7173" y="0"/>
                    <a:pt x="97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857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2"/>
            <p:cNvSpPr txBox="1"/>
            <p:nvPr/>
          </p:nvSpPr>
          <p:spPr>
            <a:xfrm>
              <a:off x="0" y="-19050"/>
              <a:ext cx="4177244" cy="1870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42"/>
          <p:cNvGrpSpPr/>
          <p:nvPr/>
        </p:nvGrpSpPr>
        <p:grpSpPr>
          <a:xfrm>
            <a:off x="0" y="-72330"/>
            <a:ext cx="514350" cy="5457312"/>
            <a:chOff x="0" y="-38100"/>
            <a:chExt cx="270933" cy="2874633"/>
          </a:xfrm>
        </p:grpSpPr>
        <p:sp>
          <p:nvSpPr>
            <p:cNvPr id="456" name="Google Shape;456;p42"/>
            <p:cNvSpPr/>
            <p:nvPr/>
          </p:nvSpPr>
          <p:spPr>
            <a:xfrm>
              <a:off x="0" y="0"/>
              <a:ext cx="270933" cy="2836533"/>
            </a:xfrm>
            <a:custGeom>
              <a:rect b="b" l="l" r="r" t="t"/>
              <a:pathLst>
                <a:path extrusionOk="0" h="28365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836533"/>
                  </a:lnTo>
                  <a:lnTo>
                    <a:pt x="0" y="28365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57" name="Google Shape;457;p42"/>
            <p:cNvSpPr txBox="1"/>
            <p:nvPr/>
          </p:nvSpPr>
          <p:spPr>
            <a:xfrm>
              <a:off x="0" y="-38100"/>
              <a:ext cx="270933" cy="28746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8" name="Google Shape;458;p42"/>
          <p:cNvSpPr txBox="1"/>
          <p:nvPr/>
        </p:nvSpPr>
        <p:spPr>
          <a:xfrm>
            <a:off x="689275" y="377444"/>
            <a:ext cx="7590615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2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SEB and Fischer et al. (Unit Circle, In-Graph)</a:t>
            </a:r>
            <a:endParaRPr sz="700"/>
          </a:p>
        </p:txBody>
      </p:sp>
      <p:sp>
        <p:nvSpPr>
          <p:cNvPr id="459" name="Google Shape;459;p42"/>
          <p:cNvSpPr txBox="1"/>
          <p:nvPr/>
        </p:nvSpPr>
        <p:spPr>
          <a:xfrm rot="-5400000">
            <a:off x="-668655" y="1300797"/>
            <a:ext cx="1818322" cy="245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400" u="none" cap="none" strike="noStrike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Unit Circle</a:t>
            </a:r>
            <a:endParaRPr sz="700"/>
          </a:p>
        </p:txBody>
      </p:sp>
      <p:sp>
        <p:nvSpPr>
          <p:cNvPr id="460" name="Google Shape;460;p42"/>
          <p:cNvSpPr/>
          <p:nvPr/>
        </p:nvSpPr>
        <p:spPr>
          <a:xfrm>
            <a:off x="2482073" y="1183260"/>
            <a:ext cx="5897336" cy="3132692"/>
          </a:xfrm>
          <a:custGeom>
            <a:rect b="b" l="l" r="r" t="t"/>
            <a:pathLst>
              <a:path extrusionOk="0" h="6265384" w="11794672">
                <a:moveTo>
                  <a:pt x="0" y="0"/>
                </a:moveTo>
                <a:lnTo>
                  <a:pt x="11794672" y="0"/>
                </a:lnTo>
                <a:lnTo>
                  <a:pt x="11794672" y="6265384"/>
                </a:lnTo>
                <a:lnTo>
                  <a:pt x="0" y="62653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510" l="0" r="-805" t="-13906"/>
            </a:stretch>
          </a:blipFill>
          <a:ln>
            <a:noFill/>
          </a:ln>
        </p:spPr>
      </p:sp>
      <p:sp>
        <p:nvSpPr>
          <p:cNvPr id="461" name="Google Shape;461;p42"/>
          <p:cNvSpPr txBox="1"/>
          <p:nvPr/>
        </p:nvSpPr>
        <p:spPr>
          <a:xfrm>
            <a:off x="8437939" y="4717711"/>
            <a:ext cx="383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1</a:t>
            </a:r>
            <a:r>
              <a:rPr b="1" lang="de" sz="1200">
                <a:latin typeface="Public Sans Medium"/>
                <a:ea typeface="Public Sans Medium"/>
                <a:cs typeface="Public Sans Medium"/>
                <a:sym typeface="Public Sans Medium"/>
              </a:rPr>
              <a:t>8</a:t>
            </a:r>
            <a:endParaRPr sz="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43"/>
          <p:cNvGrpSpPr/>
          <p:nvPr/>
        </p:nvGrpSpPr>
        <p:grpSpPr>
          <a:xfrm>
            <a:off x="0" y="-72330"/>
            <a:ext cx="514350" cy="5215830"/>
            <a:chOff x="0" y="-38100"/>
            <a:chExt cx="270933" cy="2747433"/>
          </a:xfrm>
        </p:grpSpPr>
        <p:sp>
          <p:nvSpPr>
            <p:cNvPr id="467" name="Google Shape;467;p43"/>
            <p:cNvSpPr/>
            <p:nvPr/>
          </p:nvSpPr>
          <p:spPr>
            <a:xfrm>
              <a:off x="0" y="0"/>
              <a:ext cx="270933" cy="2709333"/>
            </a:xfrm>
            <a:custGeom>
              <a:rect b="b" l="l" r="r" t="t"/>
              <a:pathLst>
                <a:path extrusionOk="0" h="27093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68" name="Google Shape;468;p43"/>
            <p:cNvSpPr txBox="1"/>
            <p:nvPr/>
          </p:nvSpPr>
          <p:spPr>
            <a:xfrm>
              <a:off x="0" y="-38100"/>
              <a:ext cx="270933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9" name="Google Shape;469;p43"/>
          <p:cNvSpPr/>
          <p:nvPr/>
        </p:nvSpPr>
        <p:spPr>
          <a:xfrm>
            <a:off x="81092" y="4276983"/>
            <a:ext cx="352167" cy="352167"/>
          </a:xfrm>
          <a:custGeom>
            <a:rect b="b" l="l" r="r" t="t"/>
            <a:pathLst>
              <a:path extrusionOk="0" h="704333" w="704333">
                <a:moveTo>
                  <a:pt x="0" y="0"/>
                </a:moveTo>
                <a:lnTo>
                  <a:pt x="704334" y="0"/>
                </a:lnTo>
                <a:lnTo>
                  <a:pt x="704334" y="704333"/>
                </a:lnTo>
                <a:lnTo>
                  <a:pt x="0" y="7043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70" name="Google Shape;470;p43"/>
          <p:cNvSpPr/>
          <p:nvPr/>
        </p:nvSpPr>
        <p:spPr>
          <a:xfrm>
            <a:off x="842674" y="1527022"/>
            <a:ext cx="4135671" cy="3078255"/>
          </a:xfrm>
          <a:custGeom>
            <a:rect b="b" l="l" r="r" t="t"/>
            <a:pathLst>
              <a:path extrusionOk="0" h="6156510" w="8271342">
                <a:moveTo>
                  <a:pt x="0" y="0"/>
                </a:moveTo>
                <a:lnTo>
                  <a:pt x="8271343" y="0"/>
                </a:lnTo>
                <a:lnTo>
                  <a:pt x="8271343" y="6156511"/>
                </a:lnTo>
                <a:lnTo>
                  <a:pt x="0" y="61565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71" name="Google Shape;471;p43"/>
          <p:cNvSpPr txBox="1"/>
          <p:nvPr/>
        </p:nvSpPr>
        <p:spPr>
          <a:xfrm rot="-5400000">
            <a:off x="-668655" y="1300797"/>
            <a:ext cx="1818322" cy="245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400" u="none" cap="none" strike="noStrike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Findings</a:t>
            </a:r>
            <a:endParaRPr sz="700"/>
          </a:p>
        </p:txBody>
      </p:sp>
      <p:sp>
        <p:nvSpPr>
          <p:cNvPr id="472" name="Google Shape;472;p43"/>
          <p:cNvSpPr txBox="1"/>
          <p:nvPr/>
        </p:nvSpPr>
        <p:spPr>
          <a:xfrm>
            <a:off x="873289" y="452438"/>
            <a:ext cx="6338173" cy="5190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30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Findings on Time Complexity:</a:t>
            </a:r>
            <a:endParaRPr sz="700"/>
          </a:p>
        </p:txBody>
      </p:sp>
      <p:sp>
        <p:nvSpPr>
          <p:cNvPr id="473" name="Google Shape;473;p43"/>
          <p:cNvSpPr/>
          <p:nvPr/>
        </p:nvSpPr>
        <p:spPr>
          <a:xfrm>
            <a:off x="886561" y="1017304"/>
            <a:ext cx="8376638" cy="23943"/>
          </a:xfrm>
          <a:custGeom>
            <a:rect b="b" l="l" r="r" t="t"/>
            <a:pathLst>
              <a:path extrusionOk="0" h="47887" w="16753276">
                <a:moveTo>
                  <a:pt x="0" y="0"/>
                </a:moveTo>
                <a:lnTo>
                  <a:pt x="16753275" y="0"/>
                </a:lnTo>
                <a:lnTo>
                  <a:pt x="16753275" y="47887"/>
                </a:lnTo>
                <a:lnTo>
                  <a:pt x="0" y="478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52878312" l="-1451185" r="-1490176" t="-2577221"/>
            </a:stretch>
          </a:blipFill>
          <a:ln>
            <a:noFill/>
          </a:ln>
        </p:spPr>
      </p:sp>
      <p:grpSp>
        <p:nvGrpSpPr>
          <p:cNvPr id="474" name="Google Shape;474;p43"/>
          <p:cNvGrpSpPr/>
          <p:nvPr/>
        </p:nvGrpSpPr>
        <p:grpSpPr>
          <a:xfrm>
            <a:off x="5101003" y="1644812"/>
            <a:ext cx="416813" cy="391782"/>
            <a:chOff x="0" y="0"/>
            <a:chExt cx="864730" cy="812800"/>
          </a:xfrm>
        </p:grpSpPr>
        <p:sp>
          <p:nvSpPr>
            <p:cNvPr id="475" name="Google Shape;475;p43"/>
            <p:cNvSpPr/>
            <p:nvPr/>
          </p:nvSpPr>
          <p:spPr>
            <a:xfrm>
              <a:off x="0" y="0"/>
              <a:ext cx="864730" cy="812800"/>
            </a:xfrm>
            <a:custGeom>
              <a:rect b="b" l="l" r="r" t="t"/>
              <a:pathLst>
                <a:path extrusionOk="0" h="812800" w="864730">
                  <a:moveTo>
                    <a:pt x="432365" y="0"/>
                  </a:moveTo>
                  <a:cubicBezTo>
                    <a:pt x="193576" y="0"/>
                    <a:pt x="0" y="181951"/>
                    <a:pt x="0" y="406400"/>
                  </a:cubicBezTo>
                  <a:cubicBezTo>
                    <a:pt x="0" y="630849"/>
                    <a:pt x="193576" y="812800"/>
                    <a:pt x="432365" y="812800"/>
                  </a:cubicBezTo>
                  <a:cubicBezTo>
                    <a:pt x="671154" y="812800"/>
                    <a:pt x="864730" y="630849"/>
                    <a:pt x="864730" y="406400"/>
                  </a:cubicBezTo>
                  <a:cubicBezTo>
                    <a:pt x="864730" y="181951"/>
                    <a:pt x="671154" y="0"/>
                    <a:pt x="43236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3"/>
            <p:cNvSpPr txBox="1"/>
            <p:nvPr/>
          </p:nvSpPr>
          <p:spPr>
            <a:xfrm>
              <a:off x="81068" y="38100"/>
              <a:ext cx="702593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00" lIns="17500" spcFirstLastPara="1" rIns="17500" wrap="square" tIns="175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7" name="Google Shape;477;p43"/>
          <p:cNvGrpSpPr/>
          <p:nvPr/>
        </p:nvGrpSpPr>
        <p:grpSpPr>
          <a:xfrm>
            <a:off x="5101003" y="2179968"/>
            <a:ext cx="416813" cy="391782"/>
            <a:chOff x="0" y="0"/>
            <a:chExt cx="864730" cy="812800"/>
          </a:xfrm>
        </p:grpSpPr>
        <p:sp>
          <p:nvSpPr>
            <p:cNvPr id="478" name="Google Shape;478;p43"/>
            <p:cNvSpPr/>
            <p:nvPr/>
          </p:nvSpPr>
          <p:spPr>
            <a:xfrm>
              <a:off x="0" y="0"/>
              <a:ext cx="864730" cy="812800"/>
            </a:xfrm>
            <a:custGeom>
              <a:rect b="b" l="l" r="r" t="t"/>
              <a:pathLst>
                <a:path extrusionOk="0" h="812800" w="864730">
                  <a:moveTo>
                    <a:pt x="432365" y="0"/>
                  </a:moveTo>
                  <a:cubicBezTo>
                    <a:pt x="193576" y="0"/>
                    <a:pt x="0" y="181951"/>
                    <a:pt x="0" y="406400"/>
                  </a:cubicBezTo>
                  <a:cubicBezTo>
                    <a:pt x="0" y="630849"/>
                    <a:pt x="193576" y="812800"/>
                    <a:pt x="432365" y="812800"/>
                  </a:cubicBezTo>
                  <a:cubicBezTo>
                    <a:pt x="671154" y="812800"/>
                    <a:pt x="864730" y="630849"/>
                    <a:pt x="864730" y="406400"/>
                  </a:cubicBezTo>
                  <a:cubicBezTo>
                    <a:pt x="864730" y="181951"/>
                    <a:pt x="671154" y="0"/>
                    <a:pt x="43236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3"/>
            <p:cNvSpPr txBox="1"/>
            <p:nvPr/>
          </p:nvSpPr>
          <p:spPr>
            <a:xfrm>
              <a:off x="81068" y="38100"/>
              <a:ext cx="702593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00" lIns="17500" spcFirstLastPara="1" rIns="17500" wrap="square" tIns="175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0" name="Google Shape;480;p43"/>
          <p:cNvSpPr txBox="1"/>
          <p:nvPr/>
        </p:nvSpPr>
        <p:spPr>
          <a:xfrm>
            <a:off x="5179577" y="1732309"/>
            <a:ext cx="259664" cy="194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1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01</a:t>
            </a:r>
            <a:endParaRPr sz="700"/>
          </a:p>
        </p:txBody>
      </p:sp>
      <p:sp>
        <p:nvSpPr>
          <p:cNvPr id="481" name="Google Shape;481;p43"/>
          <p:cNvSpPr txBox="1"/>
          <p:nvPr/>
        </p:nvSpPr>
        <p:spPr>
          <a:xfrm>
            <a:off x="5179577" y="2267465"/>
            <a:ext cx="259664" cy="194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1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02</a:t>
            </a:r>
            <a:endParaRPr sz="700"/>
          </a:p>
        </p:txBody>
      </p:sp>
      <p:sp>
        <p:nvSpPr>
          <p:cNvPr id="482" name="Google Shape;482;p43"/>
          <p:cNvSpPr txBox="1"/>
          <p:nvPr/>
        </p:nvSpPr>
        <p:spPr>
          <a:xfrm>
            <a:off x="5727617" y="1711690"/>
            <a:ext cx="3158947" cy="399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Fischer’s algorithm has a runtime of O(n)</a:t>
            </a:r>
            <a:endParaRPr sz="7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483" name="Google Shape;483;p43"/>
          <p:cNvSpPr txBox="1"/>
          <p:nvPr/>
        </p:nvSpPr>
        <p:spPr>
          <a:xfrm>
            <a:off x="5685902" y="2265060"/>
            <a:ext cx="3154369" cy="199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Our algorithm (SEB) also has a runtime of O(n)</a:t>
            </a:r>
            <a:endParaRPr sz="700"/>
          </a:p>
        </p:txBody>
      </p:sp>
      <p:sp>
        <p:nvSpPr>
          <p:cNvPr id="484" name="Google Shape;484;p43"/>
          <p:cNvSpPr txBox="1"/>
          <p:nvPr/>
        </p:nvSpPr>
        <p:spPr>
          <a:xfrm>
            <a:off x="5665453" y="1706541"/>
            <a:ext cx="40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800">
                <a:latin typeface="Public Sans Medium"/>
                <a:ea typeface="Public Sans Medium"/>
                <a:cs typeface="Public Sans Medium"/>
                <a:sym typeface="Public Sans Medium"/>
              </a:rPr>
              <a:t>3</a:t>
            </a:r>
            <a:endParaRPr sz="700"/>
          </a:p>
        </p:txBody>
      </p:sp>
      <p:sp>
        <p:nvSpPr>
          <p:cNvPr id="485" name="Google Shape;485;p43"/>
          <p:cNvSpPr/>
          <p:nvPr/>
        </p:nvSpPr>
        <p:spPr>
          <a:xfrm>
            <a:off x="5101002" y="3019425"/>
            <a:ext cx="8376638" cy="28575"/>
          </a:xfrm>
          <a:custGeom>
            <a:rect b="b" l="l" r="r" t="t"/>
            <a:pathLst>
              <a:path extrusionOk="0" h="57150" w="16753276">
                <a:moveTo>
                  <a:pt x="0" y="0"/>
                </a:moveTo>
                <a:lnTo>
                  <a:pt x="16753275" y="0"/>
                </a:lnTo>
                <a:lnTo>
                  <a:pt x="16753275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44477408" l="-1451185" r="-1490176" t="-2151883"/>
            </a:stretch>
          </a:blipFill>
          <a:ln>
            <a:noFill/>
          </a:ln>
        </p:spPr>
      </p:sp>
      <p:sp>
        <p:nvSpPr>
          <p:cNvPr id="486" name="Google Shape;486;p43"/>
          <p:cNvSpPr txBox="1"/>
          <p:nvPr/>
        </p:nvSpPr>
        <p:spPr>
          <a:xfrm>
            <a:off x="5179577" y="3162300"/>
            <a:ext cx="3776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777777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3</a:t>
            </a:r>
            <a:r>
              <a:rPr b="1" i="0" lang="de" sz="1200" u="none" cap="none" strike="noStrike">
                <a:solidFill>
                  <a:srgbClr val="777777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. Test results from</a:t>
            </a: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</a:t>
            </a:r>
            <a:r>
              <a:rPr b="1" i="0" lang="de" sz="1200" u="none" cap="none" strike="noStrike">
                <a:solidFill>
                  <a:srgbClr val="004AAD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https://github.com/hbf/miniball</a:t>
            </a: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</a:t>
            </a:r>
            <a:endParaRPr sz="700"/>
          </a:p>
        </p:txBody>
      </p:sp>
      <p:sp>
        <p:nvSpPr>
          <p:cNvPr id="487" name="Google Shape;487;p43"/>
          <p:cNvSpPr txBox="1"/>
          <p:nvPr/>
        </p:nvSpPr>
        <p:spPr>
          <a:xfrm>
            <a:off x="8437939" y="4717711"/>
            <a:ext cx="383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1</a:t>
            </a:r>
            <a:r>
              <a:rPr b="1" lang="de" sz="1200">
                <a:latin typeface="Public Sans Medium"/>
                <a:ea typeface="Public Sans Medium"/>
                <a:cs typeface="Public Sans Medium"/>
                <a:sym typeface="Public Sans Medium"/>
              </a:rPr>
              <a:t>9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6"/>
          <p:cNvGrpSpPr/>
          <p:nvPr/>
        </p:nvGrpSpPr>
        <p:grpSpPr>
          <a:xfrm>
            <a:off x="0" y="-72330"/>
            <a:ext cx="514350" cy="5312423"/>
            <a:chOff x="0" y="-38100"/>
            <a:chExt cx="270933" cy="2798313"/>
          </a:xfrm>
        </p:grpSpPr>
        <p:sp>
          <p:nvSpPr>
            <p:cNvPr id="146" name="Google Shape;146;p26"/>
            <p:cNvSpPr/>
            <p:nvPr/>
          </p:nvSpPr>
          <p:spPr>
            <a:xfrm>
              <a:off x="0" y="0"/>
              <a:ext cx="270933" cy="2760213"/>
            </a:xfrm>
            <a:custGeom>
              <a:rect b="b" l="l" r="r" t="t"/>
              <a:pathLst>
                <a:path extrusionOk="0" h="276021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60213"/>
                  </a:lnTo>
                  <a:lnTo>
                    <a:pt x="0" y="2760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47" name="Google Shape;147;p26"/>
            <p:cNvSpPr txBox="1"/>
            <p:nvPr/>
          </p:nvSpPr>
          <p:spPr>
            <a:xfrm>
              <a:off x="0" y="-38100"/>
              <a:ext cx="270933" cy="2798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26"/>
          <p:cNvSpPr/>
          <p:nvPr/>
        </p:nvSpPr>
        <p:spPr>
          <a:xfrm>
            <a:off x="4922727" y="933556"/>
            <a:ext cx="4221274" cy="3124138"/>
          </a:xfrm>
          <a:custGeom>
            <a:rect b="b" l="l" r="r" t="t"/>
            <a:pathLst>
              <a:path extrusionOk="0" h="813452" w="1099121">
                <a:moveTo>
                  <a:pt x="0" y="0"/>
                </a:moveTo>
                <a:lnTo>
                  <a:pt x="1099121" y="0"/>
                </a:lnTo>
                <a:lnTo>
                  <a:pt x="1099121" y="813452"/>
                </a:lnTo>
                <a:lnTo>
                  <a:pt x="0" y="813452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68" l="0" r="0" t="-668"/>
            </a:stretch>
          </a:blipFill>
          <a:ln>
            <a:noFill/>
          </a:ln>
        </p:spPr>
      </p:sp>
      <p:sp>
        <p:nvSpPr>
          <p:cNvPr id="149" name="Google Shape;149;p26"/>
          <p:cNvSpPr txBox="1"/>
          <p:nvPr/>
        </p:nvSpPr>
        <p:spPr>
          <a:xfrm>
            <a:off x="953818" y="1555990"/>
            <a:ext cx="3378310" cy="1230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2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Smallest Enclosing Ball Problem (SEB)</a:t>
            </a:r>
            <a:endParaRPr sz="700"/>
          </a:p>
          <a:p>
            <a:pPr indent="0" lvl="0" marL="0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911988" y="2604685"/>
            <a:ext cx="3141896" cy="799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100" u="none" cap="none" strike="noStrike">
                <a:solidFill>
                  <a:srgbClr val="777777"/>
                </a:solidFill>
                <a:latin typeface="Public Sans"/>
                <a:ea typeface="Public Sans"/>
                <a:cs typeface="Public Sans"/>
                <a:sym typeface="Public Sans"/>
              </a:rPr>
              <a:t>Given a number of generated points, enclose them all in the smallest possible circle/sphere with all of them in it.</a:t>
            </a:r>
            <a:endParaRPr sz="700"/>
          </a:p>
          <a:p>
            <a:pPr indent="0" lvl="0" marL="0" marR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777777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 rot="-5400000">
            <a:off x="-668655" y="1300797"/>
            <a:ext cx="1818322" cy="245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400" u="none" cap="none" strike="noStrike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Introduction</a:t>
            </a:r>
            <a:endParaRPr sz="700"/>
          </a:p>
        </p:txBody>
      </p:sp>
      <p:sp>
        <p:nvSpPr>
          <p:cNvPr id="152" name="Google Shape;152;p26"/>
          <p:cNvSpPr/>
          <p:nvPr/>
        </p:nvSpPr>
        <p:spPr>
          <a:xfrm>
            <a:off x="862329" y="2468406"/>
            <a:ext cx="3561289" cy="27219"/>
          </a:xfrm>
          <a:custGeom>
            <a:rect b="b" l="l" r="r" t="t"/>
            <a:pathLst>
              <a:path extrusionOk="0" h="54438" w="7122578">
                <a:moveTo>
                  <a:pt x="0" y="0"/>
                </a:moveTo>
                <a:lnTo>
                  <a:pt x="7122578" y="0"/>
                </a:lnTo>
                <a:lnTo>
                  <a:pt x="7122578" y="54438"/>
                </a:lnTo>
                <a:lnTo>
                  <a:pt x="0" y="544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1563568" l="-3050827" r="-3243026" t="-2004357"/>
            </a:stretch>
          </a:blipFill>
          <a:ln>
            <a:noFill/>
          </a:ln>
        </p:spPr>
      </p:sp>
      <p:sp>
        <p:nvSpPr>
          <p:cNvPr id="153" name="Google Shape;153;p26"/>
          <p:cNvSpPr txBox="1"/>
          <p:nvPr/>
        </p:nvSpPr>
        <p:spPr>
          <a:xfrm>
            <a:off x="8437939" y="4717711"/>
            <a:ext cx="383423" cy="21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02</a:t>
            </a:r>
            <a:endParaRPr sz="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44"/>
          <p:cNvGrpSpPr/>
          <p:nvPr/>
        </p:nvGrpSpPr>
        <p:grpSpPr>
          <a:xfrm>
            <a:off x="0" y="-72330"/>
            <a:ext cx="514350" cy="5300349"/>
            <a:chOff x="0" y="-38100"/>
            <a:chExt cx="270933" cy="2791953"/>
          </a:xfrm>
        </p:grpSpPr>
        <p:sp>
          <p:nvSpPr>
            <p:cNvPr id="493" name="Google Shape;493;p44"/>
            <p:cNvSpPr/>
            <p:nvPr/>
          </p:nvSpPr>
          <p:spPr>
            <a:xfrm>
              <a:off x="0" y="0"/>
              <a:ext cx="270933" cy="2753853"/>
            </a:xfrm>
            <a:custGeom>
              <a:rect b="b" l="l" r="r" t="t"/>
              <a:pathLst>
                <a:path extrusionOk="0" h="275385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53853"/>
                  </a:lnTo>
                  <a:lnTo>
                    <a:pt x="0" y="27538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94" name="Google Shape;494;p44"/>
            <p:cNvSpPr txBox="1"/>
            <p:nvPr/>
          </p:nvSpPr>
          <p:spPr>
            <a:xfrm>
              <a:off x="0" y="-38100"/>
              <a:ext cx="270933" cy="27919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5" name="Google Shape;495;p44"/>
          <p:cNvSpPr txBox="1"/>
          <p:nvPr/>
        </p:nvSpPr>
        <p:spPr>
          <a:xfrm rot="-5400000">
            <a:off x="-668655" y="1300797"/>
            <a:ext cx="1818322" cy="245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4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Results</a:t>
            </a:r>
            <a:endParaRPr sz="700"/>
          </a:p>
        </p:txBody>
      </p:sp>
      <p:sp>
        <p:nvSpPr>
          <p:cNvPr id="496" name="Google Shape;496;p44"/>
          <p:cNvSpPr txBox="1"/>
          <p:nvPr/>
        </p:nvSpPr>
        <p:spPr>
          <a:xfrm>
            <a:off x="8039330" y="485775"/>
            <a:ext cx="51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97" name="Google Shape;497;p44"/>
          <p:cNvSpPr/>
          <p:nvPr/>
        </p:nvSpPr>
        <p:spPr>
          <a:xfrm>
            <a:off x="953818" y="1543152"/>
            <a:ext cx="8936298" cy="29926"/>
          </a:xfrm>
          <a:custGeom>
            <a:rect b="b" l="l" r="r" t="t"/>
            <a:pathLst>
              <a:path extrusionOk="0" h="59852" w="17872595">
                <a:moveTo>
                  <a:pt x="0" y="0"/>
                </a:moveTo>
                <a:lnTo>
                  <a:pt x="17872595" y="0"/>
                </a:lnTo>
                <a:lnTo>
                  <a:pt x="17872595" y="59851"/>
                </a:lnTo>
                <a:lnTo>
                  <a:pt x="0" y="598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6102556" l="-2139685" r="-2244618" t="-3728736"/>
            </a:stretch>
          </a:blipFill>
          <a:ln>
            <a:noFill/>
          </a:ln>
        </p:spPr>
      </p:sp>
      <p:grpSp>
        <p:nvGrpSpPr>
          <p:cNvPr id="498" name="Google Shape;498;p44"/>
          <p:cNvGrpSpPr/>
          <p:nvPr/>
        </p:nvGrpSpPr>
        <p:grpSpPr>
          <a:xfrm>
            <a:off x="1025143" y="1808483"/>
            <a:ext cx="479563" cy="450764"/>
            <a:chOff x="0" y="0"/>
            <a:chExt cx="864730" cy="812800"/>
          </a:xfrm>
        </p:grpSpPr>
        <p:sp>
          <p:nvSpPr>
            <p:cNvPr id="499" name="Google Shape;499;p44"/>
            <p:cNvSpPr/>
            <p:nvPr/>
          </p:nvSpPr>
          <p:spPr>
            <a:xfrm>
              <a:off x="0" y="0"/>
              <a:ext cx="864730" cy="812800"/>
            </a:xfrm>
            <a:custGeom>
              <a:rect b="b" l="l" r="r" t="t"/>
              <a:pathLst>
                <a:path extrusionOk="0" h="812800" w="864730">
                  <a:moveTo>
                    <a:pt x="432365" y="0"/>
                  </a:moveTo>
                  <a:cubicBezTo>
                    <a:pt x="193576" y="0"/>
                    <a:pt x="0" y="181951"/>
                    <a:pt x="0" y="406400"/>
                  </a:cubicBezTo>
                  <a:cubicBezTo>
                    <a:pt x="0" y="630849"/>
                    <a:pt x="193576" y="812800"/>
                    <a:pt x="432365" y="812800"/>
                  </a:cubicBezTo>
                  <a:cubicBezTo>
                    <a:pt x="671154" y="812800"/>
                    <a:pt x="864730" y="630849"/>
                    <a:pt x="864730" y="406400"/>
                  </a:cubicBezTo>
                  <a:cubicBezTo>
                    <a:pt x="864730" y="181951"/>
                    <a:pt x="671154" y="0"/>
                    <a:pt x="43236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4"/>
            <p:cNvSpPr txBox="1"/>
            <p:nvPr/>
          </p:nvSpPr>
          <p:spPr>
            <a:xfrm>
              <a:off x="81068" y="38100"/>
              <a:ext cx="702593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00" lIns="17500" spcFirstLastPara="1" rIns="17500" wrap="square" tIns="175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1" name="Google Shape;501;p44"/>
          <p:cNvGrpSpPr/>
          <p:nvPr/>
        </p:nvGrpSpPr>
        <p:grpSpPr>
          <a:xfrm>
            <a:off x="1025143" y="2519455"/>
            <a:ext cx="479563" cy="450763"/>
            <a:chOff x="0" y="0"/>
            <a:chExt cx="864730" cy="812800"/>
          </a:xfrm>
        </p:grpSpPr>
        <p:sp>
          <p:nvSpPr>
            <p:cNvPr id="502" name="Google Shape;502;p44"/>
            <p:cNvSpPr/>
            <p:nvPr/>
          </p:nvSpPr>
          <p:spPr>
            <a:xfrm>
              <a:off x="0" y="0"/>
              <a:ext cx="864730" cy="812800"/>
            </a:xfrm>
            <a:custGeom>
              <a:rect b="b" l="l" r="r" t="t"/>
              <a:pathLst>
                <a:path extrusionOk="0" h="812800" w="864730">
                  <a:moveTo>
                    <a:pt x="432365" y="0"/>
                  </a:moveTo>
                  <a:cubicBezTo>
                    <a:pt x="193576" y="0"/>
                    <a:pt x="0" y="181951"/>
                    <a:pt x="0" y="406400"/>
                  </a:cubicBezTo>
                  <a:cubicBezTo>
                    <a:pt x="0" y="630849"/>
                    <a:pt x="193576" y="812800"/>
                    <a:pt x="432365" y="812800"/>
                  </a:cubicBezTo>
                  <a:cubicBezTo>
                    <a:pt x="671154" y="812800"/>
                    <a:pt x="864730" y="630849"/>
                    <a:pt x="864730" y="406400"/>
                  </a:cubicBezTo>
                  <a:cubicBezTo>
                    <a:pt x="864730" y="181951"/>
                    <a:pt x="671154" y="0"/>
                    <a:pt x="43236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4"/>
            <p:cNvSpPr txBox="1"/>
            <p:nvPr/>
          </p:nvSpPr>
          <p:spPr>
            <a:xfrm>
              <a:off x="81068" y="38100"/>
              <a:ext cx="702593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00" lIns="17500" spcFirstLastPara="1" rIns="17500" wrap="square" tIns="175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4" name="Google Shape;504;p44"/>
          <p:cNvSpPr txBox="1"/>
          <p:nvPr/>
        </p:nvSpPr>
        <p:spPr>
          <a:xfrm>
            <a:off x="1115547" y="1913454"/>
            <a:ext cx="298755" cy="219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3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01</a:t>
            </a:r>
            <a:endParaRPr sz="700"/>
          </a:p>
        </p:txBody>
      </p:sp>
      <p:sp>
        <p:nvSpPr>
          <p:cNvPr id="505" name="Google Shape;505;p44"/>
          <p:cNvSpPr txBox="1"/>
          <p:nvPr/>
        </p:nvSpPr>
        <p:spPr>
          <a:xfrm>
            <a:off x="1115547" y="2624427"/>
            <a:ext cx="298755" cy="219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3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02</a:t>
            </a:r>
            <a:endParaRPr sz="700"/>
          </a:p>
        </p:txBody>
      </p:sp>
      <p:sp>
        <p:nvSpPr>
          <p:cNvPr id="506" name="Google Shape;506;p44"/>
          <p:cNvSpPr txBox="1"/>
          <p:nvPr/>
        </p:nvSpPr>
        <p:spPr>
          <a:xfrm>
            <a:off x="1782475" y="1906285"/>
            <a:ext cx="4182324" cy="199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The built-in function “sort” [O(n log n)] -&gt; bucket-sort [O(n)]</a:t>
            </a:r>
            <a:endParaRPr sz="700"/>
          </a:p>
        </p:txBody>
      </p:sp>
      <p:sp>
        <p:nvSpPr>
          <p:cNvPr id="507" name="Google Shape;507;p44"/>
          <p:cNvSpPr txBox="1"/>
          <p:nvPr/>
        </p:nvSpPr>
        <p:spPr>
          <a:xfrm>
            <a:off x="1788535" y="2588933"/>
            <a:ext cx="5685523" cy="399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Using linear sorting has made our program achieve near-competitive speed with Fischer’s algorithm.</a:t>
            </a:r>
            <a:endParaRPr sz="700"/>
          </a:p>
        </p:txBody>
      </p:sp>
      <p:sp>
        <p:nvSpPr>
          <p:cNvPr id="508" name="Google Shape;508;p44"/>
          <p:cNvSpPr txBox="1"/>
          <p:nvPr/>
        </p:nvSpPr>
        <p:spPr>
          <a:xfrm>
            <a:off x="1025143" y="394438"/>
            <a:ext cx="3096547" cy="1101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Improvements to our Runtime</a:t>
            </a:r>
            <a:endParaRPr sz="700"/>
          </a:p>
        </p:txBody>
      </p:sp>
      <p:sp>
        <p:nvSpPr>
          <p:cNvPr id="509" name="Google Shape;509;p44"/>
          <p:cNvSpPr txBox="1"/>
          <p:nvPr/>
        </p:nvSpPr>
        <p:spPr>
          <a:xfrm>
            <a:off x="8437939" y="4717711"/>
            <a:ext cx="383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latin typeface="Public Sans Medium"/>
                <a:ea typeface="Public Sans Medium"/>
                <a:cs typeface="Public Sans Medium"/>
                <a:sym typeface="Public Sans Medium"/>
              </a:rPr>
              <a:t>20</a:t>
            </a:r>
            <a:endParaRPr sz="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oogle Shape;514;p45"/>
          <p:cNvGrpSpPr/>
          <p:nvPr/>
        </p:nvGrpSpPr>
        <p:grpSpPr>
          <a:xfrm>
            <a:off x="1815439" y="969411"/>
            <a:ext cx="7930237" cy="3551072"/>
            <a:chOff x="0" y="-19050"/>
            <a:chExt cx="4177244" cy="1870524"/>
          </a:xfrm>
        </p:grpSpPr>
        <p:sp>
          <p:nvSpPr>
            <p:cNvPr id="515" name="Google Shape;515;p45"/>
            <p:cNvSpPr/>
            <p:nvPr/>
          </p:nvSpPr>
          <p:spPr>
            <a:xfrm>
              <a:off x="0" y="0"/>
              <a:ext cx="4177244" cy="1851474"/>
            </a:xfrm>
            <a:custGeom>
              <a:rect b="b" l="l" r="r" t="t"/>
              <a:pathLst>
                <a:path extrusionOk="0" h="1851474" w="4177244">
                  <a:moveTo>
                    <a:pt x="9763" y="0"/>
                  </a:moveTo>
                  <a:lnTo>
                    <a:pt x="4167481" y="0"/>
                  </a:lnTo>
                  <a:cubicBezTo>
                    <a:pt x="4170071" y="0"/>
                    <a:pt x="4172554" y="1029"/>
                    <a:pt x="4174384" y="2859"/>
                  </a:cubicBezTo>
                  <a:cubicBezTo>
                    <a:pt x="4176215" y="4690"/>
                    <a:pt x="4177244" y="7173"/>
                    <a:pt x="4177244" y="9763"/>
                  </a:cubicBezTo>
                  <a:lnTo>
                    <a:pt x="4177244" y="1841711"/>
                  </a:lnTo>
                  <a:cubicBezTo>
                    <a:pt x="4177244" y="1844300"/>
                    <a:pt x="4176215" y="1846783"/>
                    <a:pt x="4174384" y="1848614"/>
                  </a:cubicBezTo>
                  <a:cubicBezTo>
                    <a:pt x="4172554" y="1850445"/>
                    <a:pt x="4170071" y="1851474"/>
                    <a:pt x="4167481" y="1851474"/>
                  </a:cubicBezTo>
                  <a:lnTo>
                    <a:pt x="9763" y="1851474"/>
                  </a:lnTo>
                  <a:cubicBezTo>
                    <a:pt x="7173" y="1851474"/>
                    <a:pt x="4690" y="1850445"/>
                    <a:pt x="2859" y="1848614"/>
                  </a:cubicBezTo>
                  <a:cubicBezTo>
                    <a:pt x="1029" y="1846783"/>
                    <a:pt x="0" y="1844300"/>
                    <a:pt x="0" y="1841711"/>
                  </a:cubicBezTo>
                  <a:lnTo>
                    <a:pt x="0" y="9763"/>
                  </a:lnTo>
                  <a:cubicBezTo>
                    <a:pt x="0" y="7173"/>
                    <a:pt x="1029" y="4690"/>
                    <a:pt x="2859" y="2859"/>
                  </a:cubicBezTo>
                  <a:cubicBezTo>
                    <a:pt x="4690" y="1029"/>
                    <a:pt x="7173" y="0"/>
                    <a:pt x="97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857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5"/>
            <p:cNvSpPr txBox="1"/>
            <p:nvPr/>
          </p:nvSpPr>
          <p:spPr>
            <a:xfrm>
              <a:off x="0" y="-19050"/>
              <a:ext cx="4177244" cy="1870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45"/>
          <p:cNvGrpSpPr/>
          <p:nvPr/>
        </p:nvGrpSpPr>
        <p:grpSpPr>
          <a:xfrm>
            <a:off x="0" y="-72330"/>
            <a:ext cx="514350" cy="5457312"/>
            <a:chOff x="0" y="-38100"/>
            <a:chExt cx="270933" cy="2874633"/>
          </a:xfrm>
        </p:grpSpPr>
        <p:sp>
          <p:nvSpPr>
            <p:cNvPr id="518" name="Google Shape;518;p45"/>
            <p:cNvSpPr/>
            <p:nvPr/>
          </p:nvSpPr>
          <p:spPr>
            <a:xfrm>
              <a:off x="0" y="0"/>
              <a:ext cx="270933" cy="2836533"/>
            </a:xfrm>
            <a:custGeom>
              <a:rect b="b" l="l" r="r" t="t"/>
              <a:pathLst>
                <a:path extrusionOk="0" h="28365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836533"/>
                  </a:lnTo>
                  <a:lnTo>
                    <a:pt x="0" y="28365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519" name="Google Shape;519;p45"/>
            <p:cNvSpPr txBox="1"/>
            <p:nvPr/>
          </p:nvSpPr>
          <p:spPr>
            <a:xfrm>
              <a:off x="0" y="-38100"/>
              <a:ext cx="270933" cy="28746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0" name="Google Shape;520;p45"/>
          <p:cNvSpPr/>
          <p:nvPr/>
        </p:nvSpPr>
        <p:spPr>
          <a:xfrm>
            <a:off x="2376805" y="1239941"/>
            <a:ext cx="6238195" cy="3009929"/>
          </a:xfrm>
          <a:custGeom>
            <a:rect b="b" l="l" r="r" t="t"/>
            <a:pathLst>
              <a:path extrusionOk="0" h="6019858" w="12476389">
                <a:moveTo>
                  <a:pt x="0" y="0"/>
                </a:moveTo>
                <a:lnTo>
                  <a:pt x="12476389" y="0"/>
                </a:lnTo>
                <a:lnTo>
                  <a:pt x="12476389" y="6019857"/>
                </a:lnTo>
                <a:lnTo>
                  <a:pt x="0" y="60198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21" name="Google Shape;521;p45"/>
          <p:cNvSpPr txBox="1"/>
          <p:nvPr/>
        </p:nvSpPr>
        <p:spPr>
          <a:xfrm rot="-5400000">
            <a:off x="-668655" y="1300797"/>
            <a:ext cx="1818322" cy="245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400" u="none" cap="none" strike="noStrike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Code</a:t>
            </a:r>
            <a:endParaRPr sz="700"/>
          </a:p>
        </p:txBody>
      </p:sp>
      <p:sp>
        <p:nvSpPr>
          <p:cNvPr id="522" name="Google Shape;522;p45"/>
          <p:cNvSpPr txBox="1"/>
          <p:nvPr/>
        </p:nvSpPr>
        <p:spPr>
          <a:xfrm>
            <a:off x="8437939" y="4717711"/>
            <a:ext cx="383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2</a:t>
            </a:r>
            <a:r>
              <a:rPr b="1" lang="de" sz="1200">
                <a:latin typeface="Public Sans Medium"/>
                <a:ea typeface="Public Sans Medium"/>
                <a:cs typeface="Public Sans Medium"/>
                <a:sym typeface="Public Sans Medium"/>
              </a:rPr>
              <a:t>1</a:t>
            </a:r>
            <a:endParaRPr sz="700"/>
          </a:p>
        </p:txBody>
      </p:sp>
      <p:sp>
        <p:nvSpPr>
          <p:cNvPr id="523" name="Google Shape;523;p45"/>
          <p:cNvSpPr txBox="1"/>
          <p:nvPr/>
        </p:nvSpPr>
        <p:spPr>
          <a:xfrm>
            <a:off x="853238" y="352163"/>
            <a:ext cx="633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000">
                <a:latin typeface="Public Sans"/>
                <a:ea typeface="Public Sans"/>
                <a:cs typeface="Public Sans"/>
                <a:sym typeface="Public Sans"/>
              </a:rPr>
              <a:t>Time Complexity Analysis</a:t>
            </a:r>
            <a:r>
              <a:rPr b="1" i="0" lang="de" sz="30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:</a:t>
            </a:r>
            <a:endParaRPr sz="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46"/>
          <p:cNvGrpSpPr/>
          <p:nvPr/>
        </p:nvGrpSpPr>
        <p:grpSpPr>
          <a:xfrm>
            <a:off x="0" y="-72330"/>
            <a:ext cx="514350" cy="5396941"/>
            <a:chOff x="0" y="-38100"/>
            <a:chExt cx="270933" cy="2842833"/>
          </a:xfrm>
        </p:grpSpPr>
        <p:sp>
          <p:nvSpPr>
            <p:cNvPr id="529" name="Google Shape;529;p46"/>
            <p:cNvSpPr/>
            <p:nvPr/>
          </p:nvSpPr>
          <p:spPr>
            <a:xfrm>
              <a:off x="0" y="0"/>
              <a:ext cx="270933" cy="2804733"/>
            </a:xfrm>
            <a:custGeom>
              <a:rect b="b" l="l" r="r" t="t"/>
              <a:pathLst>
                <a:path extrusionOk="0" h="28047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804733"/>
                  </a:lnTo>
                  <a:lnTo>
                    <a:pt x="0" y="28047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530" name="Google Shape;530;p46"/>
            <p:cNvSpPr txBox="1"/>
            <p:nvPr/>
          </p:nvSpPr>
          <p:spPr>
            <a:xfrm>
              <a:off x="0" y="-38100"/>
              <a:ext cx="270933" cy="2842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1" name="Google Shape;531;p46"/>
          <p:cNvSpPr txBox="1"/>
          <p:nvPr/>
        </p:nvSpPr>
        <p:spPr>
          <a:xfrm rot="-5400000">
            <a:off x="-668655" y="1300797"/>
            <a:ext cx="1818322" cy="245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4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Findings</a:t>
            </a:r>
            <a:endParaRPr sz="700"/>
          </a:p>
        </p:txBody>
      </p:sp>
      <p:sp>
        <p:nvSpPr>
          <p:cNvPr id="532" name="Google Shape;532;p46"/>
          <p:cNvSpPr/>
          <p:nvPr/>
        </p:nvSpPr>
        <p:spPr>
          <a:xfrm>
            <a:off x="953818" y="1543152"/>
            <a:ext cx="8936298" cy="29926"/>
          </a:xfrm>
          <a:custGeom>
            <a:rect b="b" l="l" r="r" t="t"/>
            <a:pathLst>
              <a:path extrusionOk="0" h="59852" w="17872595">
                <a:moveTo>
                  <a:pt x="0" y="0"/>
                </a:moveTo>
                <a:lnTo>
                  <a:pt x="17872595" y="0"/>
                </a:lnTo>
                <a:lnTo>
                  <a:pt x="17872595" y="59851"/>
                </a:lnTo>
                <a:lnTo>
                  <a:pt x="0" y="598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6102556" l="-2139685" r="-2244618" t="-3728736"/>
            </a:stretch>
          </a:blipFill>
          <a:ln>
            <a:noFill/>
          </a:ln>
        </p:spPr>
      </p:sp>
      <p:grpSp>
        <p:nvGrpSpPr>
          <p:cNvPr id="533" name="Google Shape;533;p46"/>
          <p:cNvGrpSpPr/>
          <p:nvPr/>
        </p:nvGrpSpPr>
        <p:grpSpPr>
          <a:xfrm>
            <a:off x="1048766" y="1808483"/>
            <a:ext cx="455940" cy="428558"/>
            <a:chOff x="0" y="0"/>
            <a:chExt cx="864730" cy="812800"/>
          </a:xfrm>
        </p:grpSpPr>
        <p:sp>
          <p:nvSpPr>
            <p:cNvPr id="534" name="Google Shape;534;p46"/>
            <p:cNvSpPr/>
            <p:nvPr/>
          </p:nvSpPr>
          <p:spPr>
            <a:xfrm>
              <a:off x="0" y="0"/>
              <a:ext cx="864730" cy="812800"/>
            </a:xfrm>
            <a:custGeom>
              <a:rect b="b" l="l" r="r" t="t"/>
              <a:pathLst>
                <a:path extrusionOk="0" h="812800" w="864730">
                  <a:moveTo>
                    <a:pt x="432365" y="0"/>
                  </a:moveTo>
                  <a:cubicBezTo>
                    <a:pt x="193576" y="0"/>
                    <a:pt x="0" y="181951"/>
                    <a:pt x="0" y="406400"/>
                  </a:cubicBezTo>
                  <a:cubicBezTo>
                    <a:pt x="0" y="630849"/>
                    <a:pt x="193576" y="812800"/>
                    <a:pt x="432365" y="812800"/>
                  </a:cubicBezTo>
                  <a:cubicBezTo>
                    <a:pt x="671154" y="812800"/>
                    <a:pt x="864730" y="630849"/>
                    <a:pt x="864730" y="406400"/>
                  </a:cubicBezTo>
                  <a:cubicBezTo>
                    <a:pt x="864730" y="181951"/>
                    <a:pt x="671154" y="0"/>
                    <a:pt x="43236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6"/>
            <p:cNvSpPr txBox="1"/>
            <p:nvPr/>
          </p:nvSpPr>
          <p:spPr>
            <a:xfrm>
              <a:off x="81068" y="38100"/>
              <a:ext cx="702593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00" lIns="17500" spcFirstLastPara="1" rIns="17500" wrap="square" tIns="175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6" name="Google Shape;536;p46"/>
          <p:cNvGrpSpPr/>
          <p:nvPr/>
        </p:nvGrpSpPr>
        <p:grpSpPr>
          <a:xfrm>
            <a:off x="1048766" y="2484432"/>
            <a:ext cx="455940" cy="428558"/>
            <a:chOff x="0" y="0"/>
            <a:chExt cx="864730" cy="812800"/>
          </a:xfrm>
        </p:grpSpPr>
        <p:sp>
          <p:nvSpPr>
            <p:cNvPr id="537" name="Google Shape;537;p46"/>
            <p:cNvSpPr/>
            <p:nvPr/>
          </p:nvSpPr>
          <p:spPr>
            <a:xfrm>
              <a:off x="0" y="0"/>
              <a:ext cx="864730" cy="812800"/>
            </a:xfrm>
            <a:custGeom>
              <a:rect b="b" l="l" r="r" t="t"/>
              <a:pathLst>
                <a:path extrusionOk="0" h="812800" w="864730">
                  <a:moveTo>
                    <a:pt x="432365" y="0"/>
                  </a:moveTo>
                  <a:cubicBezTo>
                    <a:pt x="193576" y="0"/>
                    <a:pt x="0" y="181951"/>
                    <a:pt x="0" y="406400"/>
                  </a:cubicBezTo>
                  <a:cubicBezTo>
                    <a:pt x="0" y="630849"/>
                    <a:pt x="193576" y="812800"/>
                    <a:pt x="432365" y="812800"/>
                  </a:cubicBezTo>
                  <a:cubicBezTo>
                    <a:pt x="671154" y="812800"/>
                    <a:pt x="864730" y="630849"/>
                    <a:pt x="864730" y="406400"/>
                  </a:cubicBezTo>
                  <a:cubicBezTo>
                    <a:pt x="864730" y="181951"/>
                    <a:pt x="671154" y="0"/>
                    <a:pt x="43236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6"/>
            <p:cNvSpPr txBox="1"/>
            <p:nvPr/>
          </p:nvSpPr>
          <p:spPr>
            <a:xfrm>
              <a:off x="81068" y="38100"/>
              <a:ext cx="702593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00" lIns="17500" spcFirstLastPara="1" rIns="17500" wrap="square" tIns="175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9" name="Google Shape;539;p46"/>
          <p:cNvSpPr txBox="1"/>
          <p:nvPr/>
        </p:nvSpPr>
        <p:spPr>
          <a:xfrm>
            <a:off x="1134717" y="1906875"/>
            <a:ext cx="284038" cy="210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01</a:t>
            </a:r>
            <a:endParaRPr sz="700"/>
          </a:p>
        </p:txBody>
      </p:sp>
      <p:sp>
        <p:nvSpPr>
          <p:cNvPr id="540" name="Google Shape;540;p46"/>
          <p:cNvSpPr txBox="1"/>
          <p:nvPr/>
        </p:nvSpPr>
        <p:spPr>
          <a:xfrm>
            <a:off x="1134717" y="2582825"/>
            <a:ext cx="284038" cy="210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02</a:t>
            </a:r>
            <a:endParaRPr sz="700"/>
          </a:p>
        </p:txBody>
      </p:sp>
      <p:sp>
        <p:nvSpPr>
          <p:cNvPr id="541" name="Google Shape;541;p46"/>
          <p:cNvSpPr txBox="1"/>
          <p:nvPr/>
        </p:nvSpPr>
        <p:spPr>
          <a:xfrm>
            <a:off x="1782475" y="1906285"/>
            <a:ext cx="6102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Uniform datasets </a:t>
            </a:r>
            <a:r>
              <a:rPr b="1" lang="de" sz="1200">
                <a:latin typeface="Public Sans Medium"/>
                <a:ea typeface="Public Sans Medium"/>
                <a:cs typeface="Public Sans Medium"/>
                <a:sym typeface="Public Sans Medium"/>
              </a:rPr>
              <a:t>are</a:t>
            </a: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the least resource-demanding to compute</a:t>
            </a:r>
            <a:endParaRPr sz="700"/>
          </a:p>
        </p:txBody>
      </p:sp>
      <p:sp>
        <p:nvSpPr>
          <p:cNvPr id="542" name="Google Shape;542;p46"/>
          <p:cNvSpPr txBox="1"/>
          <p:nvPr/>
        </p:nvSpPr>
        <p:spPr>
          <a:xfrm>
            <a:off x="1788535" y="2588933"/>
            <a:ext cx="5685523" cy="199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Normal and Unit-Circle datasets are very resource-demanding to compute</a:t>
            </a:r>
            <a:endParaRPr sz="700"/>
          </a:p>
        </p:txBody>
      </p:sp>
      <p:sp>
        <p:nvSpPr>
          <p:cNvPr id="543" name="Google Shape;543;p46"/>
          <p:cNvSpPr txBox="1"/>
          <p:nvPr/>
        </p:nvSpPr>
        <p:spPr>
          <a:xfrm>
            <a:off x="1025143" y="394438"/>
            <a:ext cx="4396825" cy="1101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Findings on different datasets</a:t>
            </a:r>
            <a:endParaRPr sz="700"/>
          </a:p>
        </p:txBody>
      </p:sp>
      <p:grpSp>
        <p:nvGrpSpPr>
          <p:cNvPr id="544" name="Google Shape;544;p46"/>
          <p:cNvGrpSpPr/>
          <p:nvPr/>
        </p:nvGrpSpPr>
        <p:grpSpPr>
          <a:xfrm>
            <a:off x="1048766" y="3172762"/>
            <a:ext cx="455940" cy="428559"/>
            <a:chOff x="0" y="0"/>
            <a:chExt cx="864730" cy="812800"/>
          </a:xfrm>
        </p:grpSpPr>
        <p:sp>
          <p:nvSpPr>
            <p:cNvPr id="545" name="Google Shape;545;p46"/>
            <p:cNvSpPr/>
            <p:nvPr/>
          </p:nvSpPr>
          <p:spPr>
            <a:xfrm>
              <a:off x="0" y="0"/>
              <a:ext cx="864730" cy="812800"/>
            </a:xfrm>
            <a:custGeom>
              <a:rect b="b" l="l" r="r" t="t"/>
              <a:pathLst>
                <a:path extrusionOk="0" h="812800" w="864730">
                  <a:moveTo>
                    <a:pt x="432365" y="0"/>
                  </a:moveTo>
                  <a:cubicBezTo>
                    <a:pt x="193576" y="0"/>
                    <a:pt x="0" y="181951"/>
                    <a:pt x="0" y="406400"/>
                  </a:cubicBezTo>
                  <a:cubicBezTo>
                    <a:pt x="0" y="630849"/>
                    <a:pt x="193576" y="812800"/>
                    <a:pt x="432365" y="812800"/>
                  </a:cubicBezTo>
                  <a:cubicBezTo>
                    <a:pt x="671154" y="812800"/>
                    <a:pt x="864730" y="630849"/>
                    <a:pt x="864730" y="406400"/>
                  </a:cubicBezTo>
                  <a:cubicBezTo>
                    <a:pt x="864730" y="181951"/>
                    <a:pt x="671154" y="0"/>
                    <a:pt x="43236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6"/>
            <p:cNvSpPr txBox="1"/>
            <p:nvPr/>
          </p:nvSpPr>
          <p:spPr>
            <a:xfrm>
              <a:off x="81068" y="38100"/>
              <a:ext cx="702593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00" lIns="17500" spcFirstLastPara="1" rIns="17500" wrap="square" tIns="175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7" name="Google Shape;547;p46"/>
          <p:cNvSpPr txBox="1"/>
          <p:nvPr/>
        </p:nvSpPr>
        <p:spPr>
          <a:xfrm>
            <a:off x="1134717" y="3271155"/>
            <a:ext cx="284038" cy="210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03</a:t>
            </a:r>
            <a:endParaRPr sz="700"/>
          </a:p>
        </p:txBody>
      </p:sp>
      <p:sp>
        <p:nvSpPr>
          <p:cNvPr id="548" name="Google Shape;548;p46"/>
          <p:cNvSpPr txBox="1"/>
          <p:nvPr/>
        </p:nvSpPr>
        <p:spPr>
          <a:xfrm>
            <a:off x="1788535" y="3273058"/>
            <a:ext cx="5685523" cy="199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Our code (SEB) computes the Unit-Circle faster than Fischer’s.</a:t>
            </a:r>
            <a:endParaRPr sz="700"/>
          </a:p>
        </p:txBody>
      </p:sp>
      <p:sp>
        <p:nvSpPr>
          <p:cNvPr id="549" name="Google Shape;549;p46"/>
          <p:cNvSpPr txBox="1"/>
          <p:nvPr/>
        </p:nvSpPr>
        <p:spPr>
          <a:xfrm>
            <a:off x="8437939" y="4717711"/>
            <a:ext cx="383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2</a:t>
            </a:r>
            <a:r>
              <a:rPr b="1" lang="de" sz="1200">
                <a:latin typeface="Public Sans Medium"/>
                <a:ea typeface="Public Sans Medium"/>
                <a:cs typeface="Public Sans Medium"/>
                <a:sym typeface="Public Sans Medium"/>
              </a:rPr>
              <a:t>2</a:t>
            </a:r>
            <a:endParaRPr sz="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47"/>
          <p:cNvGrpSpPr/>
          <p:nvPr/>
        </p:nvGrpSpPr>
        <p:grpSpPr>
          <a:xfrm>
            <a:off x="1815439" y="969411"/>
            <a:ext cx="7930237" cy="3551072"/>
            <a:chOff x="0" y="-19050"/>
            <a:chExt cx="4177244" cy="1870524"/>
          </a:xfrm>
        </p:grpSpPr>
        <p:sp>
          <p:nvSpPr>
            <p:cNvPr id="555" name="Google Shape;555;p47"/>
            <p:cNvSpPr/>
            <p:nvPr/>
          </p:nvSpPr>
          <p:spPr>
            <a:xfrm>
              <a:off x="0" y="0"/>
              <a:ext cx="4177244" cy="1851474"/>
            </a:xfrm>
            <a:custGeom>
              <a:rect b="b" l="l" r="r" t="t"/>
              <a:pathLst>
                <a:path extrusionOk="0" h="1851474" w="4177244">
                  <a:moveTo>
                    <a:pt x="9763" y="0"/>
                  </a:moveTo>
                  <a:lnTo>
                    <a:pt x="4167481" y="0"/>
                  </a:lnTo>
                  <a:cubicBezTo>
                    <a:pt x="4170071" y="0"/>
                    <a:pt x="4172554" y="1029"/>
                    <a:pt x="4174384" y="2859"/>
                  </a:cubicBezTo>
                  <a:cubicBezTo>
                    <a:pt x="4176215" y="4690"/>
                    <a:pt x="4177244" y="7173"/>
                    <a:pt x="4177244" y="9763"/>
                  </a:cubicBezTo>
                  <a:lnTo>
                    <a:pt x="4177244" y="1841711"/>
                  </a:lnTo>
                  <a:cubicBezTo>
                    <a:pt x="4177244" y="1844300"/>
                    <a:pt x="4176215" y="1846783"/>
                    <a:pt x="4174384" y="1848614"/>
                  </a:cubicBezTo>
                  <a:cubicBezTo>
                    <a:pt x="4172554" y="1850445"/>
                    <a:pt x="4170071" y="1851474"/>
                    <a:pt x="4167481" y="1851474"/>
                  </a:cubicBezTo>
                  <a:lnTo>
                    <a:pt x="9763" y="1851474"/>
                  </a:lnTo>
                  <a:cubicBezTo>
                    <a:pt x="7173" y="1851474"/>
                    <a:pt x="4690" y="1850445"/>
                    <a:pt x="2859" y="1848614"/>
                  </a:cubicBezTo>
                  <a:cubicBezTo>
                    <a:pt x="1029" y="1846783"/>
                    <a:pt x="0" y="1844300"/>
                    <a:pt x="0" y="1841711"/>
                  </a:cubicBezTo>
                  <a:lnTo>
                    <a:pt x="0" y="9763"/>
                  </a:lnTo>
                  <a:cubicBezTo>
                    <a:pt x="0" y="7173"/>
                    <a:pt x="1029" y="4690"/>
                    <a:pt x="2859" y="2859"/>
                  </a:cubicBezTo>
                  <a:cubicBezTo>
                    <a:pt x="4690" y="1029"/>
                    <a:pt x="7173" y="0"/>
                    <a:pt x="97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857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7"/>
            <p:cNvSpPr txBox="1"/>
            <p:nvPr/>
          </p:nvSpPr>
          <p:spPr>
            <a:xfrm>
              <a:off x="0" y="-19050"/>
              <a:ext cx="4177244" cy="1870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7" name="Google Shape;557;p47"/>
          <p:cNvGrpSpPr/>
          <p:nvPr/>
        </p:nvGrpSpPr>
        <p:grpSpPr>
          <a:xfrm>
            <a:off x="0" y="-72330"/>
            <a:ext cx="514350" cy="5457312"/>
            <a:chOff x="0" y="-38100"/>
            <a:chExt cx="270933" cy="2874633"/>
          </a:xfrm>
        </p:grpSpPr>
        <p:sp>
          <p:nvSpPr>
            <p:cNvPr id="558" name="Google Shape;558;p47"/>
            <p:cNvSpPr/>
            <p:nvPr/>
          </p:nvSpPr>
          <p:spPr>
            <a:xfrm>
              <a:off x="0" y="0"/>
              <a:ext cx="270933" cy="2836533"/>
            </a:xfrm>
            <a:custGeom>
              <a:rect b="b" l="l" r="r" t="t"/>
              <a:pathLst>
                <a:path extrusionOk="0" h="28365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836533"/>
                  </a:lnTo>
                  <a:lnTo>
                    <a:pt x="0" y="28365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559" name="Google Shape;559;p47"/>
            <p:cNvSpPr txBox="1"/>
            <p:nvPr/>
          </p:nvSpPr>
          <p:spPr>
            <a:xfrm>
              <a:off x="0" y="-38100"/>
              <a:ext cx="270933" cy="28746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0" name="Google Shape;560;p47"/>
          <p:cNvSpPr/>
          <p:nvPr/>
        </p:nvSpPr>
        <p:spPr>
          <a:xfrm>
            <a:off x="2744952" y="1190889"/>
            <a:ext cx="5979544" cy="3215014"/>
          </a:xfrm>
          <a:custGeom>
            <a:rect b="b" l="l" r="r" t="t"/>
            <a:pathLst>
              <a:path extrusionOk="0" h="6430028" w="11959087">
                <a:moveTo>
                  <a:pt x="0" y="0"/>
                </a:moveTo>
                <a:lnTo>
                  <a:pt x="11959087" y="0"/>
                </a:lnTo>
                <a:lnTo>
                  <a:pt x="11959087" y="6430028"/>
                </a:lnTo>
                <a:lnTo>
                  <a:pt x="0" y="64300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12288"/>
            </a:stretch>
          </a:blipFill>
          <a:ln>
            <a:noFill/>
          </a:ln>
        </p:spPr>
      </p:sp>
      <p:sp>
        <p:nvSpPr>
          <p:cNvPr id="561" name="Google Shape;561;p47"/>
          <p:cNvSpPr txBox="1"/>
          <p:nvPr/>
        </p:nvSpPr>
        <p:spPr>
          <a:xfrm>
            <a:off x="776693" y="353296"/>
            <a:ext cx="7590615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2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Uniform SEB, Normal SEB and Unit Circle SEB</a:t>
            </a:r>
            <a:endParaRPr sz="700"/>
          </a:p>
        </p:txBody>
      </p:sp>
      <p:sp>
        <p:nvSpPr>
          <p:cNvPr id="562" name="Google Shape;562;p47"/>
          <p:cNvSpPr txBox="1"/>
          <p:nvPr/>
        </p:nvSpPr>
        <p:spPr>
          <a:xfrm rot="-5400000">
            <a:off x="-668655" y="1300797"/>
            <a:ext cx="1818322" cy="245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400" u="none" cap="none" strike="noStrike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SEB Comparison</a:t>
            </a:r>
            <a:endParaRPr sz="700"/>
          </a:p>
        </p:txBody>
      </p:sp>
      <p:sp>
        <p:nvSpPr>
          <p:cNvPr id="563" name="Google Shape;563;p47"/>
          <p:cNvSpPr txBox="1"/>
          <p:nvPr/>
        </p:nvSpPr>
        <p:spPr>
          <a:xfrm>
            <a:off x="8437939" y="4717711"/>
            <a:ext cx="383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2</a:t>
            </a:r>
            <a:r>
              <a:rPr b="1" lang="de" sz="1200">
                <a:latin typeface="Public Sans Medium"/>
                <a:ea typeface="Public Sans Medium"/>
                <a:cs typeface="Public Sans Medium"/>
                <a:sym typeface="Public Sans Medium"/>
              </a:rPr>
              <a:t>3</a:t>
            </a:r>
            <a:endParaRPr sz="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48"/>
          <p:cNvGrpSpPr/>
          <p:nvPr/>
        </p:nvGrpSpPr>
        <p:grpSpPr>
          <a:xfrm>
            <a:off x="0" y="-72330"/>
            <a:ext cx="514350" cy="5300349"/>
            <a:chOff x="0" y="-38100"/>
            <a:chExt cx="270933" cy="2791953"/>
          </a:xfrm>
        </p:grpSpPr>
        <p:sp>
          <p:nvSpPr>
            <p:cNvPr id="569" name="Google Shape;569;p48"/>
            <p:cNvSpPr/>
            <p:nvPr/>
          </p:nvSpPr>
          <p:spPr>
            <a:xfrm>
              <a:off x="0" y="0"/>
              <a:ext cx="270933" cy="2753853"/>
            </a:xfrm>
            <a:custGeom>
              <a:rect b="b" l="l" r="r" t="t"/>
              <a:pathLst>
                <a:path extrusionOk="0" h="275385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53853"/>
                  </a:lnTo>
                  <a:lnTo>
                    <a:pt x="0" y="27538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570" name="Google Shape;570;p48"/>
            <p:cNvSpPr txBox="1"/>
            <p:nvPr/>
          </p:nvSpPr>
          <p:spPr>
            <a:xfrm>
              <a:off x="0" y="-38100"/>
              <a:ext cx="270933" cy="27919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1" name="Google Shape;571;p48"/>
          <p:cNvSpPr txBox="1"/>
          <p:nvPr/>
        </p:nvSpPr>
        <p:spPr>
          <a:xfrm rot="-5400000">
            <a:off x="-668655" y="1300797"/>
            <a:ext cx="1818322" cy="245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4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Limitations</a:t>
            </a:r>
            <a:endParaRPr sz="700"/>
          </a:p>
        </p:txBody>
      </p:sp>
      <p:grpSp>
        <p:nvGrpSpPr>
          <p:cNvPr id="572" name="Google Shape;572;p48"/>
          <p:cNvGrpSpPr/>
          <p:nvPr/>
        </p:nvGrpSpPr>
        <p:grpSpPr>
          <a:xfrm>
            <a:off x="1115744" y="2039831"/>
            <a:ext cx="362218" cy="340465"/>
            <a:chOff x="0" y="0"/>
            <a:chExt cx="864730" cy="812800"/>
          </a:xfrm>
        </p:grpSpPr>
        <p:sp>
          <p:nvSpPr>
            <p:cNvPr id="573" name="Google Shape;573;p48"/>
            <p:cNvSpPr/>
            <p:nvPr/>
          </p:nvSpPr>
          <p:spPr>
            <a:xfrm>
              <a:off x="0" y="0"/>
              <a:ext cx="864730" cy="812800"/>
            </a:xfrm>
            <a:custGeom>
              <a:rect b="b" l="l" r="r" t="t"/>
              <a:pathLst>
                <a:path extrusionOk="0" h="812800" w="864730">
                  <a:moveTo>
                    <a:pt x="432365" y="0"/>
                  </a:moveTo>
                  <a:cubicBezTo>
                    <a:pt x="193576" y="0"/>
                    <a:pt x="0" y="181951"/>
                    <a:pt x="0" y="406400"/>
                  </a:cubicBezTo>
                  <a:cubicBezTo>
                    <a:pt x="0" y="630849"/>
                    <a:pt x="193576" y="812800"/>
                    <a:pt x="432365" y="812800"/>
                  </a:cubicBezTo>
                  <a:cubicBezTo>
                    <a:pt x="671154" y="812800"/>
                    <a:pt x="864730" y="630849"/>
                    <a:pt x="864730" y="406400"/>
                  </a:cubicBezTo>
                  <a:cubicBezTo>
                    <a:pt x="864730" y="181951"/>
                    <a:pt x="671154" y="0"/>
                    <a:pt x="43236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8"/>
            <p:cNvSpPr txBox="1"/>
            <p:nvPr/>
          </p:nvSpPr>
          <p:spPr>
            <a:xfrm>
              <a:off x="81068" y="38100"/>
              <a:ext cx="702593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00" lIns="17500" spcFirstLastPara="1" rIns="17500" wrap="square" tIns="175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5" name="Google Shape;575;p48"/>
          <p:cNvSpPr txBox="1"/>
          <p:nvPr/>
        </p:nvSpPr>
        <p:spPr>
          <a:xfrm>
            <a:off x="1184027" y="2121650"/>
            <a:ext cx="225652" cy="163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0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01</a:t>
            </a:r>
            <a:endParaRPr sz="700"/>
          </a:p>
        </p:txBody>
      </p:sp>
      <p:sp>
        <p:nvSpPr>
          <p:cNvPr id="576" name="Google Shape;576;p48"/>
          <p:cNvSpPr txBox="1"/>
          <p:nvPr/>
        </p:nvSpPr>
        <p:spPr>
          <a:xfrm>
            <a:off x="1687763" y="2111472"/>
            <a:ext cx="3958484" cy="1759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0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Limits our maximum number of computable Points (10 million)</a:t>
            </a:r>
            <a:endParaRPr sz="700"/>
          </a:p>
        </p:txBody>
      </p:sp>
      <p:sp>
        <p:nvSpPr>
          <p:cNvPr id="577" name="Google Shape;577;p48"/>
          <p:cNvSpPr txBox="1"/>
          <p:nvPr/>
        </p:nvSpPr>
        <p:spPr>
          <a:xfrm>
            <a:off x="1042790" y="1367921"/>
            <a:ext cx="4340178" cy="36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21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Hardware Limitations:</a:t>
            </a:r>
            <a:endParaRPr sz="700"/>
          </a:p>
        </p:txBody>
      </p:sp>
      <p:grpSp>
        <p:nvGrpSpPr>
          <p:cNvPr id="578" name="Google Shape;578;p48"/>
          <p:cNvGrpSpPr/>
          <p:nvPr/>
        </p:nvGrpSpPr>
        <p:grpSpPr>
          <a:xfrm>
            <a:off x="1059097" y="3410950"/>
            <a:ext cx="362218" cy="340465"/>
            <a:chOff x="0" y="0"/>
            <a:chExt cx="864730" cy="812800"/>
          </a:xfrm>
        </p:grpSpPr>
        <p:sp>
          <p:nvSpPr>
            <p:cNvPr id="579" name="Google Shape;579;p48"/>
            <p:cNvSpPr/>
            <p:nvPr/>
          </p:nvSpPr>
          <p:spPr>
            <a:xfrm>
              <a:off x="0" y="0"/>
              <a:ext cx="864730" cy="812800"/>
            </a:xfrm>
            <a:custGeom>
              <a:rect b="b" l="l" r="r" t="t"/>
              <a:pathLst>
                <a:path extrusionOk="0" h="812800" w="864730">
                  <a:moveTo>
                    <a:pt x="432365" y="0"/>
                  </a:moveTo>
                  <a:cubicBezTo>
                    <a:pt x="193576" y="0"/>
                    <a:pt x="0" y="181951"/>
                    <a:pt x="0" y="406400"/>
                  </a:cubicBezTo>
                  <a:cubicBezTo>
                    <a:pt x="0" y="630849"/>
                    <a:pt x="193576" y="812800"/>
                    <a:pt x="432365" y="812800"/>
                  </a:cubicBezTo>
                  <a:cubicBezTo>
                    <a:pt x="671154" y="812800"/>
                    <a:pt x="864730" y="630849"/>
                    <a:pt x="864730" y="406400"/>
                  </a:cubicBezTo>
                  <a:cubicBezTo>
                    <a:pt x="864730" y="181951"/>
                    <a:pt x="671154" y="0"/>
                    <a:pt x="43236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8"/>
            <p:cNvSpPr txBox="1"/>
            <p:nvPr/>
          </p:nvSpPr>
          <p:spPr>
            <a:xfrm>
              <a:off x="81068" y="38100"/>
              <a:ext cx="702593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00" lIns="17500" spcFirstLastPara="1" rIns="17500" wrap="square" tIns="175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1" name="Google Shape;581;p48"/>
          <p:cNvGrpSpPr/>
          <p:nvPr/>
        </p:nvGrpSpPr>
        <p:grpSpPr>
          <a:xfrm>
            <a:off x="1059097" y="3876011"/>
            <a:ext cx="362218" cy="340465"/>
            <a:chOff x="0" y="0"/>
            <a:chExt cx="864730" cy="812800"/>
          </a:xfrm>
        </p:grpSpPr>
        <p:sp>
          <p:nvSpPr>
            <p:cNvPr id="582" name="Google Shape;582;p48"/>
            <p:cNvSpPr/>
            <p:nvPr/>
          </p:nvSpPr>
          <p:spPr>
            <a:xfrm>
              <a:off x="0" y="0"/>
              <a:ext cx="864730" cy="812800"/>
            </a:xfrm>
            <a:custGeom>
              <a:rect b="b" l="l" r="r" t="t"/>
              <a:pathLst>
                <a:path extrusionOk="0" h="812800" w="864730">
                  <a:moveTo>
                    <a:pt x="432365" y="0"/>
                  </a:moveTo>
                  <a:cubicBezTo>
                    <a:pt x="193576" y="0"/>
                    <a:pt x="0" y="181951"/>
                    <a:pt x="0" y="406400"/>
                  </a:cubicBezTo>
                  <a:cubicBezTo>
                    <a:pt x="0" y="630849"/>
                    <a:pt x="193576" y="812800"/>
                    <a:pt x="432365" y="812800"/>
                  </a:cubicBezTo>
                  <a:cubicBezTo>
                    <a:pt x="671154" y="812800"/>
                    <a:pt x="864730" y="630849"/>
                    <a:pt x="864730" y="406400"/>
                  </a:cubicBezTo>
                  <a:cubicBezTo>
                    <a:pt x="864730" y="181951"/>
                    <a:pt x="671154" y="0"/>
                    <a:pt x="43236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8"/>
            <p:cNvSpPr txBox="1"/>
            <p:nvPr/>
          </p:nvSpPr>
          <p:spPr>
            <a:xfrm>
              <a:off x="81068" y="38100"/>
              <a:ext cx="702593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00" lIns="17500" spcFirstLastPara="1" rIns="17500" wrap="square" tIns="175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4" name="Google Shape;584;p48"/>
          <p:cNvGrpSpPr/>
          <p:nvPr/>
        </p:nvGrpSpPr>
        <p:grpSpPr>
          <a:xfrm>
            <a:off x="1059097" y="4341072"/>
            <a:ext cx="362218" cy="340465"/>
            <a:chOff x="0" y="0"/>
            <a:chExt cx="864730" cy="812800"/>
          </a:xfrm>
        </p:grpSpPr>
        <p:sp>
          <p:nvSpPr>
            <p:cNvPr id="585" name="Google Shape;585;p48"/>
            <p:cNvSpPr/>
            <p:nvPr/>
          </p:nvSpPr>
          <p:spPr>
            <a:xfrm>
              <a:off x="0" y="0"/>
              <a:ext cx="864730" cy="812800"/>
            </a:xfrm>
            <a:custGeom>
              <a:rect b="b" l="l" r="r" t="t"/>
              <a:pathLst>
                <a:path extrusionOk="0" h="812800" w="864730">
                  <a:moveTo>
                    <a:pt x="432365" y="0"/>
                  </a:moveTo>
                  <a:cubicBezTo>
                    <a:pt x="193576" y="0"/>
                    <a:pt x="0" y="181951"/>
                    <a:pt x="0" y="406400"/>
                  </a:cubicBezTo>
                  <a:cubicBezTo>
                    <a:pt x="0" y="630849"/>
                    <a:pt x="193576" y="812800"/>
                    <a:pt x="432365" y="812800"/>
                  </a:cubicBezTo>
                  <a:cubicBezTo>
                    <a:pt x="671154" y="812800"/>
                    <a:pt x="864730" y="630849"/>
                    <a:pt x="864730" y="406400"/>
                  </a:cubicBezTo>
                  <a:cubicBezTo>
                    <a:pt x="864730" y="181951"/>
                    <a:pt x="671154" y="0"/>
                    <a:pt x="43236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8"/>
            <p:cNvSpPr txBox="1"/>
            <p:nvPr/>
          </p:nvSpPr>
          <p:spPr>
            <a:xfrm>
              <a:off x="81068" y="38100"/>
              <a:ext cx="702593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00" lIns="17500" spcFirstLastPara="1" rIns="17500" wrap="square" tIns="175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7" name="Google Shape;587;p48"/>
          <p:cNvSpPr txBox="1"/>
          <p:nvPr/>
        </p:nvSpPr>
        <p:spPr>
          <a:xfrm>
            <a:off x="1127379" y="3492769"/>
            <a:ext cx="225652" cy="163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0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01</a:t>
            </a:r>
            <a:endParaRPr sz="700"/>
          </a:p>
        </p:txBody>
      </p:sp>
      <p:sp>
        <p:nvSpPr>
          <p:cNvPr id="588" name="Google Shape;588;p48"/>
          <p:cNvSpPr txBox="1"/>
          <p:nvPr/>
        </p:nvSpPr>
        <p:spPr>
          <a:xfrm>
            <a:off x="1127379" y="3957830"/>
            <a:ext cx="225652" cy="163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0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02</a:t>
            </a:r>
            <a:endParaRPr sz="700"/>
          </a:p>
        </p:txBody>
      </p:sp>
      <p:sp>
        <p:nvSpPr>
          <p:cNvPr id="589" name="Google Shape;589;p48"/>
          <p:cNvSpPr txBox="1"/>
          <p:nvPr/>
        </p:nvSpPr>
        <p:spPr>
          <a:xfrm>
            <a:off x="1127379" y="4422891"/>
            <a:ext cx="225652" cy="163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0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03</a:t>
            </a:r>
            <a:endParaRPr sz="700"/>
          </a:p>
        </p:txBody>
      </p:sp>
      <p:sp>
        <p:nvSpPr>
          <p:cNvPr id="590" name="Google Shape;590;p48"/>
          <p:cNvSpPr txBox="1"/>
          <p:nvPr/>
        </p:nvSpPr>
        <p:spPr>
          <a:xfrm>
            <a:off x="1631117" y="3482591"/>
            <a:ext cx="3393206" cy="1759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0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Our algorithm (SEB) uses bisector approach (geometry)</a:t>
            </a:r>
            <a:endParaRPr sz="700"/>
          </a:p>
        </p:txBody>
      </p:sp>
      <p:sp>
        <p:nvSpPr>
          <p:cNvPr id="591" name="Google Shape;591;p48"/>
          <p:cNvSpPr txBox="1"/>
          <p:nvPr/>
        </p:nvSpPr>
        <p:spPr>
          <a:xfrm>
            <a:off x="1635694" y="3926258"/>
            <a:ext cx="3154369" cy="1759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0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Fischer’s algorithm uses dot-product approach</a:t>
            </a:r>
            <a:endParaRPr sz="700"/>
          </a:p>
        </p:txBody>
      </p:sp>
      <p:sp>
        <p:nvSpPr>
          <p:cNvPr id="592" name="Google Shape;592;p48"/>
          <p:cNvSpPr txBox="1"/>
          <p:nvPr/>
        </p:nvSpPr>
        <p:spPr>
          <a:xfrm>
            <a:off x="1635694" y="4383284"/>
            <a:ext cx="4919390" cy="1759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0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SEB requires more for-loops in the algorithm, hence it is not as fast as Fischer’s</a:t>
            </a:r>
            <a:endParaRPr sz="700"/>
          </a:p>
        </p:txBody>
      </p:sp>
      <p:sp>
        <p:nvSpPr>
          <p:cNvPr id="593" name="Google Shape;593;p48"/>
          <p:cNvSpPr/>
          <p:nvPr/>
        </p:nvSpPr>
        <p:spPr>
          <a:xfrm>
            <a:off x="1002449" y="1819406"/>
            <a:ext cx="8936298" cy="29926"/>
          </a:xfrm>
          <a:custGeom>
            <a:rect b="b" l="l" r="r" t="t"/>
            <a:pathLst>
              <a:path extrusionOk="0" h="59852" w="17872595">
                <a:moveTo>
                  <a:pt x="0" y="0"/>
                </a:moveTo>
                <a:lnTo>
                  <a:pt x="17872595" y="0"/>
                </a:lnTo>
                <a:lnTo>
                  <a:pt x="17872595" y="59851"/>
                </a:lnTo>
                <a:lnTo>
                  <a:pt x="0" y="598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6102556" l="-2139685" r="-2244618" t="-3728736"/>
            </a:stretch>
          </a:blipFill>
          <a:ln>
            <a:noFill/>
          </a:ln>
        </p:spPr>
      </p:sp>
      <p:sp>
        <p:nvSpPr>
          <p:cNvPr id="594" name="Google Shape;594;p48"/>
          <p:cNvSpPr txBox="1"/>
          <p:nvPr/>
        </p:nvSpPr>
        <p:spPr>
          <a:xfrm>
            <a:off x="1002449" y="2653315"/>
            <a:ext cx="4340178" cy="36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21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Slower Performance due to:</a:t>
            </a:r>
            <a:endParaRPr sz="700"/>
          </a:p>
        </p:txBody>
      </p:sp>
      <p:sp>
        <p:nvSpPr>
          <p:cNvPr id="595" name="Google Shape;595;p48"/>
          <p:cNvSpPr txBox="1"/>
          <p:nvPr/>
        </p:nvSpPr>
        <p:spPr>
          <a:xfrm>
            <a:off x="1022102" y="381131"/>
            <a:ext cx="4396825" cy="5438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Issues we faced:</a:t>
            </a:r>
            <a:endParaRPr sz="700"/>
          </a:p>
        </p:txBody>
      </p:sp>
      <p:sp>
        <p:nvSpPr>
          <p:cNvPr id="596" name="Google Shape;596;p48"/>
          <p:cNvSpPr/>
          <p:nvPr/>
        </p:nvSpPr>
        <p:spPr>
          <a:xfrm>
            <a:off x="1002449" y="3142900"/>
            <a:ext cx="8936298" cy="29926"/>
          </a:xfrm>
          <a:custGeom>
            <a:rect b="b" l="l" r="r" t="t"/>
            <a:pathLst>
              <a:path extrusionOk="0" h="59852" w="17872595">
                <a:moveTo>
                  <a:pt x="0" y="0"/>
                </a:moveTo>
                <a:lnTo>
                  <a:pt x="17872595" y="0"/>
                </a:lnTo>
                <a:lnTo>
                  <a:pt x="17872595" y="59852"/>
                </a:lnTo>
                <a:lnTo>
                  <a:pt x="0" y="598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6102556" l="-2139685" r="-2244618" t="-3728736"/>
            </a:stretch>
          </a:blipFill>
          <a:ln>
            <a:noFill/>
          </a:ln>
        </p:spPr>
      </p:sp>
      <p:sp>
        <p:nvSpPr>
          <p:cNvPr id="597" name="Google Shape;597;p48"/>
          <p:cNvSpPr txBox="1"/>
          <p:nvPr/>
        </p:nvSpPr>
        <p:spPr>
          <a:xfrm>
            <a:off x="8437939" y="4717711"/>
            <a:ext cx="383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2</a:t>
            </a:r>
            <a:r>
              <a:rPr b="1" lang="de" sz="1200">
                <a:latin typeface="Public Sans Medium"/>
                <a:ea typeface="Public Sans Medium"/>
                <a:cs typeface="Public Sans Medium"/>
                <a:sym typeface="Public Sans Medium"/>
              </a:rPr>
              <a:t>4</a:t>
            </a:r>
            <a:endParaRPr sz="7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oogle Shape;602;p49"/>
          <p:cNvGrpSpPr/>
          <p:nvPr/>
        </p:nvGrpSpPr>
        <p:grpSpPr>
          <a:xfrm>
            <a:off x="0" y="-72330"/>
            <a:ext cx="514350" cy="5215830"/>
            <a:chOff x="0" y="-38100"/>
            <a:chExt cx="270933" cy="2747433"/>
          </a:xfrm>
        </p:grpSpPr>
        <p:sp>
          <p:nvSpPr>
            <p:cNvPr id="603" name="Google Shape;603;p49"/>
            <p:cNvSpPr/>
            <p:nvPr/>
          </p:nvSpPr>
          <p:spPr>
            <a:xfrm>
              <a:off x="0" y="0"/>
              <a:ext cx="270933" cy="2709333"/>
            </a:xfrm>
            <a:custGeom>
              <a:rect b="b" l="l" r="r" t="t"/>
              <a:pathLst>
                <a:path extrusionOk="0" h="27093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604" name="Google Shape;604;p49"/>
            <p:cNvSpPr txBox="1"/>
            <p:nvPr/>
          </p:nvSpPr>
          <p:spPr>
            <a:xfrm>
              <a:off x="0" y="-38100"/>
              <a:ext cx="270933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5" name="Google Shape;605;p49"/>
          <p:cNvGrpSpPr/>
          <p:nvPr/>
        </p:nvGrpSpPr>
        <p:grpSpPr>
          <a:xfrm>
            <a:off x="706750" y="1041775"/>
            <a:ext cx="9638819" cy="2795952"/>
            <a:chOff x="0" y="-19050"/>
            <a:chExt cx="4811711" cy="1116639"/>
          </a:xfrm>
        </p:grpSpPr>
        <p:sp>
          <p:nvSpPr>
            <p:cNvPr id="606" name="Google Shape;606;p49"/>
            <p:cNvSpPr/>
            <p:nvPr/>
          </p:nvSpPr>
          <p:spPr>
            <a:xfrm>
              <a:off x="0" y="0"/>
              <a:ext cx="4811711" cy="1097589"/>
            </a:xfrm>
            <a:custGeom>
              <a:rect b="b" l="l" r="r" t="t"/>
              <a:pathLst>
                <a:path extrusionOk="0" h="1097589" w="4811711">
                  <a:moveTo>
                    <a:pt x="8475" y="0"/>
                  </a:moveTo>
                  <a:lnTo>
                    <a:pt x="4803236" y="0"/>
                  </a:lnTo>
                  <a:cubicBezTo>
                    <a:pt x="4807917" y="0"/>
                    <a:pt x="4811711" y="3795"/>
                    <a:pt x="4811711" y="8475"/>
                  </a:cubicBezTo>
                  <a:lnTo>
                    <a:pt x="4811711" y="1089113"/>
                  </a:lnTo>
                  <a:cubicBezTo>
                    <a:pt x="4811711" y="1091361"/>
                    <a:pt x="4810818" y="1093517"/>
                    <a:pt x="4809229" y="1095106"/>
                  </a:cubicBezTo>
                  <a:cubicBezTo>
                    <a:pt x="4807639" y="1096696"/>
                    <a:pt x="4805483" y="1097589"/>
                    <a:pt x="4803236" y="1097589"/>
                  </a:cubicBezTo>
                  <a:lnTo>
                    <a:pt x="8475" y="1097589"/>
                  </a:lnTo>
                  <a:cubicBezTo>
                    <a:pt x="3795" y="1097589"/>
                    <a:pt x="0" y="1093794"/>
                    <a:pt x="0" y="1089113"/>
                  </a:cubicBezTo>
                  <a:lnTo>
                    <a:pt x="0" y="8475"/>
                  </a:lnTo>
                  <a:cubicBezTo>
                    <a:pt x="0" y="3795"/>
                    <a:pt x="3795" y="0"/>
                    <a:pt x="84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857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9"/>
            <p:cNvSpPr txBox="1"/>
            <p:nvPr/>
          </p:nvSpPr>
          <p:spPr>
            <a:xfrm>
              <a:off x="0" y="-19050"/>
              <a:ext cx="4811711" cy="11166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8" name="Google Shape;608;p49"/>
          <p:cNvSpPr/>
          <p:nvPr/>
        </p:nvSpPr>
        <p:spPr>
          <a:xfrm>
            <a:off x="1547878" y="1430650"/>
            <a:ext cx="2786253" cy="1729346"/>
          </a:xfrm>
          <a:custGeom>
            <a:rect b="b" l="l" r="r" t="t"/>
            <a:pathLst>
              <a:path extrusionOk="0" h="780743" w="1257902">
                <a:moveTo>
                  <a:pt x="0" y="0"/>
                </a:moveTo>
                <a:lnTo>
                  <a:pt x="1257902" y="0"/>
                </a:lnTo>
                <a:lnTo>
                  <a:pt x="1257902" y="780743"/>
                </a:lnTo>
                <a:lnTo>
                  <a:pt x="0" y="780743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329" r="-20301" t="0"/>
            </a:stretch>
          </a:blipFill>
          <a:ln>
            <a:noFill/>
          </a:ln>
        </p:spPr>
      </p:sp>
      <p:grpSp>
        <p:nvGrpSpPr>
          <p:cNvPr id="609" name="Google Shape;609;p49"/>
          <p:cNvGrpSpPr/>
          <p:nvPr/>
        </p:nvGrpSpPr>
        <p:grpSpPr>
          <a:xfrm>
            <a:off x="1034702" y="4045708"/>
            <a:ext cx="455972" cy="428589"/>
            <a:chOff x="0" y="0"/>
            <a:chExt cx="864730" cy="812800"/>
          </a:xfrm>
        </p:grpSpPr>
        <p:sp>
          <p:nvSpPr>
            <p:cNvPr id="610" name="Google Shape;610;p49"/>
            <p:cNvSpPr/>
            <p:nvPr/>
          </p:nvSpPr>
          <p:spPr>
            <a:xfrm>
              <a:off x="0" y="0"/>
              <a:ext cx="864730" cy="812800"/>
            </a:xfrm>
            <a:custGeom>
              <a:rect b="b" l="l" r="r" t="t"/>
              <a:pathLst>
                <a:path extrusionOk="0" h="812800" w="864730">
                  <a:moveTo>
                    <a:pt x="432365" y="0"/>
                  </a:moveTo>
                  <a:cubicBezTo>
                    <a:pt x="193576" y="0"/>
                    <a:pt x="0" y="181951"/>
                    <a:pt x="0" y="406400"/>
                  </a:cubicBezTo>
                  <a:cubicBezTo>
                    <a:pt x="0" y="630849"/>
                    <a:pt x="193576" y="812800"/>
                    <a:pt x="432365" y="812800"/>
                  </a:cubicBezTo>
                  <a:cubicBezTo>
                    <a:pt x="671154" y="812800"/>
                    <a:pt x="864730" y="630849"/>
                    <a:pt x="864730" y="406400"/>
                  </a:cubicBezTo>
                  <a:cubicBezTo>
                    <a:pt x="864730" y="181951"/>
                    <a:pt x="671154" y="0"/>
                    <a:pt x="43236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9"/>
            <p:cNvSpPr txBox="1"/>
            <p:nvPr/>
          </p:nvSpPr>
          <p:spPr>
            <a:xfrm>
              <a:off x="81068" y="38100"/>
              <a:ext cx="702593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00" lIns="17500" spcFirstLastPara="1" rIns="17500" wrap="square" tIns="175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2" name="Google Shape;612;p49"/>
          <p:cNvSpPr/>
          <p:nvPr/>
        </p:nvSpPr>
        <p:spPr>
          <a:xfrm>
            <a:off x="4619925" y="2158077"/>
            <a:ext cx="676657" cy="274508"/>
          </a:xfrm>
          <a:custGeom>
            <a:rect b="b" l="l" r="r" t="t"/>
            <a:pathLst>
              <a:path extrusionOk="0" h="645900" w="1537857">
                <a:moveTo>
                  <a:pt x="0" y="0"/>
                </a:moveTo>
                <a:lnTo>
                  <a:pt x="1537858" y="0"/>
                </a:lnTo>
                <a:lnTo>
                  <a:pt x="1537858" y="645900"/>
                </a:lnTo>
                <a:lnTo>
                  <a:pt x="0" y="645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13" name="Google Shape;613;p49"/>
          <p:cNvSpPr txBox="1"/>
          <p:nvPr/>
        </p:nvSpPr>
        <p:spPr>
          <a:xfrm rot="-5400000">
            <a:off x="-668655" y="1300797"/>
            <a:ext cx="1818322" cy="245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400" u="none" cap="none" strike="noStrike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Improvements</a:t>
            </a:r>
            <a:endParaRPr sz="700"/>
          </a:p>
        </p:txBody>
      </p:sp>
      <p:sp>
        <p:nvSpPr>
          <p:cNvPr id="614" name="Google Shape;614;p49"/>
          <p:cNvSpPr txBox="1"/>
          <p:nvPr/>
        </p:nvSpPr>
        <p:spPr>
          <a:xfrm>
            <a:off x="873307" y="452450"/>
            <a:ext cx="499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30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Improve</a:t>
            </a:r>
            <a:r>
              <a:rPr b="1" lang="de" sz="3000">
                <a:latin typeface="Public Sans"/>
                <a:ea typeface="Public Sans"/>
                <a:cs typeface="Public Sans"/>
                <a:sym typeface="Public Sans"/>
              </a:rPr>
              <a:t>d </a:t>
            </a:r>
            <a:r>
              <a:rPr b="1" i="0" lang="de" sz="30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Sort Function</a:t>
            </a:r>
            <a:endParaRPr sz="700"/>
          </a:p>
        </p:txBody>
      </p:sp>
      <p:sp>
        <p:nvSpPr>
          <p:cNvPr id="615" name="Google Shape;615;p49"/>
          <p:cNvSpPr txBox="1"/>
          <p:nvPr/>
        </p:nvSpPr>
        <p:spPr>
          <a:xfrm>
            <a:off x="1120653" y="4144101"/>
            <a:ext cx="284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01</a:t>
            </a:r>
            <a:endParaRPr sz="700"/>
          </a:p>
        </p:txBody>
      </p:sp>
      <p:sp>
        <p:nvSpPr>
          <p:cNvPr id="616" name="Google Shape;616;p49"/>
          <p:cNvSpPr txBox="1"/>
          <p:nvPr/>
        </p:nvSpPr>
        <p:spPr>
          <a:xfrm>
            <a:off x="1813763" y="4146005"/>
            <a:ext cx="41601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Switched from a O(nlogn) Sort algorithm to Bucket sort approach O(n)</a:t>
            </a:r>
            <a:endParaRPr sz="700"/>
          </a:p>
        </p:txBody>
      </p:sp>
      <p:sp>
        <p:nvSpPr>
          <p:cNvPr id="617" name="Google Shape;617;p49"/>
          <p:cNvSpPr txBox="1"/>
          <p:nvPr/>
        </p:nvSpPr>
        <p:spPr>
          <a:xfrm>
            <a:off x="8437939" y="4717711"/>
            <a:ext cx="383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2</a:t>
            </a:r>
            <a:r>
              <a:rPr b="1" lang="de" sz="1200">
                <a:latin typeface="Public Sans Medium"/>
                <a:ea typeface="Public Sans Medium"/>
                <a:cs typeface="Public Sans Medium"/>
                <a:sym typeface="Public Sans Medium"/>
              </a:rPr>
              <a:t>5</a:t>
            </a:r>
            <a:endParaRPr sz="700"/>
          </a:p>
        </p:txBody>
      </p:sp>
      <p:pic>
        <p:nvPicPr>
          <p:cNvPr id="618" name="Google Shape;61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8765" y="1386163"/>
            <a:ext cx="2688134" cy="18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Google Shape;623;p50"/>
          <p:cNvGrpSpPr/>
          <p:nvPr/>
        </p:nvGrpSpPr>
        <p:grpSpPr>
          <a:xfrm>
            <a:off x="0" y="-72329"/>
            <a:ext cx="514339" cy="5215727"/>
            <a:chOff x="0" y="-38100"/>
            <a:chExt cx="270933" cy="2747433"/>
          </a:xfrm>
        </p:grpSpPr>
        <p:sp>
          <p:nvSpPr>
            <p:cNvPr id="624" name="Google Shape;624;p50"/>
            <p:cNvSpPr/>
            <p:nvPr/>
          </p:nvSpPr>
          <p:spPr>
            <a:xfrm>
              <a:off x="0" y="0"/>
              <a:ext cx="270933" cy="2709333"/>
            </a:xfrm>
            <a:custGeom>
              <a:rect b="b" l="l" r="r" t="t"/>
              <a:pathLst>
                <a:path extrusionOk="0" h="27093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625" name="Google Shape;625;p50"/>
            <p:cNvSpPr txBox="1"/>
            <p:nvPr/>
          </p:nvSpPr>
          <p:spPr>
            <a:xfrm>
              <a:off x="0" y="-38100"/>
              <a:ext cx="270900" cy="27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50"/>
          <p:cNvGrpSpPr/>
          <p:nvPr/>
        </p:nvGrpSpPr>
        <p:grpSpPr>
          <a:xfrm>
            <a:off x="706750" y="749700"/>
            <a:ext cx="9704740" cy="3102302"/>
            <a:chOff x="0" y="-144765"/>
            <a:chExt cx="4811711" cy="1335300"/>
          </a:xfrm>
        </p:grpSpPr>
        <p:sp>
          <p:nvSpPr>
            <p:cNvPr id="627" name="Google Shape;627;p50"/>
            <p:cNvSpPr/>
            <p:nvPr/>
          </p:nvSpPr>
          <p:spPr>
            <a:xfrm>
              <a:off x="0" y="0"/>
              <a:ext cx="4811711" cy="1097589"/>
            </a:xfrm>
            <a:custGeom>
              <a:rect b="b" l="l" r="r" t="t"/>
              <a:pathLst>
                <a:path extrusionOk="0" h="1097589" w="4811711">
                  <a:moveTo>
                    <a:pt x="8475" y="0"/>
                  </a:moveTo>
                  <a:lnTo>
                    <a:pt x="4803236" y="0"/>
                  </a:lnTo>
                  <a:cubicBezTo>
                    <a:pt x="4807917" y="0"/>
                    <a:pt x="4811711" y="3795"/>
                    <a:pt x="4811711" y="8475"/>
                  </a:cubicBezTo>
                  <a:lnTo>
                    <a:pt x="4811711" y="1089113"/>
                  </a:lnTo>
                  <a:cubicBezTo>
                    <a:pt x="4811711" y="1091361"/>
                    <a:pt x="4810818" y="1093517"/>
                    <a:pt x="4809229" y="1095106"/>
                  </a:cubicBezTo>
                  <a:cubicBezTo>
                    <a:pt x="4807639" y="1096696"/>
                    <a:pt x="4805483" y="1097589"/>
                    <a:pt x="4803236" y="1097589"/>
                  </a:cubicBezTo>
                  <a:lnTo>
                    <a:pt x="8475" y="1097589"/>
                  </a:lnTo>
                  <a:cubicBezTo>
                    <a:pt x="3795" y="1097589"/>
                    <a:pt x="0" y="1093794"/>
                    <a:pt x="0" y="1089113"/>
                  </a:cubicBezTo>
                  <a:lnTo>
                    <a:pt x="0" y="8475"/>
                  </a:lnTo>
                  <a:cubicBezTo>
                    <a:pt x="0" y="3795"/>
                    <a:pt x="3795" y="0"/>
                    <a:pt x="84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857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0"/>
            <p:cNvSpPr txBox="1"/>
            <p:nvPr/>
          </p:nvSpPr>
          <p:spPr>
            <a:xfrm>
              <a:off x="6" y="-144765"/>
              <a:ext cx="4811700" cy="133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000">
                  <a:solidFill>
                    <a:srgbClr val="777777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1- Fischer, K., Gärtner, B., &amp; Kutz, M. (2003). </a:t>
              </a:r>
              <a:endParaRPr b="1" sz="1000">
                <a:solidFill>
                  <a:srgbClr val="777777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de" sz="1000">
                  <a:solidFill>
                    <a:srgbClr val="777777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     Fast Smallest-Enclosing-Ball Computation in High Dimensions. In G. Di Battista &amp; U. Zwick (Eds.), </a:t>
              </a:r>
              <a:endParaRPr i="1" sz="1000">
                <a:solidFill>
                  <a:srgbClr val="777777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de" sz="1000">
                  <a:solidFill>
                    <a:srgbClr val="777777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    Algorithms—ESA 2003</a:t>
              </a:r>
              <a:r>
                <a:rPr lang="de" sz="1000">
                  <a:solidFill>
                    <a:srgbClr val="777777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(Vol. 2832, pp. 630–641). Springer Berlin Heidelberg. </a:t>
              </a:r>
              <a:endParaRPr sz="1000">
                <a:solidFill>
                  <a:srgbClr val="777777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de" sz="1000">
                  <a:solidFill>
                    <a:srgbClr val="004AAD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    https://doi.org/10.1007/978-3-540-39658-1_57</a:t>
              </a:r>
              <a:endParaRPr sz="7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45720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de" sz="1000">
                  <a:solidFill>
                    <a:srgbClr val="777777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2,3-</a:t>
              </a:r>
              <a:r>
                <a:rPr lang="de" sz="1000">
                  <a:solidFill>
                    <a:srgbClr val="004AAD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https://github.com/hbf/miniball</a:t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9" name="Google Shape;629;p50"/>
          <p:cNvSpPr txBox="1"/>
          <p:nvPr/>
        </p:nvSpPr>
        <p:spPr>
          <a:xfrm rot="-5400000">
            <a:off x="-683658" y="1315822"/>
            <a:ext cx="181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Bibliography</a:t>
            </a:r>
            <a:endParaRPr sz="700"/>
          </a:p>
        </p:txBody>
      </p:sp>
      <p:sp>
        <p:nvSpPr>
          <p:cNvPr id="630" name="Google Shape;630;p50"/>
          <p:cNvSpPr txBox="1"/>
          <p:nvPr/>
        </p:nvSpPr>
        <p:spPr>
          <a:xfrm>
            <a:off x="873289" y="452438"/>
            <a:ext cx="315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000">
                <a:latin typeface="Public Sans"/>
                <a:ea typeface="Public Sans"/>
                <a:cs typeface="Public Sans"/>
                <a:sym typeface="Public Sans"/>
              </a:rPr>
              <a:t>Bibliography</a:t>
            </a:r>
            <a:endParaRPr sz="700"/>
          </a:p>
        </p:txBody>
      </p:sp>
      <p:sp>
        <p:nvSpPr>
          <p:cNvPr id="631" name="Google Shape;631;p50"/>
          <p:cNvSpPr txBox="1"/>
          <p:nvPr/>
        </p:nvSpPr>
        <p:spPr>
          <a:xfrm>
            <a:off x="2147638" y="4144105"/>
            <a:ext cx="4160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632" name="Google Shape;632;p50"/>
          <p:cNvSpPr txBox="1"/>
          <p:nvPr/>
        </p:nvSpPr>
        <p:spPr>
          <a:xfrm>
            <a:off x="8437939" y="4717711"/>
            <a:ext cx="383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2</a:t>
            </a:r>
            <a:r>
              <a:rPr b="1" lang="de" sz="1200">
                <a:latin typeface="Public Sans Medium"/>
                <a:ea typeface="Public Sans Medium"/>
                <a:cs typeface="Public Sans Medium"/>
                <a:sym typeface="Public Sans Medium"/>
              </a:rPr>
              <a:t>6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27"/>
          <p:cNvGrpSpPr/>
          <p:nvPr/>
        </p:nvGrpSpPr>
        <p:grpSpPr>
          <a:xfrm>
            <a:off x="0" y="-72330"/>
            <a:ext cx="514350" cy="5360719"/>
            <a:chOff x="0" y="-38100"/>
            <a:chExt cx="270933" cy="2823753"/>
          </a:xfrm>
        </p:grpSpPr>
        <p:sp>
          <p:nvSpPr>
            <p:cNvPr id="163" name="Google Shape;163;p27"/>
            <p:cNvSpPr/>
            <p:nvPr/>
          </p:nvSpPr>
          <p:spPr>
            <a:xfrm>
              <a:off x="0" y="0"/>
              <a:ext cx="270933" cy="2785653"/>
            </a:xfrm>
            <a:custGeom>
              <a:rect b="b" l="l" r="r" t="t"/>
              <a:pathLst>
                <a:path extrusionOk="0" h="278565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85653"/>
                  </a:lnTo>
                  <a:lnTo>
                    <a:pt x="0" y="27856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64" name="Google Shape;164;p27"/>
            <p:cNvSpPr txBox="1"/>
            <p:nvPr/>
          </p:nvSpPr>
          <p:spPr>
            <a:xfrm>
              <a:off x="0" y="-38100"/>
              <a:ext cx="270933" cy="28237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" name="Google Shape;165;p27"/>
          <p:cNvSpPr/>
          <p:nvPr/>
        </p:nvSpPr>
        <p:spPr>
          <a:xfrm>
            <a:off x="1561228" y="2833438"/>
            <a:ext cx="2046178" cy="2057400"/>
          </a:xfrm>
          <a:custGeom>
            <a:rect b="b" l="l" r="r" t="t"/>
            <a:pathLst>
              <a:path extrusionOk="0" h="4114800" w="4092356">
                <a:moveTo>
                  <a:pt x="0" y="0"/>
                </a:moveTo>
                <a:lnTo>
                  <a:pt x="4092356" y="0"/>
                </a:lnTo>
                <a:lnTo>
                  <a:pt x="40923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p27"/>
          <p:cNvSpPr/>
          <p:nvPr/>
        </p:nvSpPr>
        <p:spPr>
          <a:xfrm>
            <a:off x="1025143" y="981074"/>
            <a:ext cx="8936298" cy="29926"/>
          </a:xfrm>
          <a:custGeom>
            <a:rect b="b" l="l" r="r" t="t"/>
            <a:pathLst>
              <a:path extrusionOk="0" h="59852" w="17872595">
                <a:moveTo>
                  <a:pt x="0" y="0"/>
                </a:moveTo>
                <a:lnTo>
                  <a:pt x="17872595" y="0"/>
                </a:lnTo>
                <a:lnTo>
                  <a:pt x="17872595" y="59852"/>
                </a:lnTo>
                <a:lnTo>
                  <a:pt x="0" y="598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66102556" l="-2139685" r="-2244618" t="-3728736"/>
            </a:stretch>
          </a:blipFill>
          <a:ln>
            <a:noFill/>
          </a:ln>
        </p:spPr>
      </p:sp>
      <p:sp>
        <p:nvSpPr>
          <p:cNvPr id="167" name="Google Shape;167;p27"/>
          <p:cNvSpPr txBox="1"/>
          <p:nvPr/>
        </p:nvSpPr>
        <p:spPr>
          <a:xfrm rot="-5400000">
            <a:off x="-668655" y="1300797"/>
            <a:ext cx="1818322" cy="245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400" u="none" cap="none" strike="noStrike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The Goal</a:t>
            </a:r>
            <a:endParaRPr sz="700"/>
          </a:p>
        </p:txBody>
      </p:sp>
      <p:sp>
        <p:nvSpPr>
          <p:cNvPr id="168" name="Google Shape;168;p27"/>
          <p:cNvSpPr txBox="1"/>
          <p:nvPr/>
        </p:nvSpPr>
        <p:spPr>
          <a:xfrm>
            <a:off x="4455087" y="3566722"/>
            <a:ext cx="4174563" cy="11617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000" u="none" cap="none" strike="noStrike">
                <a:solidFill>
                  <a:srgbClr val="777777"/>
                </a:solidFill>
                <a:latin typeface="Public Sans"/>
                <a:ea typeface="Public Sans"/>
                <a:cs typeface="Public Sans"/>
                <a:sym typeface="Public Sans"/>
              </a:rPr>
              <a:t>1- Fischer, K., Gärtner, B., &amp; Kutz, M. (2003). </a:t>
            </a:r>
            <a:r>
              <a:rPr b="0" i="1" lang="de" sz="1000" u="none" cap="none" strike="noStrike">
                <a:solidFill>
                  <a:srgbClr val="777777"/>
                </a:solidFill>
                <a:latin typeface="Public Sans"/>
                <a:ea typeface="Public Sans"/>
                <a:cs typeface="Public Sans"/>
                <a:sym typeface="Public Sans"/>
              </a:rPr>
              <a:t>Fast Smallest-Enclosing-Ball Computation in High Dimensions. In G. Di Battista &amp; U. Zwick (Eds.), Algorithms—ESA 2003</a:t>
            </a:r>
            <a:r>
              <a:rPr b="0" i="0" lang="de" sz="1000" u="none" cap="none" strike="noStrike">
                <a:solidFill>
                  <a:srgbClr val="777777"/>
                </a:solidFill>
                <a:latin typeface="Public Sans"/>
                <a:ea typeface="Public Sans"/>
                <a:cs typeface="Public Sans"/>
                <a:sym typeface="Public Sans"/>
              </a:rPr>
              <a:t> (Vol. 2832, pp. 630–641). Springer Berlin Heidelberg. </a:t>
            </a:r>
            <a:r>
              <a:rPr b="0" i="0" lang="de" sz="1000" u="none" cap="none" strike="noStrike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https://doi.org/10.1007/978-3-540-39658-1_57</a:t>
            </a:r>
            <a:endParaRPr sz="7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4AAD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000" u="none" cap="none" strike="noStrike">
                <a:solidFill>
                  <a:srgbClr val="777777"/>
                </a:solidFill>
                <a:latin typeface="Public Sans"/>
                <a:ea typeface="Public Sans"/>
                <a:cs typeface="Public Sans"/>
                <a:sym typeface="Public Sans"/>
              </a:rPr>
              <a:t>2-</a:t>
            </a:r>
            <a:r>
              <a:rPr b="0" i="0" lang="de" sz="1000" u="none" cap="none" strike="noStrike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 https://github.com/hbf/miniball</a:t>
            </a:r>
            <a:endParaRPr sz="7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4AAD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1025143" y="394438"/>
            <a:ext cx="4340177" cy="543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The main goal is to: </a:t>
            </a:r>
            <a:endParaRPr sz="700"/>
          </a:p>
        </p:txBody>
      </p:sp>
      <p:sp>
        <p:nvSpPr>
          <p:cNvPr id="170" name="Google Shape;170;p27"/>
          <p:cNvSpPr/>
          <p:nvPr/>
        </p:nvSpPr>
        <p:spPr>
          <a:xfrm>
            <a:off x="4396194" y="3357699"/>
            <a:ext cx="8936298" cy="29926"/>
          </a:xfrm>
          <a:custGeom>
            <a:rect b="b" l="l" r="r" t="t"/>
            <a:pathLst>
              <a:path extrusionOk="0" h="59852" w="17872595">
                <a:moveTo>
                  <a:pt x="0" y="0"/>
                </a:moveTo>
                <a:lnTo>
                  <a:pt x="17872595" y="0"/>
                </a:lnTo>
                <a:lnTo>
                  <a:pt x="17872595" y="59852"/>
                </a:lnTo>
                <a:lnTo>
                  <a:pt x="0" y="598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66102556" l="-2139685" r="-2244618" t="-3728736"/>
            </a:stretch>
          </a:blipFill>
          <a:ln>
            <a:noFill/>
          </a:ln>
        </p:spPr>
      </p:sp>
      <p:grpSp>
        <p:nvGrpSpPr>
          <p:cNvPr id="171" name="Google Shape;171;p27"/>
          <p:cNvGrpSpPr/>
          <p:nvPr/>
        </p:nvGrpSpPr>
        <p:grpSpPr>
          <a:xfrm>
            <a:off x="1025143" y="1324872"/>
            <a:ext cx="472680" cy="472680"/>
            <a:chOff x="0" y="0"/>
            <a:chExt cx="812800" cy="812800"/>
          </a:xfrm>
        </p:grpSpPr>
        <p:sp>
          <p:nvSpPr>
            <p:cNvPr id="172" name="Google Shape;172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2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27"/>
          <p:cNvGrpSpPr/>
          <p:nvPr/>
        </p:nvGrpSpPr>
        <p:grpSpPr>
          <a:xfrm>
            <a:off x="1025143" y="1991055"/>
            <a:ext cx="472680" cy="472680"/>
            <a:chOff x="0" y="0"/>
            <a:chExt cx="812800" cy="812800"/>
          </a:xfrm>
        </p:grpSpPr>
        <p:sp>
          <p:nvSpPr>
            <p:cNvPr id="175" name="Google Shape;175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2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27"/>
          <p:cNvSpPr txBox="1"/>
          <p:nvPr/>
        </p:nvSpPr>
        <p:spPr>
          <a:xfrm>
            <a:off x="1114249" y="1445056"/>
            <a:ext cx="294467" cy="1989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01</a:t>
            </a:r>
            <a:endParaRPr sz="700"/>
          </a:p>
        </p:txBody>
      </p:sp>
      <p:sp>
        <p:nvSpPr>
          <p:cNvPr id="178" name="Google Shape;178;p27"/>
          <p:cNvSpPr txBox="1"/>
          <p:nvPr/>
        </p:nvSpPr>
        <p:spPr>
          <a:xfrm>
            <a:off x="1114249" y="2121402"/>
            <a:ext cx="294467" cy="1989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02</a:t>
            </a:r>
            <a:endParaRPr sz="700"/>
          </a:p>
        </p:txBody>
      </p:sp>
      <p:sp>
        <p:nvSpPr>
          <p:cNvPr id="179" name="Google Shape;179;p27"/>
          <p:cNvSpPr txBox="1"/>
          <p:nvPr/>
        </p:nvSpPr>
        <p:spPr>
          <a:xfrm>
            <a:off x="1621800" y="1440300"/>
            <a:ext cx="2774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Public Sans"/>
                <a:ea typeface="Public Sans"/>
                <a:cs typeface="Public Sans"/>
                <a:sym typeface="Public Sans"/>
              </a:rPr>
              <a:t>  </a:t>
            </a:r>
            <a:r>
              <a:rPr b="0" i="0" lang="de" sz="1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Implement the SEB</a:t>
            </a:r>
            <a:r>
              <a:rPr lang="de" sz="1200"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b="0" i="0" lang="de" sz="1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algorithm </a:t>
            </a:r>
            <a:endParaRPr sz="700"/>
          </a:p>
        </p:txBody>
      </p:sp>
      <p:sp>
        <p:nvSpPr>
          <p:cNvPr id="180" name="Google Shape;180;p27"/>
          <p:cNvSpPr txBox="1"/>
          <p:nvPr/>
        </p:nvSpPr>
        <p:spPr>
          <a:xfrm>
            <a:off x="1677522" y="2027438"/>
            <a:ext cx="5236776" cy="399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Compare the runtime of our code implementation (SEB) and the code based on   Fischer et al. written by   Jan Bradley</a:t>
            </a:r>
            <a:endParaRPr sz="700"/>
          </a:p>
        </p:txBody>
      </p:sp>
      <p:sp>
        <p:nvSpPr>
          <p:cNvPr id="181" name="Google Shape;181;p27"/>
          <p:cNvSpPr txBox="1"/>
          <p:nvPr/>
        </p:nvSpPr>
        <p:spPr>
          <a:xfrm flipH="1">
            <a:off x="2336731" y="2220950"/>
            <a:ext cx="112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8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1</a:t>
            </a:r>
            <a:endParaRPr sz="700"/>
          </a:p>
        </p:txBody>
      </p:sp>
      <p:sp>
        <p:nvSpPr>
          <p:cNvPr id="182" name="Google Shape;182;p27"/>
          <p:cNvSpPr txBox="1"/>
          <p:nvPr/>
        </p:nvSpPr>
        <p:spPr>
          <a:xfrm>
            <a:off x="4137343" y="2220944"/>
            <a:ext cx="60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8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2</a:t>
            </a:r>
            <a:endParaRPr sz="700"/>
          </a:p>
        </p:txBody>
      </p:sp>
      <p:sp>
        <p:nvSpPr>
          <p:cNvPr id="183" name="Google Shape;183;p27"/>
          <p:cNvSpPr txBox="1"/>
          <p:nvPr/>
        </p:nvSpPr>
        <p:spPr>
          <a:xfrm>
            <a:off x="8437939" y="4717711"/>
            <a:ext cx="383423" cy="21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03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8"/>
          <p:cNvGrpSpPr/>
          <p:nvPr/>
        </p:nvGrpSpPr>
        <p:grpSpPr>
          <a:xfrm>
            <a:off x="0" y="-72330"/>
            <a:ext cx="514350" cy="5215830"/>
            <a:chOff x="0" y="-38100"/>
            <a:chExt cx="270933" cy="2747433"/>
          </a:xfrm>
        </p:grpSpPr>
        <p:sp>
          <p:nvSpPr>
            <p:cNvPr id="189" name="Google Shape;189;p28"/>
            <p:cNvSpPr/>
            <p:nvPr/>
          </p:nvSpPr>
          <p:spPr>
            <a:xfrm>
              <a:off x="0" y="0"/>
              <a:ext cx="270933" cy="2709333"/>
            </a:xfrm>
            <a:custGeom>
              <a:rect b="b" l="l" r="r" t="t"/>
              <a:pathLst>
                <a:path extrusionOk="0" h="27093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90" name="Google Shape;190;p28"/>
            <p:cNvSpPr txBox="1"/>
            <p:nvPr/>
          </p:nvSpPr>
          <p:spPr>
            <a:xfrm>
              <a:off x="0" y="-38100"/>
              <a:ext cx="270933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28"/>
          <p:cNvGrpSpPr/>
          <p:nvPr/>
        </p:nvGrpSpPr>
        <p:grpSpPr>
          <a:xfrm>
            <a:off x="2302051" y="2028857"/>
            <a:ext cx="389494" cy="389494"/>
            <a:chOff x="0" y="0"/>
            <a:chExt cx="812800" cy="812800"/>
          </a:xfrm>
        </p:grpSpPr>
        <p:sp>
          <p:nvSpPr>
            <p:cNvPr id="192" name="Google Shape;192;p2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00" lIns="17500" spcFirstLastPara="1" rIns="17500" wrap="square" tIns="175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28"/>
          <p:cNvGrpSpPr/>
          <p:nvPr/>
        </p:nvGrpSpPr>
        <p:grpSpPr>
          <a:xfrm>
            <a:off x="2302051" y="2560937"/>
            <a:ext cx="389494" cy="389494"/>
            <a:chOff x="0" y="0"/>
            <a:chExt cx="812800" cy="812800"/>
          </a:xfrm>
        </p:grpSpPr>
        <p:sp>
          <p:nvSpPr>
            <p:cNvPr id="195" name="Google Shape;195;p2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00" lIns="17500" spcFirstLastPara="1" rIns="17500" wrap="square" tIns="175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28"/>
          <p:cNvGrpSpPr/>
          <p:nvPr/>
        </p:nvGrpSpPr>
        <p:grpSpPr>
          <a:xfrm>
            <a:off x="2302051" y="3093017"/>
            <a:ext cx="389494" cy="389494"/>
            <a:chOff x="0" y="0"/>
            <a:chExt cx="812800" cy="812800"/>
          </a:xfrm>
        </p:grpSpPr>
        <p:sp>
          <p:nvSpPr>
            <p:cNvPr id="198" name="Google Shape;198;p2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00" lIns="17500" spcFirstLastPara="1" rIns="17500" wrap="square" tIns="175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28"/>
          <p:cNvSpPr/>
          <p:nvPr/>
        </p:nvSpPr>
        <p:spPr>
          <a:xfrm>
            <a:off x="2300335" y="1818288"/>
            <a:ext cx="4889230" cy="29594"/>
          </a:xfrm>
          <a:custGeom>
            <a:rect b="b" l="l" r="r" t="t"/>
            <a:pathLst>
              <a:path extrusionOk="0" h="59189" w="9778460">
                <a:moveTo>
                  <a:pt x="0" y="0"/>
                </a:moveTo>
                <a:lnTo>
                  <a:pt x="9778460" y="0"/>
                </a:lnTo>
                <a:lnTo>
                  <a:pt x="9778460" y="59190"/>
                </a:lnTo>
                <a:lnTo>
                  <a:pt x="0" y="591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6593208" l="-2139685" r="-2244618" t="-2066677"/>
            </a:stretch>
          </a:blipFill>
          <a:ln>
            <a:noFill/>
          </a:ln>
        </p:spPr>
      </p:sp>
      <p:sp>
        <p:nvSpPr>
          <p:cNvPr id="201" name="Google Shape;201;p28"/>
          <p:cNvSpPr txBox="1"/>
          <p:nvPr/>
        </p:nvSpPr>
        <p:spPr>
          <a:xfrm>
            <a:off x="2375483" y="2115687"/>
            <a:ext cx="242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1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01</a:t>
            </a:r>
            <a:endParaRPr sz="700"/>
          </a:p>
        </p:txBody>
      </p:sp>
      <p:sp>
        <p:nvSpPr>
          <p:cNvPr id="202" name="Google Shape;202;p28"/>
          <p:cNvSpPr txBox="1"/>
          <p:nvPr/>
        </p:nvSpPr>
        <p:spPr>
          <a:xfrm>
            <a:off x="2853026" y="2088022"/>
            <a:ext cx="2872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Normal Distribution</a:t>
            </a:r>
            <a:endParaRPr sz="700"/>
          </a:p>
        </p:txBody>
      </p:sp>
      <p:sp>
        <p:nvSpPr>
          <p:cNvPr id="203" name="Google Shape;203;p28"/>
          <p:cNvSpPr txBox="1"/>
          <p:nvPr/>
        </p:nvSpPr>
        <p:spPr>
          <a:xfrm>
            <a:off x="2302051" y="660248"/>
            <a:ext cx="33984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3 data types were used: </a:t>
            </a:r>
            <a:endParaRPr sz="700"/>
          </a:p>
        </p:txBody>
      </p:sp>
      <p:sp>
        <p:nvSpPr>
          <p:cNvPr id="204" name="Google Shape;204;p28"/>
          <p:cNvSpPr txBox="1"/>
          <p:nvPr/>
        </p:nvSpPr>
        <p:spPr>
          <a:xfrm>
            <a:off x="2375483" y="2647767"/>
            <a:ext cx="242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1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02</a:t>
            </a:r>
            <a:endParaRPr sz="700"/>
          </a:p>
        </p:txBody>
      </p:sp>
      <p:sp>
        <p:nvSpPr>
          <p:cNvPr id="205" name="Google Shape;205;p28"/>
          <p:cNvSpPr txBox="1"/>
          <p:nvPr/>
        </p:nvSpPr>
        <p:spPr>
          <a:xfrm>
            <a:off x="2853026" y="2620101"/>
            <a:ext cx="2872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Uniform distribution</a:t>
            </a:r>
            <a:endParaRPr sz="700"/>
          </a:p>
        </p:txBody>
      </p:sp>
      <p:sp>
        <p:nvSpPr>
          <p:cNvPr id="206" name="Google Shape;206;p28"/>
          <p:cNvSpPr txBox="1"/>
          <p:nvPr/>
        </p:nvSpPr>
        <p:spPr>
          <a:xfrm>
            <a:off x="2375483" y="3179846"/>
            <a:ext cx="242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1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03</a:t>
            </a:r>
            <a:endParaRPr sz="700"/>
          </a:p>
        </p:txBody>
      </p:sp>
      <p:sp>
        <p:nvSpPr>
          <p:cNvPr id="207" name="Google Shape;207;p28"/>
          <p:cNvSpPr txBox="1"/>
          <p:nvPr/>
        </p:nvSpPr>
        <p:spPr>
          <a:xfrm>
            <a:off x="2853026" y="3116228"/>
            <a:ext cx="3282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Unit-circle (spherical) with uniform distribution disturbance</a:t>
            </a:r>
            <a:endParaRPr sz="700"/>
          </a:p>
        </p:txBody>
      </p:sp>
      <p:sp>
        <p:nvSpPr>
          <p:cNvPr id="208" name="Google Shape;208;p28"/>
          <p:cNvSpPr txBox="1"/>
          <p:nvPr/>
        </p:nvSpPr>
        <p:spPr>
          <a:xfrm rot="-5400000">
            <a:off x="-668655" y="1300797"/>
            <a:ext cx="1818322" cy="245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400" u="none" cap="none" strike="noStrike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Datasets Used</a:t>
            </a:r>
            <a:endParaRPr sz="700"/>
          </a:p>
        </p:txBody>
      </p:sp>
      <p:sp>
        <p:nvSpPr>
          <p:cNvPr id="209" name="Google Shape;209;p28"/>
          <p:cNvSpPr txBox="1"/>
          <p:nvPr/>
        </p:nvSpPr>
        <p:spPr>
          <a:xfrm>
            <a:off x="2375468" y="3790705"/>
            <a:ext cx="495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Datasets were generated onto a text file via a separate python code</a:t>
            </a:r>
            <a:endParaRPr sz="700"/>
          </a:p>
        </p:txBody>
      </p:sp>
      <p:sp>
        <p:nvSpPr>
          <p:cNvPr id="210" name="Google Shape;210;p28"/>
          <p:cNvSpPr/>
          <p:nvPr/>
        </p:nvSpPr>
        <p:spPr>
          <a:xfrm>
            <a:off x="1559970" y="4206593"/>
            <a:ext cx="6612617" cy="23813"/>
          </a:xfrm>
          <a:custGeom>
            <a:rect b="b" l="l" r="r" t="t"/>
            <a:pathLst>
              <a:path extrusionOk="0" h="47625" w="13225234">
                <a:moveTo>
                  <a:pt x="0" y="0"/>
                </a:moveTo>
                <a:lnTo>
                  <a:pt x="13225234" y="0"/>
                </a:lnTo>
                <a:lnTo>
                  <a:pt x="13225234" y="47625"/>
                </a:lnTo>
                <a:lnTo>
                  <a:pt x="0" y="476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1774848" l="-2139685" r="-2244618" t="-3484986"/>
            </a:stretch>
          </a:blipFill>
          <a:ln>
            <a:noFill/>
          </a:ln>
        </p:spPr>
      </p:sp>
      <p:sp>
        <p:nvSpPr>
          <p:cNvPr id="211" name="Google Shape;211;p28"/>
          <p:cNvSpPr txBox="1"/>
          <p:nvPr/>
        </p:nvSpPr>
        <p:spPr>
          <a:xfrm>
            <a:off x="8437939" y="4717711"/>
            <a:ext cx="383423" cy="21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04</a:t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9"/>
          <p:cNvGrpSpPr/>
          <p:nvPr/>
        </p:nvGrpSpPr>
        <p:grpSpPr>
          <a:xfrm>
            <a:off x="0" y="-72330"/>
            <a:ext cx="514350" cy="5384867"/>
            <a:chOff x="0" y="-38100"/>
            <a:chExt cx="270933" cy="2836473"/>
          </a:xfrm>
        </p:grpSpPr>
        <p:sp>
          <p:nvSpPr>
            <p:cNvPr id="217" name="Google Shape;217;p29"/>
            <p:cNvSpPr/>
            <p:nvPr/>
          </p:nvSpPr>
          <p:spPr>
            <a:xfrm>
              <a:off x="0" y="0"/>
              <a:ext cx="270933" cy="2798373"/>
            </a:xfrm>
            <a:custGeom>
              <a:rect b="b" l="l" r="r" t="t"/>
              <a:pathLst>
                <a:path extrusionOk="0" h="279837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98373"/>
                  </a:lnTo>
                  <a:lnTo>
                    <a:pt x="0" y="27983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8" name="Google Shape;218;p29"/>
            <p:cNvSpPr txBox="1"/>
            <p:nvPr/>
          </p:nvSpPr>
          <p:spPr>
            <a:xfrm>
              <a:off x="0" y="-38100"/>
              <a:ext cx="270933" cy="2836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29"/>
          <p:cNvGrpSpPr/>
          <p:nvPr/>
        </p:nvGrpSpPr>
        <p:grpSpPr>
          <a:xfrm>
            <a:off x="953819" y="2219951"/>
            <a:ext cx="389530" cy="389530"/>
            <a:chOff x="0" y="0"/>
            <a:chExt cx="812800" cy="812800"/>
          </a:xfrm>
        </p:grpSpPr>
        <p:sp>
          <p:nvSpPr>
            <p:cNvPr id="220" name="Google Shape;220;p2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00" lIns="17500" spcFirstLastPara="1" rIns="17500" wrap="square" tIns="175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Google Shape;222;p29"/>
          <p:cNvGrpSpPr/>
          <p:nvPr/>
        </p:nvGrpSpPr>
        <p:grpSpPr>
          <a:xfrm>
            <a:off x="953819" y="2752031"/>
            <a:ext cx="389530" cy="389529"/>
            <a:chOff x="0" y="0"/>
            <a:chExt cx="812800" cy="812800"/>
          </a:xfrm>
        </p:grpSpPr>
        <p:sp>
          <p:nvSpPr>
            <p:cNvPr id="223" name="Google Shape;223;p2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00" lIns="17500" spcFirstLastPara="1" rIns="17500" wrap="square" tIns="175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p29"/>
          <p:cNvGrpSpPr/>
          <p:nvPr/>
        </p:nvGrpSpPr>
        <p:grpSpPr>
          <a:xfrm>
            <a:off x="953819" y="3284110"/>
            <a:ext cx="389530" cy="389529"/>
            <a:chOff x="0" y="0"/>
            <a:chExt cx="812800" cy="812800"/>
          </a:xfrm>
        </p:grpSpPr>
        <p:sp>
          <p:nvSpPr>
            <p:cNvPr id="226" name="Google Shape;226;p2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00" lIns="17500" spcFirstLastPara="1" rIns="17500" wrap="square" tIns="175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29"/>
          <p:cNvSpPr txBox="1"/>
          <p:nvPr/>
        </p:nvSpPr>
        <p:spPr>
          <a:xfrm rot="-5400000">
            <a:off x="-668655" y="1300797"/>
            <a:ext cx="1818322" cy="245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400" u="none" cap="none" strike="noStrike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Hardware</a:t>
            </a:r>
            <a:endParaRPr sz="700"/>
          </a:p>
        </p:txBody>
      </p:sp>
      <p:sp>
        <p:nvSpPr>
          <p:cNvPr id="229" name="Google Shape;229;p29"/>
          <p:cNvSpPr txBox="1"/>
          <p:nvPr/>
        </p:nvSpPr>
        <p:spPr>
          <a:xfrm>
            <a:off x="816096" y="1254509"/>
            <a:ext cx="3378310" cy="402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2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Hardware Used:</a:t>
            </a:r>
            <a:endParaRPr sz="700"/>
          </a:p>
        </p:txBody>
      </p:sp>
      <p:sp>
        <p:nvSpPr>
          <p:cNvPr id="230" name="Google Shape;230;p29"/>
          <p:cNvSpPr txBox="1"/>
          <p:nvPr/>
        </p:nvSpPr>
        <p:spPr>
          <a:xfrm>
            <a:off x="1027250" y="2306781"/>
            <a:ext cx="242667" cy="193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1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01</a:t>
            </a:r>
            <a:endParaRPr sz="700"/>
          </a:p>
        </p:txBody>
      </p:sp>
      <p:sp>
        <p:nvSpPr>
          <p:cNvPr id="231" name="Google Shape;231;p29"/>
          <p:cNvSpPr txBox="1"/>
          <p:nvPr/>
        </p:nvSpPr>
        <p:spPr>
          <a:xfrm>
            <a:off x="1504793" y="2279116"/>
            <a:ext cx="2872592" cy="199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Lenovo Laptop</a:t>
            </a:r>
            <a:endParaRPr sz="700"/>
          </a:p>
        </p:txBody>
      </p:sp>
      <p:sp>
        <p:nvSpPr>
          <p:cNvPr id="232" name="Google Shape;232;p29"/>
          <p:cNvSpPr txBox="1"/>
          <p:nvPr/>
        </p:nvSpPr>
        <p:spPr>
          <a:xfrm>
            <a:off x="1027250" y="2838860"/>
            <a:ext cx="242667" cy="193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1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02</a:t>
            </a:r>
            <a:endParaRPr sz="700"/>
          </a:p>
        </p:txBody>
      </p:sp>
      <p:sp>
        <p:nvSpPr>
          <p:cNvPr id="233" name="Google Shape;233;p29"/>
          <p:cNvSpPr txBox="1"/>
          <p:nvPr/>
        </p:nvSpPr>
        <p:spPr>
          <a:xfrm>
            <a:off x="1504793" y="2811195"/>
            <a:ext cx="2872592" cy="199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12th Gen i7-12700H</a:t>
            </a:r>
            <a:endParaRPr sz="700"/>
          </a:p>
        </p:txBody>
      </p:sp>
      <p:sp>
        <p:nvSpPr>
          <p:cNvPr id="234" name="Google Shape;234;p29"/>
          <p:cNvSpPr txBox="1"/>
          <p:nvPr/>
        </p:nvSpPr>
        <p:spPr>
          <a:xfrm>
            <a:off x="1027250" y="3370940"/>
            <a:ext cx="242667" cy="19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1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03</a:t>
            </a:r>
            <a:endParaRPr sz="700"/>
          </a:p>
        </p:txBody>
      </p:sp>
      <p:sp>
        <p:nvSpPr>
          <p:cNvPr id="235" name="Google Shape;235;p29"/>
          <p:cNvSpPr txBox="1"/>
          <p:nvPr/>
        </p:nvSpPr>
        <p:spPr>
          <a:xfrm>
            <a:off x="1504793" y="3370940"/>
            <a:ext cx="6071243" cy="199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2.3 GHz, with 32GB RAM, 64 bit OS, x64 based processor</a:t>
            </a:r>
            <a:endParaRPr sz="700"/>
          </a:p>
        </p:txBody>
      </p:sp>
      <p:sp>
        <p:nvSpPr>
          <p:cNvPr id="236" name="Google Shape;236;p29"/>
          <p:cNvSpPr/>
          <p:nvPr/>
        </p:nvSpPr>
        <p:spPr>
          <a:xfrm>
            <a:off x="816096" y="1785322"/>
            <a:ext cx="3561289" cy="27219"/>
          </a:xfrm>
          <a:custGeom>
            <a:rect b="b" l="l" r="r" t="t"/>
            <a:pathLst>
              <a:path extrusionOk="0" h="54438" w="7122578">
                <a:moveTo>
                  <a:pt x="0" y="0"/>
                </a:moveTo>
                <a:lnTo>
                  <a:pt x="7122578" y="0"/>
                </a:lnTo>
                <a:lnTo>
                  <a:pt x="7122578" y="54438"/>
                </a:lnTo>
                <a:lnTo>
                  <a:pt x="0" y="544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1563568" l="-3050827" r="-3243026" t="-2004357"/>
            </a:stretch>
          </a:blipFill>
          <a:ln>
            <a:noFill/>
          </a:ln>
        </p:spPr>
      </p:sp>
      <p:sp>
        <p:nvSpPr>
          <p:cNvPr id="237" name="Google Shape;237;p29"/>
          <p:cNvSpPr txBox="1"/>
          <p:nvPr/>
        </p:nvSpPr>
        <p:spPr>
          <a:xfrm>
            <a:off x="8437939" y="4717711"/>
            <a:ext cx="383423" cy="21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05</a:t>
            </a:r>
            <a:endParaRPr sz="700"/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2025" y="908847"/>
            <a:ext cx="2422626" cy="20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30"/>
          <p:cNvGrpSpPr/>
          <p:nvPr/>
        </p:nvGrpSpPr>
        <p:grpSpPr>
          <a:xfrm>
            <a:off x="0" y="-72330"/>
            <a:ext cx="514350" cy="5300349"/>
            <a:chOff x="0" y="-38100"/>
            <a:chExt cx="270933" cy="2791953"/>
          </a:xfrm>
        </p:grpSpPr>
        <p:sp>
          <p:nvSpPr>
            <p:cNvPr id="244" name="Google Shape;244;p30"/>
            <p:cNvSpPr/>
            <p:nvPr/>
          </p:nvSpPr>
          <p:spPr>
            <a:xfrm>
              <a:off x="0" y="0"/>
              <a:ext cx="270933" cy="2753853"/>
            </a:xfrm>
            <a:custGeom>
              <a:rect b="b" l="l" r="r" t="t"/>
              <a:pathLst>
                <a:path extrusionOk="0" h="275385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53853"/>
                  </a:lnTo>
                  <a:lnTo>
                    <a:pt x="0" y="27538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5" name="Google Shape;245;p30"/>
            <p:cNvSpPr txBox="1"/>
            <p:nvPr/>
          </p:nvSpPr>
          <p:spPr>
            <a:xfrm>
              <a:off x="0" y="-38100"/>
              <a:ext cx="270933" cy="27919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p30"/>
          <p:cNvSpPr txBox="1"/>
          <p:nvPr/>
        </p:nvSpPr>
        <p:spPr>
          <a:xfrm rot="-5400000">
            <a:off x="-668655" y="1300797"/>
            <a:ext cx="1818322" cy="245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400" u="none" cap="none" strike="noStrike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Testing </a:t>
            </a:r>
            <a:endParaRPr sz="700"/>
          </a:p>
        </p:txBody>
      </p:sp>
      <p:grpSp>
        <p:nvGrpSpPr>
          <p:cNvPr id="247" name="Google Shape;247;p30"/>
          <p:cNvGrpSpPr/>
          <p:nvPr/>
        </p:nvGrpSpPr>
        <p:grpSpPr>
          <a:xfrm>
            <a:off x="953819" y="1089404"/>
            <a:ext cx="362218" cy="340466"/>
            <a:chOff x="0" y="0"/>
            <a:chExt cx="864730" cy="812800"/>
          </a:xfrm>
        </p:grpSpPr>
        <p:sp>
          <p:nvSpPr>
            <p:cNvPr id="248" name="Google Shape;248;p30"/>
            <p:cNvSpPr/>
            <p:nvPr/>
          </p:nvSpPr>
          <p:spPr>
            <a:xfrm>
              <a:off x="0" y="0"/>
              <a:ext cx="864730" cy="812800"/>
            </a:xfrm>
            <a:custGeom>
              <a:rect b="b" l="l" r="r" t="t"/>
              <a:pathLst>
                <a:path extrusionOk="0" h="812800" w="864730">
                  <a:moveTo>
                    <a:pt x="432365" y="0"/>
                  </a:moveTo>
                  <a:cubicBezTo>
                    <a:pt x="193576" y="0"/>
                    <a:pt x="0" y="181951"/>
                    <a:pt x="0" y="406400"/>
                  </a:cubicBezTo>
                  <a:cubicBezTo>
                    <a:pt x="0" y="630849"/>
                    <a:pt x="193576" y="812800"/>
                    <a:pt x="432365" y="812800"/>
                  </a:cubicBezTo>
                  <a:cubicBezTo>
                    <a:pt x="671154" y="812800"/>
                    <a:pt x="864730" y="630849"/>
                    <a:pt x="864730" y="406400"/>
                  </a:cubicBezTo>
                  <a:cubicBezTo>
                    <a:pt x="864730" y="181951"/>
                    <a:pt x="671154" y="0"/>
                    <a:pt x="43236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0"/>
            <p:cNvSpPr txBox="1"/>
            <p:nvPr/>
          </p:nvSpPr>
          <p:spPr>
            <a:xfrm>
              <a:off x="81068" y="38100"/>
              <a:ext cx="702593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00" lIns="17500" spcFirstLastPara="1" rIns="17500" wrap="square" tIns="175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" name="Google Shape;250;p30"/>
          <p:cNvGrpSpPr/>
          <p:nvPr/>
        </p:nvGrpSpPr>
        <p:grpSpPr>
          <a:xfrm>
            <a:off x="953819" y="1554465"/>
            <a:ext cx="362218" cy="340466"/>
            <a:chOff x="0" y="0"/>
            <a:chExt cx="864730" cy="812800"/>
          </a:xfrm>
        </p:grpSpPr>
        <p:sp>
          <p:nvSpPr>
            <p:cNvPr id="251" name="Google Shape;251;p30"/>
            <p:cNvSpPr/>
            <p:nvPr/>
          </p:nvSpPr>
          <p:spPr>
            <a:xfrm>
              <a:off x="0" y="0"/>
              <a:ext cx="864730" cy="812800"/>
            </a:xfrm>
            <a:custGeom>
              <a:rect b="b" l="l" r="r" t="t"/>
              <a:pathLst>
                <a:path extrusionOk="0" h="812800" w="864730">
                  <a:moveTo>
                    <a:pt x="432365" y="0"/>
                  </a:moveTo>
                  <a:cubicBezTo>
                    <a:pt x="193576" y="0"/>
                    <a:pt x="0" y="181951"/>
                    <a:pt x="0" y="406400"/>
                  </a:cubicBezTo>
                  <a:cubicBezTo>
                    <a:pt x="0" y="630849"/>
                    <a:pt x="193576" y="812800"/>
                    <a:pt x="432365" y="812800"/>
                  </a:cubicBezTo>
                  <a:cubicBezTo>
                    <a:pt x="671154" y="812800"/>
                    <a:pt x="864730" y="630849"/>
                    <a:pt x="864730" y="406400"/>
                  </a:cubicBezTo>
                  <a:cubicBezTo>
                    <a:pt x="864730" y="181951"/>
                    <a:pt x="671154" y="0"/>
                    <a:pt x="43236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0"/>
            <p:cNvSpPr txBox="1"/>
            <p:nvPr/>
          </p:nvSpPr>
          <p:spPr>
            <a:xfrm>
              <a:off x="81068" y="38100"/>
              <a:ext cx="702593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00" lIns="17500" spcFirstLastPara="1" rIns="17500" wrap="square" tIns="175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3" name="Google Shape;253;p30"/>
          <p:cNvGrpSpPr/>
          <p:nvPr/>
        </p:nvGrpSpPr>
        <p:grpSpPr>
          <a:xfrm>
            <a:off x="953819" y="2019526"/>
            <a:ext cx="362218" cy="340465"/>
            <a:chOff x="0" y="0"/>
            <a:chExt cx="864730" cy="812800"/>
          </a:xfrm>
        </p:grpSpPr>
        <p:sp>
          <p:nvSpPr>
            <p:cNvPr id="254" name="Google Shape;254;p30"/>
            <p:cNvSpPr/>
            <p:nvPr/>
          </p:nvSpPr>
          <p:spPr>
            <a:xfrm>
              <a:off x="0" y="0"/>
              <a:ext cx="864730" cy="812800"/>
            </a:xfrm>
            <a:custGeom>
              <a:rect b="b" l="l" r="r" t="t"/>
              <a:pathLst>
                <a:path extrusionOk="0" h="812800" w="864730">
                  <a:moveTo>
                    <a:pt x="432365" y="0"/>
                  </a:moveTo>
                  <a:cubicBezTo>
                    <a:pt x="193576" y="0"/>
                    <a:pt x="0" y="181951"/>
                    <a:pt x="0" y="406400"/>
                  </a:cubicBezTo>
                  <a:cubicBezTo>
                    <a:pt x="0" y="630849"/>
                    <a:pt x="193576" y="812800"/>
                    <a:pt x="432365" y="812800"/>
                  </a:cubicBezTo>
                  <a:cubicBezTo>
                    <a:pt x="671154" y="812800"/>
                    <a:pt x="864730" y="630849"/>
                    <a:pt x="864730" y="406400"/>
                  </a:cubicBezTo>
                  <a:cubicBezTo>
                    <a:pt x="864730" y="181951"/>
                    <a:pt x="671154" y="0"/>
                    <a:pt x="43236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0"/>
            <p:cNvSpPr txBox="1"/>
            <p:nvPr/>
          </p:nvSpPr>
          <p:spPr>
            <a:xfrm>
              <a:off x="81068" y="38100"/>
              <a:ext cx="702593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00" lIns="17500" spcFirstLastPara="1" rIns="17500" wrap="square" tIns="175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6" name="Google Shape;256;p30"/>
          <p:cNvSpPr txBox="1"/>
          <p:nvPr/>
        </p:nvSpPr>
        <p:spPr>
          <a:xfrm>
            <a:off x="1022102" y="1171223"/>
            <a:ext cx="225652" cy="163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0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01</a:t>
            </a:r>
            <a:endParaRPr sz="700"/>
          </a:p>
        </p:txBody>
      </p:sp>
      <p:sp>
        <p:nvSpPr>
          <p:cNvPr id="257" name="Google Shape;257;p30"/>
          <p:cNvSpPr txBox="1"/>
          <p:nvPr/>
        </p:nvSpPr>
        <p:spPr>
          <a:xfrm>
            <a:off x="1022102" y="1636283"/>
            <a:ext cx="225652" cy="163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0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02</a:t>
            </a:r>
            <a:endParaRPr sz="700"/>
          </a:p>
        </p:txBody>
      </p:sp>
      <p:sp>
        <p:nvSpPr>
          <p:cNvPr id="258" name="Google Shape;258;p30"/>
          <p:cNvSpPr txBox="1"/>
          <p:nvPr/>
        </p:nvSpPr>
        <p:spPr>
          <a:xfrm>
            <a:off x="1022102" y="2101345"/>
            <a:ext cx="225652" cy="163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0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03</a:t>
            </a:r>
            <a:endParaRPr sz="700"/>
          </a:p>
        </p:txBody>
      </p:sp>
      <p:sp>
        <p:nvSpPr>
          <p:cNvPr id="259" name="Google Shape;259;p30"/>
          <p:cNvSpPr txBox="1"/>
          <p:nvPr/>
        </p:nvSpPr>
        <p:spPr>
          <a:xfrm>
            <a:off x="1525839" y="1161045"/>
            <a:ext cx="3158947" cy="1759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0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Both algorithms are running on Dexter’s machine</a:t>
            </a:r>
            <a:endParaRPr sz="700"/>
          </a:p>
        </p:txBody>
      </p:sp>
      <p:sp>
        <p:nvSpPr>
          <p:cNvPr id="260" name="Google Shape;260;p30"/>
          <p:cNvSpPr txBox="1"/>
          <p:nvPr/>
        </p:nvSpPr>
        <p:spPr>
          <a:xfrm>
            <a:off x="1530417" y="1604712"/>
            <a:ext cx="3154369" cy="175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0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The same dataset is used to test both algorithms</a:t>
            </a:r>
            <a:endParaRPr sz="700"/>
          </a:p>
        </p:txBody>
      </p:sp>
      <p:sp>
        <p:nvSpPr>
          <p:cNvPr id="261" name="Google Shape;261;p30"/>
          <p:cNvSpPr txBox="1"/>
          <p:nvPr/>
        </p:nvSpPr>
        <p:spPr>
          <a:xfrm>
            <a:off x="1530416" y="2061738"/>
            <a:ext cx="4364298" cy="1759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0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Both ours and Fischer’s algorithm are executed using Ubuntu (WSL)</a:t>
            </a:r>
            <a:endParaRPr sz="700"/>
          </a:p>
        </p:txBody>
      </p:sp>
      <p:sp>
        <p:nvSpPr>
          <p:cNvPr id="262" name="Google Shape;262;p30"/>
          <p:cNvSpPr/>
          <p:nvPr/>
        </p:nvSpPr>
        <p:spPr>
          <a:xfrm>
            <a:off x="953818" y="923504"/>
            <a:ext cx="8936298" cy="29926"/>
          </a:xfrm>
          <a:custGeom>
            <a:rect b="b" l="l" r="r" t="t"/>
            <a:pathLst>
              <a:path extrusionOk="0" h="59852" w="17872595">
                <a:moveTo>
                  <a:pt x="0" y="0"/>
                </a:moveTo>
                <a:lnTo>
                  <a:pt x="17872595" y="0"/>
                </a:lnTo>
                <a:lnTo>
                  <a:pt x="17872595" y="59852"/>
                </a:lnTo>
                <a:lnTo>
                  <a:pt x="0" y="598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6102556" l="-2139685" r="-2244618" t="-3728736"/>
            </a:stretch>
          </a:blipFill>
          <a:ln>
            <a:noFill/>
          </a:ln>
        </p:spPr>
      </p:sp>
      <p:sp>
        <p:nvSpPr>
          <p:cNvPr id="263" name="Google Shape;263;p30"/>
          <p:cNvSpPr txBox="1"/>
          <p:nvPr/>
        </p:nvSpPr>
        <p:spPr>
          <a:xfrm>
            <a:off x="1025143" y="408725"/>
            <a:ext cx="434017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2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Testing Conditions:</a:t>
            </a:r>
            <a:endParaRPr sz="700"/>
          </a:p>
        </p:txBody>
      </p:sp>
      <p:grpSp>
        <p:nvGrpSpPr>
          <p:cNvPr id="264" name="Google Shape;264;p30"/>
          <p:cNvGrpSpPr/>
          <p:nvPr/>
        </p:nvGrpSpPr>
        <p:grpSpPr>
          <a:xfrm>
            <a:off x="897172" y="3204733"/>
            <a:ext cx="362218" cy="340465"/>
            <a:chOff x="0" y="0"/>
            <a:chExt cx="864730" cy="812800"/>
          </a:xfrm>
        </p:grpSpPr>
        <p:sp>
          <p:nvSpPr>
            <p:cNvPr id="265" name="Google Shape;265;p30"/>
            <p:cNvSpPr/>
            <p:nvPr/>
          </p:nvSpPr>
          <p:spPr>
            <a:xfrm>
              <a:off x="0" y="0"/>
              <a:ext cx="864730" cy="812800"/>
            </a:xfrm>
            <a:custGeom>
              <a:rect b="b" l="l" r="r" t="t"/>
              <a:pathLst>
                <a:path extrusionOk="0" h="812800" w="864730">
                  <a:moveTo>
                    <a:pt x="432365" y="0"/>
                  </a:moveTo>
                  <a:cubicBezTo>
                    <a:pt x="193576" y="0"/>
                    <a:pt x="0" y="181951"/>
                    <a:pt x="0" y="406400"/>
                  </a:cubicBezTo>
                  <a:cubicBezTo>
                    <a:pt x="0" y="630849"/>
                    <a:pt x="193576" y="812800"/>
                    <a:pt x="432365" y="812800"/>
                  </a:cubicBezTo>
                  <a:cubicBezTo>
                    <a:pt x="671154" y="812800"/>
                    <a:pt x="864730" y="630849"/>
                    <a:pt x="864730" y="406400"/>
                  </a:cubicBezTo>
                  <a:cubicBezTo>
                    <a:pt x="864730" y="181951"/>
                    <a:pt x="671154" y="0"/>
                    <a:pt x="43236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0"/>
            <p:cNvSpPr txBox="1"/>
            <p:nvPr/>
          </p:nvSpPr>
          <p:spPr>
            <a:xfrm>
              <a:off x="81068" y="38100"/>
              <a:ext cx="702593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00" lIns="17500" spcFirstLastPara="1" rIns="17500" wrap="square" tIns="175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7" name="Google Shape;267;p30"/>
          <p:cNvGrpSpPr/>
          <p:nvPr/>
        </p:nvGrpSpPr>
        <p:grpSpPr>
          <a:xfrm>
            <a:off x="897172" y="3669794"/>
            <a:ext cx="362218" cy="340465"/>
            <a:chOff x="0" y="0"/>
            <a:chExt cx="864730" cy="812800"/>
          </a:xfrm>
        </p:grpSpPr>
        <p:sp>
          <p:nvSpPr>
            <p:cNvPr id="268" name="Google Shape;268;p30"/>
            <p:cNvSpPr/>
            <p:nvPr/>
          </p:nvSpPr>
          <p:spPr>
            <a:xfrm>
              <a:off x="0" y="0"/>
              <a:ext cx="864730" cy="812800"/>
            </a:xfrm>
            <a:custGeom>
              <a:rect b="b" l="l" r="r" t="t"/>
              <a:pathLst>
                <a:path extrusionOk="0" h="812800" w="864730">
                  <a:moveTo>
                    <a:pt x="432365" y="0"/>
                  </a:moveTo>
                  <a:cubicBezTo>
                    <a:pt x="193576" y="0"/>
                    <a:pt x="0" y="181951"/>
                    <a:pt x="0" y="406400"/>
                  </a:cubicBezTo>
                  <a:cubicBezTo>
                    <a:pt x="0" y="630849"/>
                    <a:pt x="193576" y="812800"/>
                    <a:pt x="432365" y="812800"/>
                  </a:cubicBezTo>
                  <a:cubicBezTo>
                    <a:pt x="671154" y="812800"/>
                    <a:pt x="864730" y="630849"/>
                    <a:pt x="864730" y="406400"/>
                  </a:cubicBezTo>
                  <a:cubicBezTo>
                    <a:pt x="864730" y="181951"/>
                    <a:pt x="671154" y="0"/>
                    <a:pt x="43236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0"/>
            <p:cNvSpPr txBox="1"/>
            <p:nvPr/>
          </p:nvSpPr>
          <p:spPr>
            <a:xfrm>
              <a:off x="81068" y="38100"/>
              <a:ext cx="702593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00" lIns="17500" spcFirstLastPara="1" rIns="17500" wrap="square" tIns="175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Google Shape;270;p30"/>
          <p:cNvGrpSpPr/>
          <p:nvPr/>
        </p:nvGrpSpPr>
        <p:grpSpPr>
          <a:xfrm>
            <a:off x="897172" y="4134855"/>
            <a:ext cx="362218" cy="340465"/>
            <a:chOff x="0" y="0"/>
            <a:chExt cx="864730" cy="812800"/>
          </a:xfrm>
        </p:grpSpPr>
        <p:sp>
          <p:nvSpPr>
            <p:cNvPr id="271" name="Google Shape;271;p30"/>
            <p:cNvSpPr/>
            <p:nvPr/>
          </p:nvSpPr>
          <p:spPr>
            <a:xfrm>
              <a:off x="0" y="0"/>
              <a:ext cx="864730" cy="812800"/>
            </a:xfrm>
            <a:custGeom>
              <a:rect b="b" l="l" r="r" t="t"/>
              <a:pathLst>
                <a:path extrusionOk="0" h="812800" w="864730">
                  <a:moveTo>
                    <a:pt x="432365" y="0"/>
                  </a:moveTo>
                  <a:cubicBezTo>
                    <a:pt x="193576" y="0"/>
                    <a:pt x="0" y="181951"/>
                    <a:pt x="0" y="406400"/>
                  </a:cubicBezTo>
                  <a:cubicBezTo>
                    <a:pt x="0" y="630849"/>
                    <a:pt x="193576" y="812800"/>
                    <a:pt x="432365" y="812800"/>
                  </a:cubicBezTo>
                  <a:cubicBezTo>
                    <a:pt x="671154" y="812800"/>
                    <a:pt x="864730" y="630849"/>
                    <a:pt x="864730" y="406400"/>
                  </a:cubicBezTo>
                  <a:cubicBezTo>
                    <a:pt x="864730" y="181951"/>
                    <a:pt x="671154" y="0"/>
                    <a:pt x="43236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0"/>
            <p:cNvSpPr txBox="1"/>
            <p:nvPr/>
          </p:nvSpPr>
          <p:spPr>
            <a:xfrm>
              <a:off x="81068" y="38100"/>
              <a:ext cx="702593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00" lIns="17500" spcFirstLastPara="1" rIns="17500" wrap="square" tIns="175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p30"/>
          <p:cNvSpPr txBox="1"/>
          <p:nvPr/>
        </p:nvSpPr>
        <p:spPr>
          <a:xfrm>
            <a:off x="965454" y="3286552"/>
            <a:ext cx="225652" cy="163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0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01</a:t>
            </a:r>
            <a:endParaRPr sz="700"/>
          </a:p>
        </p:txBody>
      </p:sp>
      <p:sp>
        <p:nvSpPr>
          <p:cNvPr id="274" name="Google Shape;274;p30"/>
          <p:cNvSpPr txBox="1"/>
          <p:nvPr/>
        </p:nvSpPr>
        <p:spPr>
          <a:xfrm>
            <a:off x="965454" y="3751613"/>
            <a:ext cx="225652" cy="163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0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02</a:t>
            </a:r>
            <a:endParaRPr sz="700"/>
          </a:p>
        </p:txBody>
      </p:sp>
      <p:sp>
        <p:nvSpPr>
          <p:cNvPr id="275" name="Google Shape;275;p30"/>
          <p:cNvSpPr txBox="1"/>
          <p:nvPr/>
        </p:nvSpPr>
        <p:spPr>
          <a:xfrm>
            <a:off x="965454" y="4216673"/>
            <a:ext cx="225652" cy="163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0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03</a:t>
            </a:r>
            <a:endParaRPr sz="700"/>
          </a:p>
        </p:txBody>
      </p:sp>
      <p:sp>
        <p:nvSpPr>
          <p:cNvPr id="276" name="Google Shape;276;p30"/>
          <p:cNvSpPr txBox="1"/>
          <p:nvPr/>
        </p:nvSpPr>
        <p:spPr>
          <a:xfrm>
            <a:off x="1469191" y="3276374"/>
            <a:ext cx="3158947" cy="175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0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Dataset is generated. </a:t>
            </a:r>
            <a:endParaRPr sz="700"/>
          </a:p>
        </p:txBody>
      </p:sp>
      <p:sp>
        <p:nvSpPr>
          <p:cNvPr id="277" name="Google Shape;277;p30"/>
          <p:cNvSpPr txBox="1"/>
          <p:nvPr/>
        </p:nvSpPr>
        <p:spPr>
          <a:xfrm>
            <a:off x="1473769" y="3720041"/>
            <a:ext cx="3154369" cy="1759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0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SEB algorithm is executed using Ubuntu (WSL).</a:t>
            </a:r>
            <a:endParaRPr sz="700"/>
          </a:p>
        </p:txBody>
      </p:sp>
      <p:sp>
        <p:nvSpPr>
          <p:cNvPr id="278" name="Google Shape;278;p30"/>
          <p:cNvSpPr txBox="1"/>
          <p:nvPr/>
        </p:nvSpPr>
        <p:spPr>
          <a:xfrm>
            <a:off x="1473769" y="4177066"/>
            <a:ext cx="4364298" cy="1759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0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Fischer algorithm is executed using Ubuntu (WSL).</a:t>
            </a:r>
            <a:endParaRPr sz="700"/>
          </a:p>
        </p:txBody>
      </p:sp>
      <p:sp>
        <p:nvSpPr>
          <p:cNvPr id="279" name="Google Shape;279;p30"/>
          <p:cNvSpPr/>
          <p:nvPr/>
        </p:nvSpPr>
        <p:spPr>
          <a:xfrm>
            <a:off x="897171" y="3050983"/>
            <a:ext cx="8936298" cy="29926"/>
          </a:xfrm>
          <a:custGeom>
            <a:rect b="b" l="l" r="r" t="t"/>
            <a:pathLst>
              <a:path extrusionOk="0" h="59852" w="17872595">
                <a:moveTo>
                  <a:pt x="0" y="0"/>
                </a:moveTo>
                <a:lnTo>
                  <a:pt x="17872595" y="0"/>
                </a:lnTo>
                <a:lnTo>
                  <a:pt x="17872595" y="59851"/>
                </a:lnTo>
                <a:lnTo>
                  <a:pt x="0" y="598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6102556" l="-2139685" r="-2244618" t="-3728736"/>
            </a:stretch>
          </a:blipFill>
          <a:ln>
            <a:noFill/>
          </a:ln>
        </p:spPr>
      </p:sp>
      <p:sp>
        <p:nvSpPr>
          <p:cNvPr id="280" name="Google Shape;280;p30"/>
          <p:cNvSpPr txBox="1"/>
          <p:nvPr/>
        </p:nvSpPr>
        <p:spPr>
          <a:xfrm>
            <a:off x="968495" y="2536204"/>
            <a:ext cx="434017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2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Testing Procedures:</a:t>
            </a:r>
            <a:endParaRPr sz="700"/>
          </a:p>
        </p:txBody>
      </p:sp>
      <p:grpSp>
        <p:nvGrpSpPr>
          <p:cNvPr id="281" name="Google Shape;281;p30"/>
          <p:cNvGrpSpPr/>
          <p:nvPr/>
        </p:nvGrpSpPr>
        <p:grpSpPr>
          <a:xfrm>
            <a:off x="901431" y="4591098"/>
            <a:ext cx="362218" cy="340465"/>
            <a:chOff x="0" y="0"/>
            <a:chExt cx="864730" cy="812800"/>
          </a:xfrm>
        </p:grpSpPr>
        <p:sp>
          <p:nvSpPr>
            <p:cNvPr id="282" name="Google Shape;282;p30"/>
            <p:cNvSpPr/>
            <p:nvPr/>
          </p:nvSpPr>
          <p:spPr>
            <a:xfrm>
              <a:off x="0" y="0"/>
              <a:ext cx="864730" cy="812800"/>
            </a:xfrm>
            <a:custGeom>
              <a:rect b="b" l="l" r="r" t="t"/>
              <a:pathLst>
                <a:path extrusionOk="0" h="812800" w="864730">
                  <a:moveTo>
                    <a:pt x="432365" y="0"/>
                  </a:moveTo>
                  <a:cubicBezTo>
                    <a:pt x="193576" y="0"/>
                    <a:pt x="0" y="181951"/>
                    <a:pt x="0" y="406400"/>
                  </a:cubicBezTo>
                  <a:cubicBezTo>
                    <a:pt x="0" y="630849"/>
                    <a:pt x="193576" y="812800"/>
                    <a:pt x="432365" y="812800"/>
                  </a:cubicBezTo>
                  <a:cubicBezTo>
                    <a:pt x="671154" y="812800"/>
                    <a:pt x="864730" y="630849"/>
                    <a:pt x="864730" y="406400"/>
                  </a:cubicBezTo>
                  <a:cubicBezTo>
                    <a:pt x="864730" y="181951"/>
                    <a:pt x="671154" y="0"/>
                    <a:pt x="43236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81068" y="38100"/>
              <a:ext cx="702593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00" lIns="17500" spcFirstLastPara="1" rIns="17500" wrap="square" tIns="175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Google Shape;284;p30"/>
          <p:cNvSpPr txBox="1"/>
          <p:nvPr/>
        </p:nvSpPr>
        <p:spPr>
          <a:xfrm>
            <a:off x="969714" y="4672916"/>
            <a:ext cx="225652" cy="163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0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04</a:t>
            </a:r>
            <a:endParaRPr sz="700"/>
          </a:p>
        </p:txBody>
      </p:sp>
      <p:sp>
        <p:nvSpPr>
          <p:cNvPr id="285" name="Google Shape;285;p30"/>
          <p:cNvSpPr txBox="1"/>
          <p:nvPr/>
        </p:nvSpPr>
        <p:spPr>
          <a:xfrm>
            <a:off x="1478029" y="4633310"/>
            <a:ext cx="4364298" cy="1759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0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Time in milliseconds is recorded for both.</a:t>
            </a:r>
            <a:endParaRPr sz="700"/>
          </a:p>
        </p:txBody>
      </p:sp>
      <p:sp>
        <p:nvSpPr>
          <p:cNvPr id="286" name="Google Shape;286;p30"/>
          <p:cNvSpPr txBox="1"/>
          <p:nvPr/>
        </p:nvSpPr>
        <p:spPr>
          <a:xfrm>
            <a:off x="8437939" y="4717711"/>
            <a:ext cx="383423" cy="21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06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31"/>
          <p:cNvGrpSpPr/>
          <p:nvPr/>
        </p:nvGrpSpPr>
        <p:grpSpPr>
          <a:xfrm>
            <a:off x="0" y="-72330"/>
            <a:ext cx="514350" cy="5384867"/>
            <a:chOff x="0" y="-38100"/>
            <a:chExt cx="270933" cy="2836473"/>
          </a:xfrm>
        </p:grpSpPr>
        <p:sp>
          <p:nvSpPr>
            <p:cNvPr id="292" name="Google Shape;292;p31"/>
            <p:cNvSpPr/>
            <p:nvPr/>
          </p:nvSpPr>
          <p:spPr>
            <a:xfrm>
              <a:off x="0" y="0"/>
              <a:ext cx="270933" cy="2798373"/>
            </a:xfrm>
            <a:custGeom>
              <a:rect b="b" l="l" r="r" t="t"/>
              <a:pathLst>
                <a:path extrusionOk="0" h="279837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98373"/>
                  </a:lnTo>
                  <a:lnTo>
                    <a:pt x="0" y="27983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3" name="Google Shape;293;p31"/>
            <p:cNvSpPr txBox="1"/>
            <p:nvPr/>
          </p:nvSpPr>
          <p:spPr>
            <a:xfrm>
              <a:off x="0" y="-38100"/>
              <a:ext cx="270933" cy="2836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p31"/>
          <p:cNvSpPr/>
          <p:nvPr/>
        </p:nvSpPr>
        <p:spPr>
          <a:xfrm>
            <a:off x="827733" y="2542757"/>
            <a:ext cx="3984134" cy="30451"/>
          </a:xfrm>
          <a:custGeom>
            <a:rect b="b" l="l" r="r" t="t"/>
            <a:pathLst>
              <a:path extrusionOk="0" h="60901" w="7968268">
                <a:moveTo>
                  <a:pt x="0" y="0"/>
                </a:moveTo>
                <a:lnTo>
                  <a:pt x="7968268" y="0"/>
                </a:lnTo>
                <a:lnTo>
                  <a:pt x="7968268" y="60902"/>
                </a:lnTo>
                <a:lnTo>
                  <a:pt x="0" y="60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1563568" l="-3050827" r="-3243026" t="-2004357"/>
            </a:stretch>
          </a:blipFill>
          <a:ln>
            <a:noFill/>
          </a:ln>
        </p:spPr>
      </p:sp>
      <p:sp>
        <p:nvSpPr>
          <p:cNvPr id="295" name="Google Shape;295;p31"/>
          <p:cNvSpPr/>
          <p:nvPr/>
        </p:nvSpPr>
        <p:spPr>
          <a:xfrm>
            <a:off x="5206773" y="1131729"/>
            <a:ext cx="3937227" cy="2955503"/>
          </a:xfrm>
          <a:custGeom>
            <a:rect b="b" l="l" r="r" t="t"/>
            <a:pathLst>
              <a:path extrusionOk="0" h="5911007" w="7874454">
                <a:moveTo>
                  <a:pt x="0" y="0"/>
                </a:moveTo>
                <a:lnTo>
                  <a:pt x="7874454" y="0"/>
                </a:lnTo>
                <a:lnTo>
                  <a:pt x="7874454" y="5911007"/>
                </a:lnTo>
                <a:lnTo>
                  <a:pt x="0" y="59110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6" name="Google Shape;296;p31"/>
          <p:cNvSpPr/>
          <p:nvPr/>
        </p:nvSpPr>
        <p:spPr>
          <a:xfrm>
            <a:off x="827733" y="2982632"/>
            <a:ext cx="3654541" cy="337018"/>
          </a:xfrm>
          <a:custGeom>
            <a:rect b="b" l="l" r="r" t="t"/>
            <a:pathLst>
              <a:path extrusionOk="0" h="674036" w="7309082">
                <a:moveTo>
                  <a:pt x="0" y="0"/>
                </a:moveTo>
                <a:lnTo>
                  <a:pt x="7309082" y="0"/>
                </a:lnTo>
                <a:lnTo>
                  <a:pt x="7309082" y="674036"/>
                </a:lnTo>
                <a:lnTo>
                  <a:pt x="0" y="6740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7" name="Google Shape;297;p31"/>
          <p:cNvSpPr txBox="1"/>
          <p:nvPr/>
        </p:nvSpPr>
        <p:spPr>
          <a:xfrm rot="-5400000">
            <a:off x="-668655" y="1300797"/>
            <a:ext cx="1818322" cy="245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400" u="none" cap="none" strike="noStrike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Normal Distribution</a:t>
            </a:r>
            <a:endParaRPr sz="700"/>
          </a:p>
        </p:txBody>
      </p:sp>
      <p:sp>
        <p:nvSpPr>
          <p:cNvPr id="298" name="Google Shape;298;p31"/>
          <p:cNvSpPr txBox="1"/>
          <p:nvPr/>
        </p:nvSpPr>
        <p:spPr>
          <a:xfrm>
            <a:off x="851007" y="1606900"/>
            <a:ext cx="4042384" cy="8165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2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Goal: To generate normally distributed points</a:t>
            </a:r>
            <a:endParaRPr sz="700"/>
          </a:p>
        </p:txBody>
      </p:sp>
      <p:sp>
        <p:nvSpPr>
          <p:cNvPr id="299" name="Google Shape;299;p31"/>
          <p:cNvSpPr txBox="1"/>
          <p:nvPr/>
        </p:nvSpPr>
        <p:spPr>
          <a:xfrm>
            <a:off x="8437939" y="4717711"/>
            <a:ext cx="383423" cy="21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07</a:t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32"/>
          <p:cNvGrpSpPr/>
          <p:nvPr/>
        </p:nvGrpSpPr>
        <p:grpSpPr>
          <a:xfrm>
            <a:off x="1815439" y="969411"/>
            <a:ext cx="7930237" cy="3551072"/>
            <a:chOff x="0" y="-19050"/>
            <a:chExt cx="4177244" cy="1870524"/>
          </a:xfrm>
        </p:grpSpPr>
        <p:sp>
          <p:nvSpPr>
            <p:cNvPr id="305" name="Google Shape;305;p32"/>
            <p:cNvSpPr/>
            <p:nvPr/>
          </p:nvSpPr>
          <p:spPr>
            <a:xfrm>
              <a:off x="0" y="0"/>
              <a:ext cx="4177244" cy="1851474"/>
            </a:xfrm>
            <a:custGeom>
              <a:rect b="b" l="l" r="r" t="t"/>
              <a:pathLst>
                <a:path extrusionOk="0" h="1851474" w="4177244">
                  <a:moveTo>
                    <a:pt x="9763" y="0"/>
                  </a:moveTo>
                  <a:lnTo>
                    <a:pt x="4167481" y="0"/>
                  </a:lnTo>
                  <a:cubicBezTo>
                    <a:pt x="4170071" y="0"/>
                    <a:pt x="4172554" y="1029"/>
                    <a:pt x="4174384" y="2859"/>
                  </a:cubicBezTo>
                  <a:cubicBezTo>
                    <a:pt x="4176215" y="4690"/>
                    <a:pt x="4177244" y="7173"/>
                    <a:pt x="4177244" y="9763"/>
                  </a:cubicBezTo>
                  <a:lnTo>
                    <a:pt x="4177244" y="1841711"/>
                  </a:lnTo>
                  <a:cubicBezTo>
                    <a:pt x="4177244" y="1844300"/>
                    <a:pt x="4176215" y="1846783"/>
                    <a:pt x="4174384" y="1848614"/>
                  </a:cubicBezTo>
                  <a:cubicBezTo>
                    <a:pt x="4172554" y="1850445"/>
                    <a:pt x="4170071" y="1851474"/>
                    <a:pt x="4167481" y="1851474"/>
                  </a:cubicBezTo>
                  <a:lnTo>
                    <a:pt x="9763" y="1851474"/>
                  </a:lnTo>
                  <a:cubicBezTo>
                    <a:pt x="7173" y="1851474"/>
                    <a:pt x="4690" y="1850445"/>
                    <a:pt x="2859" y="1848614"/>
                  </a:cubicBezTo>
                  <a:cubicBezTo>
                    <a:pt x="1029" y="1846783"/>
                    <a:pt x="0" y="1844300"/>
                    <a:pt x="0" y="1841711"/>
                  </a:cubicBezTo>
                  <a:lnTo>
                    <a:pt x="0" y="9763"/>
                  </a:lnTo>
                  <a:cubicBezTo>
                    <a:pt x="0" y="7173"/>
                    <a:pt x="1029" y="4690"/>
                    <a:pt x="2859" y="2859"/>
                  </a:cubicBezTo>
                  <a:cubicBezTo>
                    <a:pt x="4690" y="1029"/>
                    <a:pt x="7173" y="0"/>
                    <a:pt x="97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857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2"/>
            <p:cNvSpPr txBox="1"/>
            <p:nvPr/>
          </p:nvSpPr>
          <p:spPr>
            <a:xfrm>
              <a:off x="0" y="-19050"/>
              <a:ext cx="4177244" cy="1870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7" name="Google Shape;307;p32"/>
          <p:cNvSpPr/>
          <p:nvPr/>
        </p:nvSpPr>
        <p:spPr>
          <a:xfrm>
            <a:off x="2550488" y="1251522"/>
            <a:ext cx="5642194" cy="3014969"/>
          </a:xfrm>
          <a:custGeom>
            <a:rect b="b" l="l" r="r" t="t"/>
            <a:pathLst>
              <a:path extrusionOk="0" h="6029937" w="11284388">
                <a:moveTo>
                  <a:pt x="0" y="0"/>
                </a:moveTo>
                <a:lnTo>
                  <a:pt x="11284388" y="0"/>
                </a:lnTo>
                <a:lnTo>
                  <a:pt x="11284388" y="6029937"/>
                </a:lnTo>
                <a:lnTo>
                  <a:pt x="0" y="60299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10411"/>
            </a:stretch>
          </a:blipFill>
          <a:ln>
            <a:noFill/>
          </a:ln>
        </p:spPr>
      </p:sp>
      <p:grpSp>
        <p:nvGrpSpPr>
          <p:cNvPr id="308" name="Google Shape;308;p32"/>
          <p:cNvGrpSpPr/>
          <p:nvPr/>
        </p:nvGrpSpPr>
        <p:grpSpPr>
          <a:xfrm>
            <a:off x="0" y="-72330"/>
            <a:ext cx="514350" cy="5457312"/>
            <a:chOff x="0" y="-38100"/>
            <a:chExt cx="270933" cy="2874633"/>
          </a:xfrm>
        </p:grpSpPr>
        <p:sp>
          <p:nvSpPr>
            <p:cNvPr id="309" name="Google Shape;309;p32"/>
            <p:cNvSpPr/>
            <p:nvPr/>
          </p:nvSpPr>
          <p:spPr>
            <a:xfrm>
              <a:off x="0" y="0"/>
              <a:ext cx="270933" cy="2836533"/>
            </a:xfrm>
            <a:custGeom>
              <a:rect b="b" l="l" r="r" t="t"/>
              <a:pathLst>
                <a:path extrusionOk="0" h="28365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836533"/>
                  </a:lnTo>
                  <a:lnTo>
                    <a:pt x="0" y="28365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0" name="Google Shape;310;p32"/>
            <p:cNvSpPr txBox="1"/>
            <p:nvPr/>
          </p:nvSpPr>
          <p:spPr>
            <a:xfrm>
              <a:off x="0" y="-38100"/>
              <a:ext cx="270933" cy="28746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32"/>
          <p:cNvSpPr txBox="1"/>
          <p:nvPr/>
        </p:nvSpPr>
        <p:spPr>
          <a:xfrm>
            <a:off x="689276" y="377444"/>
            <a:ext cx="337831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2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SEB vs. Fischer</a:t>
            </a:r>
            <a:endParaRPr sz="700"/>
          </a:p>
        </p:txBody>
      </p:sp>
      <p:sp>
        <p:nvSpPr>
          <p:cNvPr id="312" name="Google Shape;312;p32"/>
          <p:cNvSpPr txBox="1"/>
          <p:nvPr/>
        </p:nvSpPr>
        <p:spPr>
          <a:xfrm rot="-5400000">
            <a:off x="-668655" y="1300797"/>
            <a:ext cx="1818322" cy="245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400" u="none" cap="none" strike="noStrike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Normal Distribution</a:t>
            </a:r>
            <a:endParaRPr sz="700"/>
          </a:p>
        </p:txBody>
      </p:sp>
      <p:sp>
        <p:nvSpPr>
          <p:cNvPr id="313" name="Google Shape;313;p32"/>
          <p:cNvSpPr txBox="1"/>
          <p:nvPr/>
        </p:nvSpPr>
        <p:spPr>
          <a:xfrm>
            <a:off x="8437939" y="4717711"/>
            <a:ext cx="383423" cy="21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08</a:t>
            </a:r>
            <a:endParaRPr sz="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33"/>
          <p:cNvGrpSpPr/>
          <p:nvPr/>
        </p:nvGrpSpPr>
        <p:grpSpPr>
          <a:xfrm>
            <a:off x="1815439" y="969411"/>
            <a:ext cx="7930237" cy="3551072"/>
            <a:chOff x="0" y="-19050"/>
            <a:chExt cx="4177244" cy="1870524"/>
          </a:xfrm>
        </p:grpSpPr>
        <p:sp>
          <p:nvSpPr>
            <p:cNvPr id="319" name="Google Shape;319;p33"/>
            <p:cNvSpPr/>
            <p:nvPr/>
          </p:nvSpPr>
          <p:spPr>
            <a:xfrm>
              <a:off x="0" y="0"/>
              <a:ext cx="4177244" cy="1851474"/>
            </a:xfrm>
            <a:custGeom>
              <a:rect b="b" l="l" r="r" t="t"/>
              <a:pathLst>
                <a:path extrusionOk="0" h="1851474" w="4177244">
                  <a:moveTo>
                    <a:pt x="9763" y="0"/>
                  </a:moveTo>
                  <a:lnTo>
                    <a:pt x="4167481" y="0"/>
                  </a:lnTo>
                  <a:cubicBezTo>
                    <a:pt x="4170071" y="0"/>
                    <a:pt x="4172554" y="1029"/>
                    <a:pt x="4174384" y="2859"/>
                  </a:cubicBezTo>
                  <a:cubicBezTo>
                    <a:pt x="4176215" y="4690"/>
                    <a:pt x="4177244" y="7173"/>
                    <a:pt x="4177244" y="9763"/>
                  </a:cubicBezTo>
                  <a:lnTo>
                    <a:pt x="4177244" y="1841711"/>
                  </a:lnTo>
                  <a:cubicBezTo>
                    <a:pt x="4177244" y="1844300"/>
                    <a:pt x="4176215" y="1846783"/>
                    <a:pt x="4174384" y="1848614"/>
                  </a:cubicBezTo>
                  <a:cubicBezTo>
                    <a:pt x="4172554" y="1850445"/>
                    <a:pt x="4170071" y="1851474"/>
                    <a:pt x="4167481" y="1851474"/>
                  </a:cubicBezTo>
                  <a:lnTo>
                    <a:pt x="9763" y="1851474"/>
                  </a:lnTo>
                  <a:cubicBezTo>
                    <a:pt x="7173" y="1851474"/>
                    <a:pt x="4690" y="1850445"/>
                    <a:pt x="2859" y="1848614"/>
                  </a:cubicBezTo>
                  <a:cubicBezTo>
                    <a:pt x="1029" y="1846783"/>
                    <a:pt x="0" y="1844300"/>
                    <a:pt x="0" y="1841711"/>
                  </a:cubicBezTo>
                  <a:lnTo>
                    <a:pt x="0" y="9763"/>
                  </a:lnTo>
                  <a:cubicBezTo>
                    <a:pt x="0" y="7173"/>
                    <a:pt x="1029" y="4690"/>
                    <a:pt x="2859" y="2859"/>
                  </a:cubicBezTo>
                  <a:cubicBezTo>
                    <a:pt x="4690" y="1029"/>
                    <a:pt x="7173" y="0"/>
                    <a:pt x="97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857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3"/>
            <p:cNvSpPr txBox="1"/>
            <p:nvPr/>
          </p:nvSpPr>
          <p:spPr>
            <a:xfrm>
              <a:off x="0" y="-19050"/>
              <a:ext cx="4177244" cy="1870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1" name="Google Shape;321;p33"/>
          <p:cNvGrpSpPr/>
          <p:nvPr/>
        </p:nvGrpSpPr>
        <p:grpSpPr>
          <a:xfrm>
            <a:off x="0" y="-72330"/>
            <a:ext cx="514350" cy="5457312"/>
            <a:chOff x="0" y="-38100"/>
            <a:chExt cx="270933" cy="2874633"/>
          </a:xfrm>
        </p:grpSpPr>
        <p:sp>
          <p:nvSpPr>
            <p:cNvPr id="322" name="Google Shape;322;p33"/>
            <p:cNvSpPr/>
            <p:nvPr/>
          </p:nvSpPr>
          <p:spPr>
            <a:xfrm>
              <a:off x="0" y="0"/>
              <a:ext cx="270933" cy="2836533"/>
            </a:xfrm>
            <a:custGeom>
              <a:rect b="b" l="l" r="r" t="t"/>
              <a:pathLst>
                <a:path extrusionOk="0" h="28365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836533"/>
                  </a:lnTo>
                  <a:lnTo>
                    <a:pt x="0" y="28365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3" name="Google Shape;323;p33"/>
            <p:cNvSpPr txBox="1"/>
            <p:nvPr/>
          </p:nvSpPr>
          <p:spPr>
            <a:xfrm>
              <a:off x="0" y="-38100"/>
              <a:ext cx="270933" cy="28746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4" name="Google Shape;324;p33"/>
          <p:cNvSpPr/>
          <p:nvPr/>
        </p:nvSpPr>
        <p:spPr>
          <a:xfrm>
            <a:off x="2622310" y="1255891"/>
            <a:ext cx="5655830" cy="3112568"/>
          </a:xfrm>
          <a:custGeom>
            <a:rect b="b" l="l" r="r" t="t"/>
            <a:pathLst>
              <a:path extrusionOk="0" h="6225136" w="11311659">
                <a:moveTo>
                  <a:pt x="0" y="0"/>
                </a:moveTo>
                <a:lnTo>
                  <a:pt x="11311659" y="0"/>
                </a:lnTo>
                <a:lnTo>
                  <a:pt x="11311659" y="6225136"/>
                </a:lnTo>
                <a:lnTo>
                  <a:pt x="0" y="62251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12204"/>
            </a:stretch>
          </a:blipFill>
          <a:ln>
            <a:noFill/>
          </a:ln>
        </p:spPr>
      </p:sp>
      <p:sp>
        <p:nvSpPr>
          <p:cNvPr id="325" name="Google Shape;325;p33"/>
          <p:cNvSpPr txBox="1"/>
          <p:nvPr/>
        </p:nvSpPr>
        <p:spPr>
          <a:xfrm>
            <a:off x="689276" y="377444"/>
            <a:ext cx="5091281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2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SEB and Fischer et al. (Normal)</a:t>
            </a:r>
            <a:endParaRPr sz="700"/>
          </a:p>
        </p:txBody>
      </p:sp>
      <p:sp>
        <p:nvSpPr>
          <p:cNvPr id="326" name="Google Shape;326;p33"/>
          <p:cNvSpPr txBox="1"/>
          <p:nvPr/>
        </p:nvSpPr>
        <p:spPr>
          <a:xfrm rot="-5400000">
            <a:off x="-668655" y="1300797"/>
            <a:ext cx="1818322" cy="245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400" u="none" cap="none" strike="noStrike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Normal Distribution</a:t>
            </a:r>
            <a:endParaRPr sz="700"/>
          </a:p>
        </p:txBody>
      </p:sp>
      <p:sp>
        <p:nvSpPr>
          <p:cNvPr id="327" name="Google Shape;327;p33"/>
          <p:cNvSpPr txBox="1"/>
          <p:nvPr/>
        </p:nvSpPr>
        <p:spPr>
          <a:xfrm>
            <a:off x="8437939" y="4717711"/>
            <a:ext cx="383423" cy="21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200" u="none" cap="none" strike="noStrike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09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