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530" r:id="rId5"/>
    <p:sldId id="531" r:id="rId6"/>
    <p:sldId id="548" r:id="rId7"/>
    <p:sldId id="558" r:id="rId8"/>
    <p:sldId id="547" r:id="rId9"/>
    <p:sldId id="540" r:id="rId10"/>
    <p:sldId id="559" r:id="rId11"/>
    <p:sldId id="560" r:id="rId12"/>
    <p:sldId id="561" r:id="rId13"/>
    <p:sldId id="562" r:id="rId14"/>
    <p:sldId id="543" r:id="rId15"/>
    <p:sldId id="54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1F3"/>
    <a:srgbClr val="8822EE"/>
    <a:srgbClr val="F01688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422"/>
  </p:normalViewPr>
  <p:slideViewPr>
    <p:cSldViewPr snapToGrid="0">
      <p:cViewPr varScale="1">
        <p:scale>
          <a:sx n="89" d="100"/>
          <a:sy n="89" d="100"/>
        </p:scale>
        <p:origin x="84" y="336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Hiring Process Analytics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Hiring Process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Hiring Process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Hiring Process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Hiring Process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Hiring Process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Hiring Process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Hiring Process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Hiring Process Analytics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Hiring Process Analytics</a:t>
            </a:r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Hiring Process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Hiring Process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Hiring Process Analytics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71" y="1638303"/>
            <a:ext cx="4950769" cy="2210696"/>
          </a:xfrm>
        </p:spPr>
        <p:txBody>
          <a:bodyPr/>
          <a:lstStyle/>
          <a:p>
            <a:r>
              <a:rPr lang="en-IN" sz="6000" b="1" dirty="0">
                <a:latin typeface="Century Gothic (Headings)"/>
              </a:rPr>
              <a:t>Hiring </a:t>
            </a:r>
            <a:br>
              <a:rPr lang="en-IN" sz="6000" b="1" dirty="0">
                <a:latin typeface="Century Gothic (Headings)"/>
              </a:rPr>
            </a:br>
            <a:r>
              <a:rPr lang="en-IN" sz="6000" b="1" dirty="0">
                <a:latin typeface="Century Gothic (Headings)"/>
              </a:rPr>
              <a:t>Process </a:t>
            </a:r>
            <a:br>
              <a:rPr lang="en-IN" sz="6000" b="1" dirty="0">
                <a:latin typeface="Century Gothic (Headings)"/>
              </a:rPr>
            </a:br>
            <a:r>
              <a:rPr lang="en-IN" sz="6000" b="1" dirty="0">
                <a:latin typeface="Century Gothic (Headings)"/>
              </a:rPr>
              <a:t>Analytics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59859" y="6235133"/>
            <a:ext cx="7068312" cy="758952"/>
          </a:xfrm>
        </p:spPr>
        <p:txBody>
          <a:bodyPr/>
          <a:lstStyle/>
          <a:p>
            <a:r>
              <a:rPr lang="en-US" dirty="0"/>
              <a:t>By: Abhishek Kumar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F4BA9-207C-A301-47F5-B326EBF6D6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5" t="2878" r="2003" b="73"/>
          <a:stretch/>
        </p:blipFill>
        <p:spPr>
          <a:xfrm>
            <a:off x="5933036" y="1934257"/>
            <a:ext cx="5836468" cy="3931682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7D3C9-5644-24EB-98BA-CC84747B5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E5265CAC-7B79-B9BD-ABD2-C9223EB4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632" y="0"/>
            <a:ext cx="8878824" cy="1069848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5F12EE-C242-C368-A7A6-EB2999564E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Hiring Process Analytics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A6EB98D-E20B-6580-4E16-6E47479817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64AF3-D400-E187-35BF-D1C50024DFD0}"/>
              </a:ext>
            </a:extLst>
          </p:cNvPr>
          <p:cNvSpPr txBox="1"/>
          <p:nvPr/>
        </p:nvSpPr>
        <p:spPr>
          <a:xfrm>
            <a:off x="769709" y="1166842"/>
            <a:ext cx="5207509" cy="4801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b="1" i="0" dirty="0">
                <a:solidFill>
                  <a:schemeClr val="tx1"/>
                </a:solidFill>
                <a:effectLst/>
                <a:latin typeface="Manrope"/>
              </a:rPr>
              <a:t>Charts: 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Manrope"/>
              </a:rPr>
              <a:t>Use different charts and graphs to perform the task representing the data.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Manrope"/>
              </a:rPr>
            </a:br>
            <a:r>
              <a:rPr lang="en-US" sz="1800" b="1" i="0" dirty="0">
                <a:solidFill>
                  <a:schemeClr val="tx1"/>
                </a:solidFill>
                <a:effectLst/>
                <a:latin typeface="Manrope"/>
              </a:rPr>
              <a:t>task: 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Manrope"/>
              </a:rPr>
              <a:t>Represent different post tiers using chart/graph?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Manrope"/>
            </a:endParaRP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Manrop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anrope"/>
              </a:rPr>
              <a:t> 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Manrope"/>
            </a:endParaRPr>
          </a:p>
          <a:p>
            <a:pPr algn="l"/>
            <a:endParaRPr lang="en-US" dirty="0">
              <a:solidFill>
                <a:schemeClr val="tx1"/>
              </a:solidFill>
              <a:latin typeface="Manrope"/>
            </a:endParaRP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Manrope"/>
            </a:endParaRPr>
          </a:p>
          <a:p>
            <a:pPr algn="l"/>
            <a:endParaRPr lang="en-US" dirty="0">
              <a:solidFill>
                <a:schemeClr val="tx1"/>
              </a:solidFill>
              <a:latin typeface="Manrope"/>
            </a:endParaRP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Manrope"/>
            </a:endParaRPr>
          </a:p>
          <a:p>
            <a:pPr algn="l"/>
            <a:endParaRPr lang="en-US" dirty="0">
              <a:solidFill>
                <a:schemeClr val="tx1"/>
              </a:solidFill>
              <a:latin typeface="Manrope"/>
            </a:endParaRP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Manrope"/>
            </a:endParaRPr>
          </a:p>
          <a:p>
            <a:pPr algn="l"/>
            <a:endParaRPr lang="en-US" dirty="0">
              <a:solidFill>
                <a:schemeClr val="tx1"/>
              </a:solidFill>
              <a:latin typeface="Manrop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C9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 and </a:t>
            </a:r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c5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posts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 have the </a:t>
            </a:r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highest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 whereas </a:t>
            </a:r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m6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 and </a:t>
            </a:r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n6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posts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 has the </a:t>
            </a:r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lowest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 hiring.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B9FA8-71F3-1393-A359-116ECF5F1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554" y="1166842"/>
            <a:ext cx="4692757" cy="45273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7157DD-4BF9-44DD-E629-0651047A8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926" y="2516863"/>
            <a:ext cx="2529433" cy="27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0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821305"/>
            <a:ext cx="7735824" cy="1069848"/>
          </a:xfrm>
        </p:spPr>
        <p:txBody>
          <a:bodyPr/>
          <a:lstStyle/>
          <a:p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  <a:ea typeface="Verdana" panose="020B0604030504040204" pitchFamily="34" charset="0"/>
              </a:rPr>
              <a:t>RESULTS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5389" y="2862502"/>
            <a:ext cx="8417858" cy="2301599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Univers Condensed Light (Body)"/>
              </a:rPr>
              <a:t> Conclusions from above analysis :</a:t>
            </a:r>
          </a:p>
          <a:p>
            <a:pPr algn="l"/>
            <a:endParaRPr lang="en-US" sz="2000" dirty="0">
              <a:latin typeface="Univers Condensed Light (Body)"/>
            </a:endParaRPr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Univers Condensed Light (Body)"/>
              </a:rPr>
              <a:t>Females</a:t>
            </a:r>
            <a:r>
              <a:rPr lang="en-US" b="0" i="0" dirty="0">
                <a:effectLst/>
                <a:latin typeface="Univers Condensed Light (Body)"/>
              </a:rPr>
              <a:t>(42%) are hired </a:t>
            </a:r>
            <a:r>
              <a:rPr lang="en-US" b="1" i="0" dirty="0">
                <a:effectLst/>
                <a:latin typeface="Univers Condensed Light (Body)"/>
              </a:rPr>
              <a:t>less</a:t>
            </a:r>
            <a:r>
              <a:rPr lang="en-US" b="0" i="0" dirty="0">
                <a:effectLst/>
                <a:latin typeface="Univers Condensed Light (Body)"/>
              </a:rPr>
              <a:t> as compared to the Males(58%) in the company.</a:t>
            </a:r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Univers Condensed Light (Body)"/>
              </a:rPr>
              <a:t>Average salary offered in the company is 50k.</a:t>
            </a:r>
            <a:endParaRPr lang="en-US" b="0" i="0" dirty="0">
              <a:effectLst/>
              <a:latin typeface="Univers Condensed Light (Body)"/>
            </a:endParaRPr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Univers Condensed Light (Body)"/>
              </a:rPr>
              <a:t>General management </a:t>
            </a:r>
            <a:r>
              <a:rPr lang="en-US" dirty="0">
                <a:latin typeface="Univers Condensed Light (Body)"/>
              </a:rPr>
              <a:t>department has given the </a:t>
            </a:r>
            <a:r>
              <a:rPr lang="en-US" b="1" dirty="0">
                <a:latin typeface="Univers Condensed Light (Body)"/>
              </a:rPr>
              <a:t>highest</a:t>
            </a:r>
            <a:r>
              <a:rPr lang="en-US" dirty="0">
                <a:latin typeface="Univers Condensed Light (Body)"/>
              </a:rPr>
              <a:t> avg. salary(55,000) along with very </a:t>
            </a:r>
            <a:r>
              <a:rPr lang="en-US" b="1" dirty="0">
                <a:latin typeface="Univers Condensed Light (Body)"/>
              </a:rPr>
              <a:t>low hiring </a:t>
            </a:r>
            <a:r>
              <a:rPr lang="en-US" dirty="0">
                <a:latin typeface="Univers Condensed Light (Body)"/>
              </a:rPr>
              <a:t>in this department.</a:t>
            </a:r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Univers Condensed Light (Body)"/>
              </a:rPr>
              <a:t>Only </a:t>
            </a:r>
            <a:r>
              <a:rPr lang="en-US" b="1" dirty="0">
                <a:latin typeface="Univers Condensed Light (Body)"/>
              </a:rPr>
              <a:t>3 employees </a:t>
            </a:r>
            <a:r>
              <a:rPr lang="en-US" dirty="0">
                <a:latin typeface="Univers Condensed Light (Body)"/>
              </a:rPr>
              <a:t>have got salary </a:t>
            </a:r>
            <a:r>
              <a:rPr lang="en-US" b="1" dirty="0">
                <a:latin typeface="Univers Condensed Light (Body)"/>
              </a:rPr>
              <a:t>above</a:t>
            </a:r>
            <a:r>
              <a:rPr lang="en-US" dirty="0">
                <a:latin typeface="Univers Condensed Light (Body)"/>
              </a:rPr>
              <a:t> </a:t>
            </a:r>
            <a:r>
              <a:rPr lang="en-US" b="1" dirty="0">
                <a:latin typeface="Univers Condensed Light (Body)"/>
              </a:rPr>
              <a:t>1lac</a:t>
            </a:r>
            <a:r>
              <a:rPr lang="en-US" dirty="0">
                <a:latin typeface="Univers Condensed Light (Body)"/>
              </a:rPr>
              <a:t>.</a:t>
            </a:r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Univers Condensed Light (Body)"/>
              </a:rPr>
              <a:t>Highest</a:t>
            </a:r>
            <a:r>
              <a:rPr lang="en-US" dirty="0">
                <a:latin typeface="Univers Condensed Light (Body)"/>
              </a:rPr>
              <a:t> hiring is done for the </a:t>
            </a:r>
            <a:r>
              <a:rPr lang="en-US" b="1" dirty="0">
                <a:latin typeface="Univers Condensed Light (Body)"/>
              </a:rPr>
              <a:t>c9</a:t>
            </a:r>
            <a:r>
              <a:rPr lang="en-US" dirty="0">
                <a:latin typeface="Univers Condensed Light (Body)"/>
              </a:rPr>
              <a:t> </a:t>
            </a:r>
            <a:r>
              <a:rPr lang="en-US" b="1" dirty="0">
                <a:latin typeface="Univers Condensed Light (Body)"/>
              </a:rPr>
              <a:t>post</a:t>
            </a:r>
            <a:r>
              <a:rPr lang="en-US" dirty="0">
                <a:latin typeface="Univers Condensed Light (Body)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38C0D-2D3B-11CE-B047-3AEAD7C66752}"/>
              </a:ext>
            </a:extLst>
          </p:cNvPr>
          <p:cNvSpPr txBox="1"/>
          <p:nvPr/>
        </p:nvSpPr>
        <p:spPr>
          <a:xfrm>
            <a:off x="608926" y="6135450"/>
            <a:ext cx="21152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Hiring Process Analytics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C4EB0D0-7DA5-B4F0-B7F9-AF6C783E3DC0}"/>
              </a:ext>
            </a:extLst>
          </p:cNvPr>
          <p:cNvSpPr txBox="1">
            <a:spLocks/>
          </p:cNvSpPr>
          <p:nvPr/>
        </p:nvSpPr>
        <p:spPr>
          <a:xfrm>
            <a:off x="464864" y="416859"/>
            <a:ext cx="521208" cy="3108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1200" smtClean="0">
                <a:solidFill>
                  <a:schemeClr val="bg1"/>
                </a:solidFill>
              </a:rPr>
              <a:pPr/>
              <a:t>11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121" y="1694329"/>
            <a:ext cx="4718304" cy="2592593"/>
          </a:xfrm>
        </p:spPr>
        <p:txBody>
          <a:bodyPr/>
          <a:lstStyle/>
          <a:p>
            <a:r>
              <a:rPr lang="en-US" sz="8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</a:t>
            </a:r>
            <a:br>
              <a:rPr lang="en-US" sz="8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</a:br>
            <a:r>
              <a:rPr lang="en-US" sz="8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 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Hiring Process Analytics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 </a:t>
            </a:r>
            <a:r>
              <a:rPr lang="en-IN" sz="2400" b="1" dirty="0"/>
              <a:t>Project Description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b="1" dirty="0"/>
              <a:t>  Approach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b="1" dirty="0"/>
              <a:t>  Tech-Stack Used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b="1" dirty="0"/>
              <a:t>  Insights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b="1" dirty="0"/>
              <a:t>  Result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AF659E2-4EAE-6FEA-B87A-1FC5B98E0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ED025EFD-47B3-41F3-962E-47EF6EA7A0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Hiring Process Analytics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283" y="566928"/>
            <a:ext cx="8878824" cy="1069848"/>
          </a:xfrm>
        </p:spPr>
        <p:txBody>
          <a:bodyPr/>
          <a:lstStyle/>
          <a:p>
            <a:r>
              <a:rPr lang="en-IN" sz="44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PROJECT DESCRIPTION 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070" y="2190230"/>
            <a:ext cx="8541859" cy="2477539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 Variable Small Light" pitchFamily="2" charset="0"/>
              </a:rPr>
              <a:t>Analyzing previous hiring dataset of an MNC to observe trends and drawing insights out of it useful for hiring department. The </a:t>
            </a:r>
            <a:r>
              <a:rPr lang="en-US" sz="2000" b="1" i="0" dirty="0">
                <a:effectLst/>
                <a:latin typeface="Segoe UI Variable Small Light" pitchFamily="2" charset="0"/>
              </a:rPr>
              <a:t>dataset of the company has the details about people who registered for a particular post in a department of this company. </a:t>
            </a:r>
            <a:r>
              <a:rPr lang="en-US" sz="2000" b="1" dirty="0">
                <a:latin typeface="Segoe UI Variable Small Light" pitchFamily="2" charset="0"/>
              </a:rPr>
              <a:t>U</a:t>
            </a:r>
            <a:r>
              <a:rPr lang="en-US" sz="2000" b="1" i="0" dirty="0">
                <a:effectLst/>
                <a:latin typeface="Segoe UI Variable Small Light" pitchFamily="2" charset="0"/>
              </a:rPr>
              <a:t>sing the knowledge in statistics and different formulas in excel and drawing necessary conclusions about the company.</a:t>
            </a:r>
            <a:endParaRPr lang="en-US" sz="2000" b="1" dirty="0">
              <a:latin typeface="Segoe UI Variable Small Light" pitchFamily="2" charset="0"/>
            </a:endParaRPr>
          </a:p>
          <a:p>
            <a:pPr marL="0" indent="0">
              <a:buNone/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5958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AF956-948B-B22C-1BA9-4DDDA15D8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9C4B9BE2-FCD9-652A-87C9-FDD50B87F1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546F14F2-F97B-D595-0F00-9F10201570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Hiring Process Analytics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863CA-9BBD-D9CB-5756-189FA25B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618" y="856865"/>
            <a:ext cx="4064463" cy="1069848"/>
          </a:xfrm>
        </p:spPr>
        <p:txBody>
          <a:bodyPr/>
          <a:lstStyle/>
          <a:p>
            <a:r>
              <a:rPr lang="en-IN" sz="44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APPROACH 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353E3-9A10-4206-F54A-C75154E42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070" y="2552369"/>
            <a:ext cx="8541859" cy="2477539"/>
          </a:xfrm>
          <a:noFill/>
        </p:spPr>
        <p:txBody>
          <a:bodyPr/>
          <a:lstStyle/>
          <a:p>
            <a:pPr marL="0" indent="0" algn="just">
              <a:buNone/>
            </a:pPr>
            <a:r>
              <a:rPr lang="en-IN" sz="2000" b="1" dirty="0"/>
              <a:t>Downloaded and imported the dataset in the excel, performed data cleaning i.e. removing missing &amp; invalid rows and handling outliers. Used pivot table and excel chart to draw graphs and finding insights. And finally drawn conclusions from insights and  made a report.</a:t>
            </a:r>
          </a:p>
          <a:p>
            <a:pPr marL="0" indent="0">
              <a:buNone/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8956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628" y="2029967"/>
            <a:ext cx="9144000" cy="1069848"/>
          </a:xfrm>
        </p:spPr>
        <p:txBody>
          <a:bodyPr/>
          <a:lstStyle/>
          <a:p>
            <a:r>
              <a:rPr lang="en-US" dirty="0"/>
              <a:t>TECH-STACK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371" y="3814661"/>
            <a:ext cx="9187927" cy="17416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Segoe UI Variable Small Light" pitchFamily="2" charset="0"/>
              </a:rPr>
              <a:t>Used Microsoft Excel version 2305, for data cleaning and visualizations. As </a:t>
            </a:r>
            <a:r>
              <a:rPr lang="en-US" sz="2000" b="1" i="0" dirty="0">
                <a:effectLst/>
                <a:latin typeface="Segoe UI Variable Small Light" pitchFamily="2" charset="0"/>
              </a:rPr>
              <a:t>Excel offers several powerful tools for data visualization that can help you analyze and understand your data better. With features such as charts, graphs, pivot tables, and other formatting options.</a:t>
            </a:r>
            <a:endParaRPr lang="en-IN" sz="2000" b="1" dirty="0">
              <a:latin typeface="Segoe UI Variable Small Light" pitchFamily="2" charset="0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F1BDE7F-193E-7B7C-E6D7-C0447C0555BE}"/>
              </a:ext>
            </a:extLst>
          </p:cNvPr>
          <p:cNvSpPr txBox="1">
            <a:spLocks/>
          </p:cNvSpPr>
          <p:nvPr/>
        </p:nvSpPr>
        <p:spPr>
          <a:xfrm>
            <a:off x="485213" y="427617"/>
            <a:ext cx="521208" cy="3108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1200" smtClean="0">
                <a:solidFill>
                  <a:schemeClr val="bg1"/>
                </a:solidFill>
              </a:rPr>
              <a:pPr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838A2B-2F4E-7D4A-D3B8-871EAA1DEFF5}"/>
              </a:ext>
            </a:extLst>
          </p:cNvPr>
          <p:cNvSpPr txBox="1"/>
          <p:nvPr/>
        </p:nvSpPr>
        <p:spPr>
          <a:xfrm>
            <a:off x="485213" y="6166344"/>
            <a:ext cx="21152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Hiring Process Analytics</a:t>
            </a:r>
          </a:p>
        </p:txBody>
      </p:sp>
    </p:spTree>
    <p:extLst>
      <p:ext uri="{BB962C8B-B14F-4D97-AF65-F5344CB8AC3E}">
        <p14:creationId xmlns:p14="http://schemas.microsoft.com/office/powerpoint/2010/main" val="273145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57144164-5503-9D11-4F68-81F4CD37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632" y="0"/>
            <a:ext cx="8878824" cy="1069848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DFDBA5-4CFB-88D0-C90E-69D151F5BF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Hiring Process Analytics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816FD90-6ABD-5EA8-0870-E27733B9F6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40908-B1A0-38FC-35E1-A358ADB85961}"/>
              </a:ext>
            </a:extLst>
          </p:cNvPr>
          <p:cNvSpPr txBox="1"/>
          <p:nvPr/>
        </p:nvSpPr>
        <p:spPr>
          <a:xfrm>
            <a:off x="1237130" y="1511928"/>
            <a:ext cx="4639235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b="1" i="0" dirty="0">
                <a:effectLst/>
                <a:latin typeface="Manrope"/>
              </a:rPr>
              <a:t>Hiring:</a:t>
            </a:r>
            <a:r>
              <a:rPr lang="en-US" b="0" i="0" dirty="0">
                <a:effectLst/>
                <a:latin typeface="Manrope"/>
              </a:rPr>
              <a:t> Process of intaking of people into an organization for different kinds of positions.</a:t>
            </a:r>
            <a:r>
              <a:rPr lang="en-US" b="1" i="0" dirty="0">
                <a:effectLst/>
                <a:latin typeface="Manrope"/>
              </a:rPr>
              <a:t> </a:t>
            </a:r>
          </a:p>
          <a:p>
            <a:r>
              <a:rPr lang="en-US" b="1" i="0" dirty="0">
                <a:effectLst/>
                <a:latin typeface="Manrope"/>
              </a:rPr>
              <a:t>task:</a:t>
            </a:r>
            <a:r>
              <a:rPr lang="en-US" b="0" i="0" dirty="0">
                <a:effectLst/>
                <a:latin typeface="Manrope"/>
              </a:rPr>
              <a:t> How many males and females are Hired ?</a:t>
            </a:r>
            <a:endParaRPr lang="en-US" b="0" i="0" dirty="0">
              <a:effectLst/>
              <a:latin typeface="Courier New" panose="02070309020205020404" pitchFamily="49" charset="0"/>
            </a:endParaRPr>
          </a:p>
          <a:p>
            <a:r>
              <a:rPr lang="en-US" b="1" dirty="0"/>
              <a:t> </a:t>
            </a:r>
            <a:br>
              <a:rPr lang="en-US" b="1" dirty="0"/>
            </a:b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ECB09-865B-E9BD-90D2-A357F912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638" y="1511928"/>
            <a:ext cx="4697503" cy="34342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4ACC53-95FA-5C8F-381A-C01A9E42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701" y="2959799"/>
            <a:ext cx="3508092" cy="113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6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27E70-054E-AB57-F2C5-DB6A3DA3A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F5EF4A32-F622-77A4-303C-4AA85787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632" y="0"/>
            <a:ext cx="8878824" cy="1069848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75ED74-40DB-F5A0-E1F1-F9C1C2F32F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Hiring Process Analytics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B299DE7-1EFC-6767-AF57-05B3148736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B49D8-A028-7AE0-CF98-BE5DA1B2C0C6}"/>
              </a:ext>
            </a:extLst>
          </p:cNvPr>
          <p:cNvSpPr txBox="1"/>
          <p:nvPr/>
        </p:nvSpPr>
        <p:spPr>
          <a:xfrm>
            <a:off x="944522" y="1373862"/>
            <a:ext cx="4925719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Average Salary: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 Adding all the salaries for a select group of employees and then dividing the sum by the number of employees in the group.</a:t>
            </a:r>
            <a:br>
              <a:rPr lang="en-US" b="0" i="0" dirty="0">
                <a:solidFill>
                  <a:schemeClr val="tx1"/>
                </a:solidFill>
                <a:effectLst/>
                <a:latin typeface="Manrope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task: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 What is the average salary offered in this company ?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Manrope"/>
            </a:endParaRPr>
          </a:p>
          <a:p>
            <a:pPr algn="l"/>
            <a:endParaRPr lang="en-US" dirty="0">
              <a:solidFill>
                <a:schemeClr val="tx1"/>
              </a:solidFill>
              <a:latin typeface="Manrop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 </a:t>
            </a:r>
          </a:p>
          <a:p>
            <a:pPr algn="l"/>
            <a:endParaRPr lang="en-US" dirty="0">
              <a:solidFill>
                <a:schemeClr val="tx1"/>
              </a:solidFill>
              <a:latin typeface="Manrop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Manrope"/>
              </a:rPr>
              <a:t>General Management </a:t>
            </a:r>
            <a:r>
              <a:rPr lang="en-US" dirty="0">
                <a:solidFill>
                  <a:schemeClr val="tx1"/>
                </a:solidFill>
                <a:latin typeface="Manrope"/>
              </a:rPr>
              <a:t>and </a:t>
            </a:r>
            <a:r>
              <a:rPr lang="en-US" b="1" dirty="0">
                <a:solidFill>
                  <a:schemeClr val="tx1"/>
                </a:solidFill>
                <a:latin typeface="Manrope"/>
              </a:rPr>
              <a:t>Purchase Department </a:t>
            </a:r>
            <a:r>
              <a:rPr lang="en-US" dirty="0">
                <a:solidFill>
                  <a:schemeClr val="tx1"/>
                </a:solidFill>
                <a:latin typeface="Manrope"/>
              </a:rPr>
              <a:t>has the highest avg. salary among all the departments in the company.</a:t>
            </a:r>
            <a:br>
              <a:rPr lang="en-US" dirty="0">
                <a:solidFill>
                  <a:schemeClr val="tx1"/>
                </a:solidFill>
                <a:latin typeface="Manrope"/>
              </a:rPr>
            </a:br>
            <a:endParaRPr lang="en-US" b="0" i="0" dirty="0">
              <a:solidFill>
                <a:schemeClr val="tx1"/>
              </a:solidFill>
              <a:effectLst/>
              <a:latin typeface="Manrop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889729-438E-03B7-CFAC-9F5D98379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761" y="1373862"/>
            <a:ext cx="5353447" cy="3907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821BD8-4D34-280D-BFB9-924486FA9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476" y="3320098"/>
            <a:ext cx="3233569" cy="51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7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2E10B-0F3B-925D-11F2-775FD66D7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08656616-7690-CE26-3266-A666C6CC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632" y="0"/>
            <a:ext cx="8878824" cy="1069848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618E22-7E32-A129-3C70-8A850CFB1D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Hiring Process Analytics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747899-4D1B-1FE0-F67D-E2B98A92E2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7AA75-1E27-4612-8095-D46FE39347A0}"/>
              </a:ext>
            </a:extLst>
          </p:cNvPr>
          <p:cNvSpPr txBox="1"/>
          <p:nvPr/>
        </p:nvSpPr>
        <p:spPr>
          <a:xfrm>
            <a:off x="850392" y="1373862"/>
            <a:ext cx="4992355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Class Intervals: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 The class interval is the difference between the upper class limit and the lower class limit.</a:t>
            </a:r>
            <a:br>
              <a:rPr lang="en-US" b="0" i="0" dirty="0">
                <a:solidFill>
                  <a:schemeClr val="tx1"/>
                </a:solidFill>
                <a:effectLst/>
                <a:latin typeface="Manrope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task: 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Draw the class intervals for salary in the company ?</a:t>
            </a:r>
          </a:p>
          <a:p>
            <a:endParaRPr lang="en-IN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IN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anrope"/>
              </a:rPr>
              <a:t>All the class interval have approx. uniform hire except </a:t>
            </a:r>
            <a:r>
              <a:rPr lang="en-US" b="1" dirty="0">
                <a:latin typeface="Manrope"/>
              </a:rPr>
              <a:t>only</a:t>
            </a:r>
            <a:r>
              <a:rPr lang="en-US" dirty="0">
                <a:latin typeface="Manrope"/>
              </a:rPr>
              <a:t> </a:t>
            </a:r>
            <a:r>
              <a:rPr lang="en-US" b="1" dirty="0">
                <a:latin typeface="Manrope"/>
              </a:rPr>
              <a:t>3</a:t>
            </a:r>
            <a:r>
              <a:rPr lang="en-US" dirty="0">
                <a:latin typeface="Manrope"/>
              </a:rPr>
              <a:t> hire above salary </a:t>
            </a:r>
            <a:r>
              <a:rPr lang="en-US" b="1" dirty="0">
                <a:latin typeface="Manrope"/>
              </a:rPr>
              <a:t>1lac.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A4D7F-62F9-242A-27EF-C118AA9B5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255" y="1373862"/>
            <a:ext cx="5236798" cy="3650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ABB302-D459-58B8-509E-BFD729E53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883" y="3060625"/>
            <a:ext cx="4074735" cy="180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51192-0C52-1C09-6A72-8D5C9A749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E7B0327D-8321-E182-CB93-6343AA21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632" y="0"/>
            <a:ext cx="8878824" cy="1069848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F3A543-6718-B45F-1ECC-AFDA27A9D3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Hiring Process Analytics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224BD29-AA65-3877-44AA-445E026597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5DFB9-FCD6-6798-CEED-0E7A7D287A33}"/>
              </a:ext>
            </a:extLst>
          </p:cNvPr>
          <p:cNvSpPr txBox="1"/>
          <p:nvPr/>
        </p:nvSpPr>
        <p:spPr>
          <a:xfrm>
            <a:off x="1169894" y="1373862"/>
            <a:ext cx="4699747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Charts and Plots: 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This is one of the most important part of analysis to visualize the data.</a:t>
            </a:r>
            <a:br>
              <a:rPr lang="en-US" b="0" i="0" dirty="0">
                <a:solidFill>
                  <a:schemeClr val="tx1"/>
                </a:solidFill>
                <a:effectLst/>
                <a:latin typeface="Manrope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task: 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Draw Pie Chart / Bar Graph ( or any other graph ) to show proportion of people working different department ?</a:t>
            </a:r>
          </a:p>
          <a:p>
            <a:pPr algn="l"/>
            <a:endParaRPr lang="en-US" dirty="0">
              <a:solidFill>
                <a:schemeClr val="tx1"/>
              </a:solidFill>
              <a:latin typeface="Manrop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Manrope"/>
              </a:rPr>
              <a:t>Operations Department </a:t>
            </a:r>
            <a:r>
              <a:rPr lang="en-US" dirty="0">
                <a:solidFill>
                  <a:schemeClr val="tx1"/>
                </a:solidFill>
                <a:latin typeface="Manrope"/>
              </a:rPr>
              <a:t>and </a:t>
            </a:r>
            <a:r>
              <a:rPr lang="en-US" b="1" dirty="0">
                <a:solidFill>
                  <a:schemeClr val="tx1"/>
                </a:solidFill>
                <a:latin typeface="Manrope"/>
              </a:rPr>
              <a:t>Service Department</a:t>
            </a:r>
            <a:r>
              <a:rPr lang="en-US" dirty="0">
                <a:solidFill>
                  <a:schemeClr val="tx1"/>
                </a:solidFill>
                <a:latin typeface="Manrope"/>
              </a:rPr>
              <a:t> has the </a:t>
            </a:r>
            <a:r>
              <a:rPr lang="en-US" b="1" dirty="0">
                <a:solidFill>
                  <a:schemeClr val="tx1"/>
                </a:solidFill>
                <a:latin typeface="Manrope"/>
              </a:rPr>
              <a:t>highest</a:t>
            </a:r>
            <a:r>
              <a:rPr lang="en-US" dirty="0">
                <a:solidFill>
                  <a:schemeClr val="tx1"/>
                </a:solidFill>
                <a:latin typeface="Manrope"/>
              </a:rPr>
              <a:t> hiring.</a:t>
            </a:r>
          </a:p>
          <a:p>
            <a:pPr algn="l"/>
            <a:endParaRPr lang="en-US" dirty="0">
              <a:solidFill>
                <a:schemeClr val="tx1"/>
              </a:solidFill>
              <a:latin typeface="Manrop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anrope"/>
              </a:rPr>
              <a:t>Whereas </a:t>
            </a:r>
            <a:r>
              <a:rPr lang="en-US" b="1" dirty="0">
                <a:solidFill>
                  <a:schemeClr val="tx1"/>
                </a:solidFill>
                <a:latin typeface="Manrope"/>
              </a:rPr>
              <a:t>Human Resource Department </a:t>
            </a:r>
            <a:r>
              <a:rPr lang="en-US" dirty="0">
                <a:solidFill>
                  <a:schemeClr val="tx1"/>
                </a:solidFill>
                <a:latin typeface="Manrope"/>
              </a:rPr>
              <a:t>and </a:t>
            </a:r>
            <a:r>
              <a:rPr lang="en-US" b="1" dirty="0">
                <a:solidFill>
                  <a:schemeClr val="tx1"/>
                </a:solidFill>
                <a:latin typeface="Manrope"/>
              </a:rPr>
              <a:t>General Management</a:t>
            </a:r>
            <a:r>
              <a:rPr lang="en-US" dirty="0">
                <a:solidFill>
                  <a:schemeClr val="tx1"/>
                </a:solidFill>
                <a:latin typeface="Manrope"/>
              </a:rPr>
              <a:t> has the </a:t>
            </a:r>
            <a:r>
              <a:rPr lang="en-US" b="1" dirty="0">
                <a:solidFill>
                  <a:schemeClr val="tx1"/>
                </a:solidFill>
                <a:latin typeface="Manrope"/>
              </a:rPr>
              <a:t>lowest</a:t>
            </a:r>
            <a:r>
              <a:rPr lang="en-US" dirty="0">
                <a:solidFill>
                  <a:schemeClr val="tx1"/>
                </a:solidFill>
                <a:latin typeface="Manrope"/>
              </a:rPr>
              <a:t> hiring.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Manrop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6F100B-2EE1-893B-5F76-9FEFD2FBC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361" y="1373862"/>
            <a:ext cx="4699745" cy="371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8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Top 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166</TotalTime>
  <Words>560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Century Gothic (Headings)</vt:lpstr>
      <vt:lpstr>Courier New</vt:lpstr>
      <vt:lpstr>Manrope</vt:lpstr>
      <vt:lpstr>Segoe UI Light</vt:lpstr>
      <vt:lpstr>Segoe UI Variable Small Light</vt:lpstr>
      <vt:lpstr>Tw Cen MT</vt:lpstr>
      <vt:lpstr>Univers Condensed Light (Body)</vt:lpstr>
      <vt:lpstr>Wingdings</vt:lpstr>
      <vt:lpstr>Office Theme</vt:lpstr>
      <vt:lpstr>Hiring  Process  Analytics</vt:lpstr>
      <vt:lpstr>CONTENTS</vt:lpstr>
      <vt:lpstr>PROJECT DESCRIPTION </vt:lpstr>
      <vt:lpstr>APPROACH </vt:lpstr>
      <vt:lpstr>TECH-STACK USED</vt:lpstr>
      <vt:lpstr>INSIGHTs</vt:lpstr>
      <vt:lpstr>INSIGHTs</vt:lpstr>
      <vt:lpstr>INSIGHTs</vt:lpstr>
      <vt:lpstr>INSIGHTs</vt:lpstr>
      <vt:lpstr>INSIGHTs</vt:lpstr>
      <vt:lpstr>RESULTS</vt:lpstr>
      <vt:lpstr>THANK  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Analytics and Investigating Metric Spike</dc:title>
  <dc:creator>ABHISHEK KUMAR</dc:creator>
  <cp:lastModifiedBy>ABHISHEK KUMAR</cp:lastModifiedBy>
  <cp:revision>14</cp:revision>
  <dcterms:created xsi:type="dcterms:W3CDTF">2024-02-02T13:39:07Z</dcterms:created>
  <dcterms:modified xsi:type="dcterms:W3CDTF">2024-02-26T09:34:27Z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