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9" r:id="rId6"/>
    <p:sldId id="258" r:id="rId7"/>
    <p:sldId id="260" r:id="rId8"/>
    <p:sldId id="262" r:id="rId9"/>
    <p:sldId id="261" r:id="rId10"/>
    <p:sldId id="263" r:id="rId11"/>
    <p:sldId id="264" r:id="rId12"/>
    <p:sldId id="26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ele" initials="x"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54A1"/>
    <a:srgbClr val="FFFFFF"/>
    <a:srgbClr val="6D89B2"/>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1"/>
        <p:guide pos="383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58.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media/image1.png"/><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2" Type="http://schemas.openxmlformats.org/officeDocument/2006/relationships/image" Target="../media/image3.png"/><Relationship Id="rId11" Type="http://schemas.openxmlformats.org/officeDocument/2006/relationships/tags" Target="../tags/tag70.xml"/><Relationship Id="rId10"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media/image6.png"/><Relationship Id="rId6" Type="http://schemas.openxmlformats.org/officeDocument/2006/relationships/tags" Target="../tags/tag78.xml"/><Relationship Id="rId5" Type="http://schemas.openxmlformats.org/officeDocument/2006/relationships/image" Target="../media/image5.png"/><Relationship Id="rId4" Type="http://schemas.openxmlformats.org/officeDocument/2006/relationships/tags" Target="../tags/tag77.xml"/><Relationship Id="rId3" Type="http://schemas.openxmlformats.org/officeDocument/2006/relationships/image" Target="../media/image4.png"/><Relationship Id="rId2" Type="http://schemas.openxmlformats.org/officeDocument/2006/relationships/tags" Target="../tags/tag76.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image" Target="../media/image7.png"/><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image" Target="../media/image3.png"/><Relationship Id="rId6" Type="http://schemas.openxmlformats.org/officeDocument/2006/relationships/tags" Target="../tags/tag123.xml"/><Relationship Id="rId5" Type="http://schemas.openxmlformats.org/officeDocument/2006/relationships/image" Target="../media/image2.png"/><Relationship Id="rId4" Type="http://schemas.openxmlformats.org/officeDocument/2006/relationships/tags" Target="../tags/tag122.xml"/><Relationship Id="rId3" Type="http://schemas.openxmlformats.org/officeDocument/2006/relationships/image" Target="../media/image1.png"/><Relationship Id="rId2" Type="http://schemas.openxmlformats.org/officeDocument/2006/relationships/tags" Target="../tags/tag121.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userDrawn="1">
            <p:custDataLst>
              <p:tags r:id="rId7"/>
            </p:custDataLst>
          </p:nvPr>
        </p:nvPicPr>
        <p:blipFill>
          <a:blip r:embed="rId8"/>
          <a:srcRect l="23006" t="11414"/>
          <a:stretch>
            <a:fillRect/>
          </a:stretch>
        </p:blipFill>
        <p:spPr>
          <a:xfrm>
            <a:off x="0" y="0"/>
            <a:ext cx="2240280" cy="2050943"/>
          </a:xfrm>
          <a:prstGeom prst="rect">
            <a:avLst/>
          </a:prstGeom>
        </p:spPr>
      </p:pic>
      <p:pic>
        <p:nvPicPr>
          <p:cNvPr id="13" name="图片 12" descr="未标题-3"/>
          <p:cNvPicPr/>
          <p:nvPr userDrawn="1">
            <p:custDataLst>
              <p:tags r:id="rId9"/>
            </p:custDataLst>
          </p:nvPr>
        </p:nvPicPr>
        <p:blipFill>
          <a:blip r:embed="rId10"/>
          <a:srcRect l="40561" b="32975"/>
          <a:stretch>
            <a:fillRect/>
          </a:stretch>
        </p:blipFill>
        <p:spPr>
          <a:xfrm>
            <a:off x="0" y="4974646"/>
            <a:ext cx="1683534" cy="1883354"/>
          </a:xfrm>
          <a:prstGeom prst="rect">
            <a:avLst/>
          </a:prstGeom>
        </p:spPr>
      </p:pic>
      <p:pic>
        <p:nvPicPr>
          <p:cNvPr id="15" name="图片 14" descr="未标题-4"/>
          <p:cNvPicPr/>
          <p:nvPr userDrawn="1">
            <p:custDataLst>
              <p:tags r:id="rId11"/>
            </p:custDataLst>
          </p:nvPr>
        </p:nvPicPr>
        <p:blipFill>
          <a:blip r:embed="rId12"/>
          <a:srcRect r="60807"/>
          <a:stretch>
            <a:fillRect/>
          </a:stretch>
        </p:blipFill>
        <p:spPr>
          <a:xfrm>
            <a:off x="9658350" y="0"/>
            <a:ext cx="253365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userDrawn="1">
            <p:custDataLst>
              <p:tags r:id="rId2"/>
            </p:custDataLst>
          </p:nvPr>
        </p:nvPicPr>
        <p:blipFill>
          <a:blip r:embed="rId3"/>
          <a:srcRect t="-3445" b="20177"/>
          <a:stretch>
            <a:fillRect/>
          </a:stretch>
        </p:blipFill>
        <p:spPr>
          <a:xfrm>
            <a:off x="0" y="5240655"/>
            <a:ext cx="1796345" cy="1617345"/>
          </a:xfrm>
          <a:prstGeom prst="rect">
            <a:avLst/>
          </a:prstGeom>
        </p:spPr>
      </p:pic>
      <p:pic>
        <p:nvPicPr>
          <p:cNvPr id="11" name="图片 10" descr="未标题-7"/>
          <p:cNvPicPr/>
          <p:nvPr userDrawn="1">
            <p:custDataLst>
              <p:tags r:id="rId4"/>
            </p:custDataLst>
          </p:nvPr>
        </p:nvPicPr>
        <p:blipFill>
          <a:blip r:embed="rId5"/>
          <a:srcRect l="-11864" t="10672" r="37940" b="18379"/>
          <a:stretch>
            <a:fillRect/>
          </a:stretch>
        </p:blipFill>
        <p:spPr>
          <a:xfrm>
            <a:off x="10393046" y="0"/>
            <a:ext cx="1798955" cy="1136716"/>
          </a:xfrm>
          <a:prstGeom prst="rect">
            <a:avLst/>
          </a:prstGeom>
        </p:spPr>
      </p:pic>
      <p:pic>
        <p:nvPicPr>
          <p:cNvPr id="12" name="图片 11" descr="未标题-6"/>
          <p:cNvPicPr/>
          <p:nvPr userDrawn="1">
            <p:custDataLst>
              <p:tags r:id="rId6"/>
            </p:custDataLst>
          </p:nvPr>
        </p:nvPicPr>
        <p:blipFill>
          <a:blip r:embed="rId7"/>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3" name="副标题 2"/>
          <p:cNvSpPr>
            <a:spLocks noGrp="1"/>
          </p:cNvSpPr>
          <p:nvPr>
            <p:ph type="body" idx="1" hasCustomPrompt="1"/>
            <p:custDataLst>
              <p:tags r:id="rId9"/>
            </p:custDataLst>
          </p:nvPr>
        </p:nvSpPr>
        <p:spPr>
          <a:xfrm>
            <a:off x="3216000" y="1349275"/>
            <a:ext cx="2880000" cy="914400"/>
          </a:xfrm>
        </p:spPr>
        <p:txBody>
          <a:bodyPr wrap="square" anchor="b">
            <a:normAutofit/>
          </a:bodyPr>
          <a:lstStyle>
            <a:lvl1pPr marL="0" indent="0">
              <a:buNone/>
              <a:defRPr sz="2400" b="0">
                <a:solidFill>
                  <a:schemeClr val="tx1">
                    <a:lumMod val="85000"/>
                    <a:lumOff val="1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副标题</a:t>
            </a:r>
            <a:endParaRPr lang="zh-CN" altLang="en-US" dirty="0"/>
          </a:p>
        </p:txBody>
      </p:sp>
      <p:sp>
        <p:nvSpPr>
          <p:cNvPr id="7" name="日期占位符 3"/>
          <p:cNvSpPr>
            <a:spLocks noGrp="1"/>
          </p:cNvSpPr>
          <p:nvPr>
            <p:ph type="dt" sz="half" idx="10"/>
            <p:custDataLst>
              <p:tags r:id="rId10"/>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1"/>
            </p:custDataLst>
          </p:nvPr>
        </p:nvSpPr>
        <p:spPr/>
        <p:txBody>
          <a:bodyPr/>
          <a:lstStyle/>
          <a:p>
            <a:endParaRPr lang="zh-CN" altLang="en-US"/>
          </a:p>
        </p:txBody>
      </p:sp>
      <p:sp>
        <p:nvSpPr>
          <p:cNvPr id="9" name="灯片编号占位符 5"/>
          <p:cNvSpPr>
            <a:spLocks noGrp="1"/>
          </p:cNvSpPr>
          <p:nvPr>
            <p:ph type="sldNum" sz="quarter" idx="12"/>
            <p:custDataLst>
              <p:tags r:id="rId12"/>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userDrawn="1">
            <p:custDataLst>
              <p:tags r:id="rId2"/>
            </p:custDataLst>
          </p:nvPr>
        </p:nvPicPr>
        <p:blipFill>
          <a:blip r:embed="rId3"/>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8" name="节编号 3"/>
          <p:cNvSpPr>
            <a:spLocks noGrp="1"/>
          </p:cNvSpPr>
          <p:nvPr>
            <p:ph type="body" sz="quarter" idx="13" hasCustomPrompt="1"/>
            <p:custDataLst>
              <p:tags r:id="rId6"/>
            </p:custDataLst>
          </p:nvPr>
        </p:nvSpPr>
        <p:spPr>
          <a:xfrm>
            <a:off x="130628" y="607517"/>
            <a:ext cx="4792581" cy="3033102"/>
          </a:xfrm>
          <a:noFill/>
          <a:ln>
            <a:noFill/>
          </a:ln>
        </p:spPr>
        <p:txBody>
          <a:bodyPr wrap="square" lIns="101600" tIns="38100" rIns="63500" bIns="38100" rtlCol="0" anchor="ctr" anchorCtr="0">
            <a:normAutofit/>
          </a:bodyPr>
          <a:lstStyle>
            <a:lvl1pPr marL="0" indent="0" algn="r">
              <a:buFont typeface="Arial" panose="020B0604020202020204" pitchFamily="34" charset="0"/>
              <a:buNone/>
              <a:defRPr lang="zh-CN" altLang="en-US" sz="16600" spc="400" dirty="0">
                <a:ln w="38100">
                  <a:solidFill>
                    <a:schemeClr val="dk1"/>
                  </a:solidFill>
                </a:ln>
                <a:solidFill>
                  <a:schemeClr val="tx1">
                    <a:lumMod val="85000"/>
                    <a:lumOff val="15000"/>
                  </a:schemeClr>
                </a:solidFill>
                <a:latin typeface="+mj-ea"/>
                <a:ea typeface="+mj-ea"/>
                <a:cs typeface="汉仪粗简黑简" panose="00020600040101010101" charset="-122"/>
              </a:defRPr>
            </a:lvl1pPr>
          </a:lstStyle>
          <a:p>
            <a:pPr marL="0" lvl="0" algn="r"/>
            <a:r>
              <a:rPr lang="zh-CN" altLang="en-US" dirty="0"/>
              <a:t>编号</a:t>
            </a:r>
            <a:endParaRPr lang="zh-CN" altLang="en-US" dirty="0"/>
          </a:p>
        </p:txBody>
      </p:sp>
      <p:sp>
        <p:nvSpPr>
          <p:cNvPr id="4" name="日期占位符 4"/>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8"/>
            </p:custDataLst>
          </p:nvPr>
        </p:nvSpPr>
        <p:spPr/>
        <p:txBody>
          <a:bodyPr/>
          <a:lstStyle/>
          <a:p>
            <a:endParaRPr lang="zh-CN" altLang="en-US"/>
          </a:p>
        </p:txBody>
      </p:sp>
      <p:sp>
        <p:nvSpPr>
          <p:cNvPr id="6" name="灯片编号占位符 6"/>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838200" y="360000"/>
            <a:ext cx="10515600" cy="581760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userDrawn="1">
            <p:custDataLst>
              <p:tags r:id="rId2"/>
            </p:custDataLst>
          </p:nvPr>
        </p:nvPicPr>
        <p:blipFill>
          <a:blip r:embed="rId3"/>
          <a:srcRect l="23006" t="11414"/>
          <a:stretch>
            <a:fillRect/>
          </a:stretch>
        </p:blipFill>
        <p:spPr>
          <a:xfrm>
            <a:off x="0" y="0"/>
            <a:ext cx="2240280" cy="2050943"/>
          </a:xfrm>
          <a:prstGeom prst="rect">
            <a:avLst/>
          </a:prstGeom>
        </p:spPr>
      </p:pic>
      <p:pic>
        <p:nvPicPr>
          <p:cNvPr id="13" name="图片 12" descr="未标题-3"/>
          <p:cNvPicPr/>
          <p:nvPr userDrawn="1">
            <p:custDataLst>
              <p:tags r:id="rId4"/>
            </p:custDataLst>
          </p:nvPr>
        </p:nvPicPr>
        <p:blipFill>
          <a:blip r:embed="rId5"/>
          <a:srcRect l="40561" b="32975"/>
          <a:stretch>
            <a:fillRect/>
          </a:stretch>
        </p:blipFill>
        <p:spPr>
          <a:xfrm>
            <a:off x="0" y="4974646"/>
            <a:ext cx="1683534" cy="1883354"/>
          </a:xfrm>
          <a:prstGeom prst="rect">
            <a:avLst/>
          </a:prstGeom>
        </p:spPr>
      </p:pic>
      <p:pic>
        <p:nvPicPr>
          <p:cNvPr id="15" name="图片 14" descr="未标题-4"/>
          <p:cNvPicPr/>
          <p:nvPr userDrawn="1">
            <p:custDataLst>
              <p:tags r:id="rId6"/>
            </p:custDataLst>
          </p:nvPr>
        </p:nvPicPr>
        <p:blipFill>
          <a:blip r:embed="rId7"/>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137.xml"/><Relationship Id="rId20" Type="http://schemas.openxmlformats.org/officeDocument/2006/relationships/tags" Target="../tags/tag136.xml"/><Relationship Id="rId2" Type="http://schemas.openxmlformats.org/officeDocument/2006/relationships/slideLayout" Target="../slideLayouts/slideLayout13.xml"/><Relationship Id="rId19" Type="http://schemas.openxmlformats.org/officeDocument/2006/relationships/tags" Target="../tags/tag135.xml"/><Relationship Id="rId18" Type="http://schemas.openxmlformats.org/officeDocument/2006/relationships/tags" Target="../tags/tag134.xml"/><Relationship Id="rId17" Type="http://schemas.openxmlformats.org/officeDocument/2006/relationships/tags" Target="../tags/tag133.xml"/><Relationship Id="rId16" Type="http://schemas.openxmlformats.org/officeDocument/2006/relationships/tags" Target="../tags/tag132.xml"/><Relationship Id="rId15" Type="http://schemas.openxmlformats.org/officeDocument/2006/relationships/image" Target="../media/image9.png"/><Relationship Id="rId14" Type="http://schemas.openxmlformats.org/officeDocument/2006/relationships/tags" Target="../tags/tag131.xml"/><Relationship Id="rId13" Type="http://schemas.openxmlformats.org/officeDocument/2006/relationships/image" Target="../media/image8.png"/><Relationship Id="rId12" Type="http://schemas.openxmlformats.org/officeDocument/2006/relationships/tags" Target="../tags/tag13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userDrawn="1">
            <p:custDataLst>
              <p:tags r:id="rId12"/>
            </p:custDataLst>
          </p:nvPr>
        </p:nvPicPr>
        <p:blipFill>
          <a:blip r:embed="rId13"/>
          <a:srcRect t="28676" r="-50664" b="-47523"/>
          <a:stretch>
            <a:fillRect/>
          </a:stretch>
        </p:blipFill>
        <p:spPr>
          <a:xfrm>
            <a:off x="2540" y="0"/>
            <a:ext cx="2199918" cy="2010058"/>
          </a:xfrm>
          <a:prstGeom prst="rect">
            <a:avLst/>
          </a:prstGeom>
        </p:spPr>
      </p:pic>
      <p:pic>
        <p:nvPicPr>
          <p:cNvPr id="10" name="图片 9" descr="未标题-8"/>
          <p:cNvPicPr/>
          <p:nvPr userDrawn="1">
            <p:custDataLst>
              <p:tags r:id="rId14"/>
            </p:custDataLst>
          </p:nvPr>
        </p:nvPicPr>
        <p:blipFill>
          <a:blip r:embed="rId15"/>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6"/>
            </p:custDataLst>
          </p:nvPr>
        </p:nvSpPr>
        <p:spPr>
          <a:xfrm>
            <a:off x="838200" y="360000"/>
            <a:ext cx="10515600" cy="864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838200" y="1364400"/>
            <a:ext cx="10515600" cy="4813200"/>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8"/>
            </p:custDataLst>
          </p:nvPr>
        </p:nvSpPr>
        <p:spPr>
          <a:xfrm>
            <a:off x="8382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61060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tags" Target="../tags/tag138.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139.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tags" Target="../tags/tag140.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42.xml"/><Relationship Id="rId5" Type="http://schemas.openxmlformats.org/officeDocument/2006/relationships/image" Target="../media/image11.png"/><Relationship Id="rId4" Type="http://schemas.openxmlformats.org/officeDocument/2006/relationships/image" Target="../media/image17.png"/><Relationship Id="rId3" Type="http://schemas.openxmlformats.org/officeDocument/2006/relationships/tags" Target="../tags/tag141.xml"/><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46.xml"/><Relationship Id="rId7" Type="http://schemas.openxmlformats.org/officeDocument/2006/relationships/image" Target="../media/image19.png"/><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image" Target="../media/image18.png"/><Relationship Id="rId3" Type="http://schemas.openxmlformats.org/officeDocument/2006/relationships/tags" Target="../tags/tag143.xml"/><Relationship Id="rId2" Type="http://schemas.openxmlformats.org/officeDocument/2006/relationships/image" Target="../media/image14.png"/><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14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150.xml"/><Relationship Id="rId6" Type="http://schemas.openxmlformats.org/officeDocument/2006/relationships/image" Target="../media/image11.png"/><Relationship Id="rId5" Type="http://schemas.openxmlformats.org/officeDocument/2006/relationships/tags" Target="../tags/tag149.xml"/><Relationship Id="rId4" Type="http://schemas.openxmlformats.org/officeDocument/2006/relationships/image" Target="../media/image20.png"/><Relationship Id="rId3" Type="http://schemas.openxmlformats.org/officeDocument/2006/relationships/tags" Target="../tags/tag148.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153.xml"/><Relationship Id="rId6" Type="http://schemas.openxmlformats.org/officeDocument/2006/relationships/image" Target="../media/image11.png"/><Relationship Id="rId5" Type="http://schemas.openxmlformats.org/officeDocument/2006/relationships/tags" Target="../tags/tag152.xml"/><Relationship Id="rId4" Type="http://schemas.openxmlformats.org/officeDocument/2006/relationships/image" Target="../media/image21.png"/><Relationship Id="rId3" Type="http://schemas.openxmlformats.org/officeDocument/2006/relationships/tags" Target="../tags/tag151.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52978" t="10561" r="2412" b="26928"/>
          <a:stretch>
            <a:fillRect/>
          </a:stretch>
        </p:blipFill>
        <p:spPr>
          <a:xfrm>
            <a:off x="-10160" y="0"/>
            <a:ext cx="12992100" cy="6862445"/>
          </a:xfrm>
          <a:prstGeom prst="rect">
            <a:avLst/>
          </a:prstGeom>
        </p:spPr>
      </p:pic>
      <p:pic>
        <p:nvPicPr>
          <p:cNvPr id="1030" name="图片 10"/>
          <p:cNvPicPr>
            <a:picLocks noChangeAspect="1" noChangeArrowheads="1"/>
          </p:cNvPicPr>
          <p:nvPr userDrawn="1">
            <p:custDataLst>
              <p:tags r:id="rId2"/>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90" y="5398"/>
            <a:ext cx="23764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图片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397615" y="-5715"/>
            <a:ext cx="840740" cy="81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userDrawn="1"/>
        </p:nvCxnSpPr>
        <p:spPr>
          <a:xfrm>
            <a:off x="-10160" y="804228"/>
            <a:ext cx="12440920" cy="19050"/>
          </a:xfrm>
          <a:prstGeom prst="line">
            <a:avLst/>
          </a:prstGeom>
          <a:ln w="177800">
            <a:solidFill>
              <a:srgbClr val="3C619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0" y="6169660"/>
            <a:ext cx="12426315" cy="50165"/>
          </a:xfrm>
          <a:prstGeom prst="line">
            <a:avLst/>
          </a:prstGeom>
          <a:ln w="177800">
            <a:solidFill>
              <a:srgbClr val="3C6198"/>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7348855" y="6210935"/>
            <a:ext cx="5236210" cy="645160"/>
            <a:chOff x="11573" y="9781"/>
            <a:chExt cx="8246" cy="1016"/>
          </a:xfrm>
        </p:grpSpPr>
        <p:sp>
          <p:nvSpPr>
            <p:cNvPr id="22" name="文本框 12"/>
            <p:cNvSpPr txBox="1">
              <a:spLocks noChangeArrowheads="1"/>
            </p:cNvSpPr>
            <p:nvPr userDrawn="1"/>
          </p:nvSpPr>
          <p:spPr bwMode="auto">
            <a:xfrm>
              <a:off x="11573" y="9927"/>
              <a:ext cx="5898" cy="727"/>
            </a:xfrm>
            <a:prstGeom prst="rect">
              <a:avLst/>
            </a:prstGeom>
            <a:noFill/>
            <a:ln>
              <a:noFill/>
            </a:ln>
          </p:spPr>
          <p:txBody>
            <a:bodyPr>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tx2">
                      <a:lumMod val="75000"/>
                    </a:schemeClr>
                  </a:solidFill>
                </a:rPr>
                <a:t>Key Laboratory of Advanced Design and Intelligent </a:t>
              </a:r>
              <a:endParaRPr lang="en-US" altLang="zh-CN" sz="1200" b="1" dirty="0">
                <a:solidFill>
                  <a:schemeClr val="tx2">
                    <a:lumMod val="75000"/>
                  </a:schemeClr>
                </a:solidFill>
              </a:endParaRPr>
            </a:p>
            <a:p>
              <a:pPr algn="dist" eaLnBrk="1" fontAlgn="auto" hangingPunct="1">
                <a:spcBef>
                  <a:spcPts val="0"/>
                </a:spcBef>
                <a:spcAft>
                  <a:spcPts val="0"/>
                </a:spcAft>
                <a:defRPr/>
              </a:pPr>
              <a:r>
                <a:rPr lang="en-US" altLang="zh-CN" sz="1200" b="1" dirty="0">
                  <a:solidFill>
                    <a:schemeClr val="tx2">
                      <a:lumMod val="75000"/>
                    </a:schemeClr>
                  </a:solidFill>
                </a:rPr>
                <a:t>Computing (Dalian University), Ministry of Education</a:t>
              </a:r>
              <a:endParaRPr lang="en-US" altLang="zh-CN" sz="1200" b="1" dirty="0">
                <a:solidFill>
                  <a:schemeClr val="tx2">
                    <a:lumMod val="75000"/>
                  </a:schemeClr>
                </a:solidFill>
              </a:endParaRPr>
            </a:p>
          </p:txBody>
        </p:sp>
        <p:sp>
          <p:nvSpPr>
            <p:cNvPr id="25" name="矩形 24"/>
            <p:cNvSpPr/>
            <p:nvPr userDrawn="1"/>
          </p:nvSpPr>
          <p:spPr>
            <a:xfrm>
              <a:off x="17259" y="9781"/>
              <a:ext cx="2561" cy="1016"/>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tx2">
                      <a:lumMod val="75000"/>
                    </a:schemeClr>
                  </a:solidFill>
                  <a:latin typeface="+mn-lt"/>
                </a:rPr>
                <a:t>ADIC</a:t>
              </a:r>
              <a:endParaRPr lang="zh-CN" altLang="en-US" sz="3600" b="1" dirty="0">
                <a:solidFill>
                  <a:schemeClr val="tx2">
                    <a:lumMod val="75000"/>
                  </a:schemeClr>
                </a:solidFill>
                <a:latin typeface="+mn-lt"/>
              </a:endParaRPr>
            </a:p>
          </p:txBody>
        </p:sp>
      </p:grpSp>
      <p:sp>
        <p:nvSpPr>
          <p:cNvPr id="13" name="文本框 12"/>
          <p:cNvSpPr txBox="1"/>
          <p:nvPr/>
        </p:nvSpPr>
        <p:spPr>
          <a:xfrm>
            <a:off x="4238625" y="2938780"/>
            <a:ext cx="3942715" cy="829945"/>
          </a:xfrm>
          <a:prstGeom prst="rect">
            <a:avLst/>
          </a:prstGeom>
          <a:noFill/>
        </p:spPr>
        <p:txBody>
          <a:bodyPr wrap="square" rtlCol="0">
            <a:spAutoFit/>
          </a:bodyPr>
          <a:p>
            <a:r>
              <a:rPr lang="zh-CN" altLang="en-US" sz="4800">
                <a:solidFill>
                  <a:schemeClr val="accent1">
                    <a:lumMod val="75000"/>
                  </a:schemeClr>
                </a:solidFill>
              </a:rPr>
              <a:t>联邦忘却学习</a:t>
            </a:r>
            <a:endParaRPr lang="zh-CN" altLang="en-US" sz="4800">
              <a:solidFill>
                <a:schemeClr val="accent1">
                  <a:lumMod val="75000"/>
                </a:schemeClr>
              </a:solidFill>
            </a:endParaRPr>
          </a:p>
        </p:txBody>
      </p:sp>
      <p:sp>
        <p:nvSpPr>
          <p:cNvPr id="15" name="文本框 14"/>
          <p:cNvSpPr txBox="1"/>
          <p:nvPr/>
        </p:nvSpPr>
        <p:spPr>
          <a:xfrm>
            <a:off x="4916170" y="4632960"/>
            <a:ext cx="2352675" cy="460375"/>
          </a:xfrm>
          <a:prstGeom prst="rect">
            <a:avLst/>
          </a:prstGeom>
          <a:noFill/>
        </p:spPr>
        <p:txBody>
          <a:bodyPr wrap="square" rtlCol="0">
            <a:spAutoFit/>
          </a:bodyPr>
          <a:p>
            <a:r>
              <a:rPr lang="zh-CN" altLang="en-US" sz="2400"/>
              <a:t>汇报人：赵文婧</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4346575" y="2799715"/>
            <a:ext cx="3492500" cy="1139825"/>
          </a:xfrm>
        </p:spPr>
        <p:txBody>
          <a:bodyPr/>
          <a:lstStyle/>
          <a:p>
            <a:r>
              <a:rPr lang="zh-CN" altLang="en-US">
                <a:solidFill>
                  <a:srgbClr val="2E54A1"/>
                </a:solidFill>
              </a:rPr>
              <a:t>感谢观看</a:t>
            </a:r>
            <a:endParaRPr lang="zh-CN" altLang="en-US" dirty="0">
              <a:solidFill>
                <a:srgbClr val="2E54A1"/>
              </a:solidFill>
            </a:endParaRPr>
          </a:p>
        </p:txBody>
      </p:sp>
      <p:sp>
        <p:nvSpPr>
          <p:cNvPr id="9" name="六边形 8"/>
          <p:cNvSpPr/>
          <p:nvPr/>
        </p:nvSpPr>
        <p:spPr>
          <a:xfrm rot="1560000">
            <a:off x="1519555" y="677545"/>
            <a:ext cx="915670" cy="852805"/>
          </a:xfrm>
          <a:prstGeom prst="hexagon">
            <a:avLst/>
          </a:prstGeom>
          <a:solidFill>
            <a:srgbClr val="2E54A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六边形 10"/>
          <p:cNvSpPr/>
          <p:nvPr>
            <p:custDataLst>
              <p:tags r:id="rId2"/>
            </p:custDataLst>
          </p:nvPr>
        </p:nvSpPr>
        <p:spPr>
          <a:xfrm rot="1560000">
            <a:off x="10159365" y="2838450"/>
            <a:ext cx="1032510" cy="921385"/>
          </a:xfrm>
          <a:prstGeom prst="hexagon">
            <a:avLst/>
          </a:prstGeom>
          <a:solidFill>
            <a:srgbClr val="2E54A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custDataLst>
              <p:tags r:id="rId3"/>
            </p:custDataLst>
          </p:nvPr>
        </p:nvSpPr>
        <p:spPr>
          <a:xfrm rot="1560000">
            <a:off x="1233805" y="5694045"/>
            <a:ext cx="643255" cy="561340"/>
          </a:xfrm>
          <a:prstGeom prst="hexagon">
            <a:avLst/>
          </a:prstGeom>
          <a:solidFill>
            <a:srgbClr val="2E54A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720" y="94615"/>
            <a:ext cx="1692275"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2">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3">
            <a:alphaModFix amt="6000"/>
          </a:blip>
          <a:stretch>
            <a:fillRect/>
          </a:stretch>
        </p:blipFill>
        <p:spPr>
          <a:xfrm>
            <a:off x="4206875" y="5077460"/>
            <a:ext cx="3769360" cy="1913255"/>
          </a:xfrm>
          <a:prstGeom prst="rect">
            <a:avLst/>
          </a:prstGeom>
        </p:spPr>
      </p:pic>
      <p:sp>
        <p:nvSpPr>
          <p:cNvPr id="11" name="文本框 10"/>
          <p:cNvSpPr txBox="1"/>
          <p:nvPr/>
        </p:nvSpPr>
        <p:spPr>
          <a:xfrm>
            <a:off x="172720" y="1520190"/>
            <a:ext cx="5571490" cy="4199890"/>
          </a:xfrm>
          <a:prstGeom prst="rect">
            <a:avLst/>
          </a:prstGeom>
          <a:noFill/>
        </p:spPr>
        <p:txBody>
          <a:bodyPr wrap="square" rtlCol="0" anchor="t">
            <a:noAutofit/>
          </a:bodyPr>
          <a:p>
            <a:r>
              <a:rPr lang="zh-CN" altLang="en-US" sz="2400" b="1">
                <a:solidFill>
                  <a:schemeClr val="accent1">
                    <a:lumMod val="75000"/>
                  </a:schemeClr>
                </a:solidFill>
              </a:rPr>
              <a:t>联邦学习：</a:t>
            </a:r>
            <a:r>
              <a:rPr lang="zh-CN" altLang="en-US" sz="2400"/>
              <a:t>传统的机器学习方法通常要求用户将原始数据上传至高性能云服务器进行集中式训练，但这种做法往往会导致数据流动不受控制和敏感信息泄露等问题。</a:t>
            </a:r>
            <a:endParaRPr lang="zh-CN" altLang="en-US" sz="2400"/>
          </a:p>
          <a:p>
            <a:endParaRPr lang="zh-CN" altLang="en-US" sz="2400"/>
          </a:p>
          <a:p>
            <a:r>
              <a:rPr lang="zh-CN" altLang="en-US" sz="2400"/>
              <a:t> </a:t>
            </a:r>
            <a:r>
              <a:rPr lang="en-US" altLang="zh-CN" sz="2400"/>
              <a:t>      </a:t>
            </a:r>
            <a:r>
              <a:rPr lang="zh-CN" altLang="en-US" sz="2400"/>
              <a:t>为了应对这些问题，谷歌于 2017 年正式提出联邦学习，以在保护用户隐私数据的前提下实现模型训练，进而实现数据的流通和共享。</a:t>
            </a:r>
            <a:endParaRPr lang="zh-CN" altLang="en-US" sz="2400"/>
          </a:p>
        </p:txBody>
      </p:sp>
      <p:grpSp>
        <p:nvGrpSpPr>
          <p:cNvPr id="21" name="组合 20"/>
          <p:cNvGrpSpPr/>
          <p:nvPr/>
        </p:nvGrpSpPr>
        <p:grpSpPr>
          <a:xfrm>
            <a:off x="5050790" y="1520190"/>
            <a:ext cx="9069070" cy="4198977"/>
            <a:chOff x="8056" y="2326"/>
            <a:chExt cx="13818" cy="6097"/>
          </a:xfrm>
        </p:grpSpPr>
        <p:pic>
          <p:nvPicPr>
            <p:cNvPr id="12" name="图片 11"/>
            <p:cNvPicPr>
              <a:picLocks noChangeAspect="1"/>
            </p:cNvPicPr>
            <p:nvPr>
              <p:custDataLst>
                <p:tags r:id="rId4"/>
              </p:custDataLst>
            </p:nvPr>
          </p:nvPicPr>
          <p:blipFill>
            <a:blip r:embed="rId5">
              <a:clrChange>
                <a:clrFrom>
                  <a:srgbClr val="FBF9F3">
                    <a:alpha val="100000"/>
                  </a:srgbClr>
                </a:clrFrom>
                <a:clrTo>
                  <a:srgbClr val="FBF9F3">
                    <a:alpha val="100000"/>
                    <a:alpha val="0"/>
                  </a:srgbClr>
                </a:clrTo>
              </a:clrChange>
              <a:lum bright="-12000" contrast="24000"/>
            </a:blip>
            <a:srcRect b="11823"/>
            <a:stretch>
              <a:fillRect/>
            </a:stretch>
          </p:blipFill>
          <p:spPr>
            <a:xfrm>
              <a:off x="8056" y="2326"/>
              <a:ext cx="11539" cy="5407"/>
            </a:xfrm>
            <a:prstGeom prst="rect">
              <a:avLst/>
            </a:prstGeom>
          </p:spPr>
        </p:pic>
        <p:sp>
          <p:nvSpPr>
            <p:cNvPr id="20" name="文本框 19"/>
            <p:cNvSpPr txBox="1"/>
            <p:nvPr/>
          </p:nvSpPr>
          <p:spPr>
            <a:xfrm>
              <a:off x="12274" y="7888"/>
              <a:ext cx="9600" cy="535"/>
            </a:xfrm>
            <a:prstGeom prst="rect">
              <a:avLst/>
            </a:prstGeom>
            <a:noFill/>
          </p:spPr>
          <p:txBody>
            <a:bodyPr wrap="square" rtlCol="0" anchor="t">
              <a:spAutoFit/>
            </a:bodyPr>
            <a:p>
              <a:r>
                <a:rPr lang="zh-CN" altLang="en-US" b="1">
                  <a:solidFill>
                    <a:schemeClr val="accent1">
                      <a:lumMod val="75000"/>
                    </a:schemeClr>
                  </a:solidFill>
                  <a:sym typeface="+mn-ea"/>
                </a:rPr>
                <a:t>图</a:t>
              </a:r>
              <a:r>
                <a:rPr lang="en-US" altLang="zh-CN" b="1">
                  <a:solidFill>
                    <a:schemeClr val="accent1">
                      <a:lumMod val="75000"/>
                    </a:schemeClr>
                  </a:solidFill>
                  <a:sym typeface="+mn-ea"/>
                </a:rPr>
                <a:t>1 </a:t>
              </a:r>
              <a:r>
                <a:rPr lang="zh-CN" altLang="en-US" b="1">
                  <a:solidFill>
                    <a:schemeClr val="accent1">
                      <a:lumMod val="75000"/>
                    </a:schemeClr>
                  </a:solidFill>
                  <a:sym typeface="+mn-ea"/>
                </a:rPr>
                <a:t>联邦学习架构</a:t>
              </a:r>
              <a:endParaRPr lang="zh-CN" altLang="en-US" b="1">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720" y="94615"/>
            <a:ext cx="1692275"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2">
            <a:alphaModFix amt="6000"/>
          </a:blip>
          <a:stretch>
            <a:fillRect/>
          </a:stretch>
        </p:blipFill>
        <p:spPr>
          <a:xfrm>
            <a:off x="4206875" y="94615"/>
            <a:ext cx="3769360" cy="1621790"/>
          </a:xfrm>
          <a:prstGeom prst="rect">
            <a:avLst/>
          </a:prstGeom>
        </p:spPr>
      </p:pic>
      <p:pic>
        <p:nvPicPr>
          <p:cNvPr id="16" name="图片 15" descr="下"/>
          <p:cNvPicPr>
            <a:picLocks noChangeAspect="1"/>
          </p:cNvPicPr>
          <p:nvPr userDrawn="1"/>
        </p:nvPicPr>
        <p:blipFill>
          <a:blip r:embed="rId3">
            <a:alphaModFix amt="6000"/>
          </a:blip>
          <a:stretch>
            <a:fillRect/>
          </a:stretch>
        </p:blipFill>
        <p:spPr>
          <a:xfrm>
            <a:off x="4206875" y="5203190"/>
            <a:ext cx="3769360" cy="1913255"/>
          </a:xfrm>
          <a:prstGeom prst="rect">
            <a:avLst/>
          </a:prstGeom>
        </p:spPr>
      </p:pic>
      <p:sp>
        <p:nvSpPr>
          <p:cNvPr id="11" name="文本框 10"/>
          <p:cNvSpPr txBox="1"/>
          <p:nvPr/>
        </p:nvSpPr>
        <p:spPr>
          <a:xfrm>
            <a:off x="1188085" y="1443990"/>
            <a:ext cx="9824720" cy="3969385"/>
          </a:xfrm>
          <a:prstGeom prst="rect">
            <a:avLst/>
          </a:prstGeom>
          <a:noFill/>
        </p:spPr>
        <p:txBody>
          <a:bodyPr wrap="square" rtlCol="0" anchor="t">
            <a:spAutoFit/>
          </a:bodyPr>
          <a:p>
            <a:r>
              <a:rPr lang="en-US" altLang="zh-CN" sz="2800" b="1">
                <a:solidFill>
                  <a:schemeClr val="accent1">
                    <a:lumMod val="75000"/>
                  </a:schemeClr>
                </a:solidFill>
              </a:rPr>
              <a:t>        </a:t>
            </a:r>
            <a:r>
              <a:rPr lang="zh-CN" altLang="en-US" sz="2800" b="1">
                <a:solidFill>
                  <a:schemeClr val="accent1">
                    <a:lumMod val="75000"/>
                  </a:schemeClr>
                </a:solidFill>
              </a:rPr>
              <a:t>联邦忘却学习</a:t>
            </a:r>
            <a:r>
              <a:rPr lang="zh-CN" altLang="en-US" sz="2800"/>
              <a:t>（Federated unlearning）提供了一种从联邦学习全局模型中删除特定数据影响的方案，可以进一步</a:t>
            </a:r>
            <a:r>
              <a:rPr lang="zh-CN" altLang="en-US" sz="2800">
                <a:solidFill>
                  <a:schemeClr val="accent1">
                    <a:lumMod val="75000"/>
                  </a:schemeClr>
                </a:solidFill>
              </a:rPr>
              <a:t>保护用户数据隐私或用来删除低质量数据。</a:t>
            </a:r>
            <a:r>
              <a:rPr lang="en-US" altLang="zh-CN" sz="2800"/>
              <a:t>        </a:t>
            </a:r>
            <a:endParaRPr lang="en-US" altLang="zh-CN" sz="2800"/>
          </a:p>
          <a:p>
            <a:endParaRPr lang="en-US" altLang="zh-CN" sz="2800"/>
          </a:p>
          <a:p>
            <a:r>
              <a:rPr lang="en-US" altLang="zh-CN" sz="2800"/>
              <a:t>       </a:t>
            </a:r>
            <a:r>
              <a:rPr lang="zh-CN" altLang="en-US" sz="2800"/>
              <a:t>联邦忘却学习在联邦学习框架的基础上，通过迭代训练、直接删除等方式，实现撤销用户本地局部模型对全局模型的训练更新，从而解决机器学习模型保留用户敏感数据信息的问题。根据修正对象的不同可以将联邦忘却学习算法分为</a:t>
            </a:r>
            <a:r>
              <a:rPr lang="zh-CN" altLang="en-US" sz="2800">
                <a:solidFill>
                  <a:schemeClr val="accent1">
                    <a:lumMod val="75000"/>
                  </a:schemeClr>
                </a:solidFill>
              </a:rPr>
              <a:t>面向全局模型和面向局部模型。</a:t>
            </a:r>
            <a:endParaRPr lang="zh-CN" altLang="en-US" sz="280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720" y="94615"/>
            <a:ext cx="1692275"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2">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3">
            <a:alphaModFix amt="6000"/>
          </a:blip>
          <a:stretch>
            <a:fillRect/>
          </a:stretch>
        </p:blipFill>
        <p:spPr>
          <a:xfrm>
            <a:off x="4206875" y="5077460"/>
            <a:ext cx="3769360" cy="1913255"/>
          </a:xfrm>
          <a:prstGeom prst="rect">
            <a:avLst/>
          </a:prstGeom>
        </p:spPr>
      </p:pic>
      <p:sp>
        <p:nvSpPr>
          <p:cNvPr id="12" name="文本框 11"/>
          <p:cNvSpPr txBox="1"/>
          <p:nvPr/>
        </p:nvSpPr>
        <p:spPr>
          <a:xfrm>
            <a:off x="572135" y="1013460"/>
            <a:ext cx="11038840" cy="1198880"/>
          </a:xfrm>
          <a:prstGeom prst="rect">
            <a:avLst/>
          </a:prstGeom>
          <a:noFill/>
        </p:spPr>
        <p:txBody>
          <a:bodyPr wrap="square" rtlCol="0">
            <a:spAutoFit/>
          </a:bodyPr>
          <a:p>
            <a:endParaRPr lang="zh-CN" altLang="en-US" sz="2400" b="1">
              <a:solidFill>
                <a:schemeClr val="accent1">
                  <a:lumMod val="75000"/>
                </a:schemeClr>
              </a:solidFill>
            </a:endParaRPr>
          </a:p>
          <a:p>
            <a:r>
              <a:rPr lang="zh-CN" altLang="en-US" sz="2400" b="1">
                <a:solidFill>
                  <a:schemeClr val="accent1">
                    <a:lumMod val="75000"/>
                  </a:schemeClr>
                </a:solidFill>
              </a:rPr>
              <a:t>联邦学习</a:t>
            </a:r>
            <a:r>
              <a:rPr lang="en-US" altLang="zh-CN" sz="2400" b="1">
                <a:solidFill>
                  <a:schemeClr val="accent1">
                    <a:lumMod val="75000"/>
                  </a:schemeClr>
                </a:solidFill>
              </a:rPr>
              <a:t>-----</a:t>
            </a:r>
            <a:r>
              <a:rPr lang="zh-CN" altLang="en-US" sz="2400" b="1">
                <a:solidFill>
                  <a:schemeClr val="accent1">
                    <a:lumMod val="75000"/>
                  </a:schemeClr>
                </a:solidFill>
              </a:rPr>
              <a:t>用户发出撤销请求</a:t>
            </a:r>
            <a:r>
              <a:rPr lang="en-US" altLang="zh-CN" sz="2400" b="1">
                <a:solidFill>
                  <a:schemeClr val="accent1">
                    <a:lumMod val="75000"/>
                  </a:schemeClr>
                </a:solidFill>
              </a:rPr>
              <a:t>-----</a:t>
            </a:r>
            <a:r>
              <a:rPr lang="zh-CN" altLang="en-US" sz="2400" b="1">
                <a:solidFill>
                  <a:schemeClr val="accent1">
                    <a:lumMod val="75000"/>
                  </a:schemeClr>
                </a:solidFill>
              </a:rPr>
              <a:t>用户退出联邦系统</a:t>
            </a:r>
            <a:r>
              <a:rPr lang="en-US" altLang="zh-CN" sz="2400" b="1">
                <a:solidFill>
                  <a:schemeClr val="accent1">
                    <a:lumMod val="75000"/>
                  </a:schemeClr>
                </a:solidFill>
              </a:rPr>
              <a:t>-----</a:t>
            </a:r>
            <a:r>
              <a:rPr lang="zh-CN" altLang="en-US" sz="2400" b="1">
                <a:solidFill>
                  <a:schemeClr val="accent1">
                    <a:lumMod val="75000"/>
                  </a:schemeClr>
                </a:solidFill>
              </a:rPr>
              <a:t>重新开始联邦学习训练</a:t>
            </a:r>
            <a:endParaRPr lang="en-US" altLang="zh-CN" sz="2400" b="1">
              <a:solidFill>
                <a:schemeClr val="accent1">
                  <a:lumMod val="75000"/>
                </a:schemeClr>
              </a:solidFill>
            </a:endParaRPr>
          </a:p>
          <a:p>
            <a:endParaRPr lang="en-US" altLang="zh-CN" sz="2400" b="1">
              <a:solidFill>
                <a:schemeClr val="accent1">
                  <a:lumMod val="75000"/>
                </a:schemeClr>
              </a:solidFill>
            </a:endParaRPr>
          </a:p>
        </p:txBody>
      </p:sp>
      <p:grpSp>
        <p:nvGrpSpPr>
          <p:cNvPr id="22" name="组合 21"/>
          <p:cNvGrpSpPr/>
          <p:nvPr/>
        </p:nvGrpSpPr>
        <p:grpSpPr>
          <a:xfrm>
            <a:off x="1864995" y="2072640"/>
            <a:ext cx="9390380" cy="3964305"/>
            <a:chOff x="2937" y="3264"/>
            <a:chExt cx="14788" cy="6243"/>
          </a:xfrm>
        </p:grpSpPr>
        <p:pic>
          <p:nvPicPr>
            <p:cNvPr id="11" name="图片 10"/>
            <p:cNvPicPr>
              <a:picLocks noChangeAspect="1"/>
            </p:cNvPicPr>
            <p:nvPr>
              <p:custDataLst>
                <p:tags r:id="rId4"/>
              </p:custDataLst>
            </p:nvPr>
          </p:nvPicPr>
          <p:blipFill>
            <a:blip r:embed="rId5">
              <a:clrChange>
                <a:clrFrom>
                  <a:srgbClr val="FBF9F3">
                    <a:alpha val="100000"/>
                  </a:srgbClr>
                </a:clrFrom>
                <a:clrTo>
                  <a:srgbClr val="FBF9F3">
                    <a:alpha val="100000"/>
                    <a:alpha val="0"/>
                  </a:srgbClr>
                </a:clrTo>
              </a:clrChange>
              <a:lum bright="-6000" contrast="12000"/>
            </a:blip>
            <a:srcRect b="12079"/>
            <a:stretch>
              <a:fillRect/>
            </a:stretch>
          </p:blipFill>
          <p:spPr>
            <a:xfrm>
              <a:off x="2937" y="3264"/>
              <a:ext cx="14789" cy="5488"/>
            </a:xfrm>
            <a:prstGeom prst="rect">
              <a:avLst/>
            </a:prstGeom>
          </p:spPr>
        </p:pic>
        <p:sp>
          <p:nvSpPr>
            <p:cNvPr id="20" name="文本框 19"/>
            <p:cNvSpPr txBox="1"/>
            <p:nvPr/>
          </p:nvSpPr>
          <p:spPr>
            <a:xfrm>
              <a:off x="7522" y="8927"/>
              <a:ext cx="4170" cy="580"/>
            </a:xfrm>
            <a:prstGeom prst="rect">
              <a:avLst/>
            </a:prstGeom>
            <a:noFill/>
          </p:spPr>
          <p:txBody>
            <a:bodyPr wrap="square" rtlCol="0" anchor="t">
              <a:spAutoFit/>
            </a:bodyPr>
            <a:p>
              <a:r>
                <a:rPr lang="zh-CN" altLang="en-US" b="1">
                  <a:solidFill>
                    <a:schemeClr val="accent1">
                      <a:lumMod val="75000"/>
                    </a:schemeClr>
                  </a:solidFill>
                  <a:sym typeface="+mn-ea"/>
                </a:rPr>
                <a:t>图</a:t>
              </a:r>
              <a:r>
                <a:rPr lang="en-US" altLang="zh-CN" b="1">
                  <a:solidFill>
                    <a:schemeClr val="accent1">
                      <a:lumMod val="75000"/>
                    </a:schemeClr>
                  </a:solidFill>
                  <a:sym typeface="+mn-ea"/>
                </a:rPr>
                <a:t>2 </a:t>
              </a:r>
              <a:r>
                <a:rPr lang="zh-CN" altLang="en-US" b="1">
                  <a:solidFill>
                    <a:schemeClr val="accent1">
                      <a:lumMod val="75000"/>
                    </a:schemeClr>
                  </a:solidFill>
                  <a:sym typeface="+mn-ea"/>
                </a:rPr>
                <a:t>联邦</a:t>
              </a:r>
              <a:r>
                <a:rPr lang="zh-CN" altLang="en-US" b="1">
                  <a:solidFill>
                    <a:schemeClr val="accent1">
                      <a:lumMod val="75000"/>
                    </a:schemeClr>
                  </a:solidFill>
                  <a:sym typeface="+mn-ea"/>
                </a:rPr>
                <a:t>忘却学习架构</a:t>
              </a:r>
              <a:endParaRPr lang="zh-CN" altLang="en-US" b="1">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1">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2">
            <a:alphaModFix amt="6000"/>
          </a:blip>
          <a:stretch>
            <a:fillRect/>
          </a:stretch>
        </p:blipFill>
        <p:spPr>
          <a:xfrm>
            <a:off x="4206875" y="5077460"/>
            <a:ext cx="3769360" cy="1913255"/>
          </a:xfrm>
          <a:prstGeom prst="rect">
            <a:avLst/>
          </a:prstGeom>
        </p:spPr>
      </p:pic>
      <p:pic>
        <p:nvPicPr>
          <p:cNvPr id="13" name="图片 12"/>
          <p:cNvPicPr>
            <a:picLocks noChangeAspect="1"/>
          </p:cNvPicPr>
          <p:nvPr>
            <p:custDataLst>
              <p:tags r:id="rId3"/>
            </p:custDataLst>
          </p:nvPr>
        </p:nvPicPr>
        <p:blipFill>
          <a:blip r:embed="rId4">
            <a:clrChange>
              <a:clrFrom>
                <a:srgbClr val="FBF9F3">
                  <a:alpha val="100000"/>
                </a:srgbClr>
              </a:clrFrom>
              <a:clrTo>
                <a:srgbClr val="FBF9F3">
                  <a:alpha val="100000"/>
                  <a:alpha val="0"/>
                </a:srgbClr>
              </a:clrTo>
            </a:clrChange>
            <a:lum bright="-6000" contrast="18000"/>
          </a:blip>
          <a:srcRect l="5785" r="1272"/>
          <a:stretch>
            <a:fillRect/>
          </a:stretch>
        </p:blipFill>
        <p:spPr>
          <a:xfrm>
            <a:off x="78105" y="1054735"/>
            <a:ext cx="6172200" cy="4806950"/>
          </a:xfrm>
          <a:prstGeom prst="rect">
            <a:avLst/>
          </a:prstGeom>
        </p:spPr>
      </p:pic>
      <p:sp>
        <p:nvSpPr>
          <p:cNvPr id="18" name="文本框 17"/>
          <p:cNvSpPr txBox="1"/>
          <p:nvPr/>
        </p:nvSpPr>
        <p:spPr>
          <a:xfrm>
            <a:off x="6576695" y="1830705"/>
            <a:ext cx="5180330" cy="3195955"/>
          </a:xfrm>
          <a:prstGeom prst="rect">
            <a:avLst/>
          </a:prstGeom>
          <a:noFill/>
        </p:spPr>
        <p:txBody>
          <a:bodyPr wrap="square" rtlCol="0" anchor="t">
            <a:noAutofit/>
          </a:bodyPr>
          <a:p>
            <a:r>
              <a:rPr lang="zh-CN" altLang="en-US" sz="2000" b="1">
                <a:solidFill>
                  <a:schemeClr val="accent1">
                    <a:lumMod val="75000"/>
                  </a:schemeClr>
                </a:solidFill>
              </a:rPr>
              <a:t>重新训练：通过模型回退和再训练方法</a:t>
            </a:r>
            <a:r>
              <a:rPr lang="zh-CN" altLang="en-US" sz="2000"/>
              <a:t>将联邦学习模型的参数退回到某个训练时刻训练完成的模型参数，在此基础上进行再训练，从而实现联邦忘却学习。</a:t>
            </a:r>
            <a:endParaRPr lang="zh-CN" altLang="en-US" sz="2000"/>
          </a:p>
          <a:p>
            <a:endParaRPr lang="zh-CN" altLang="en-US" sz="2000"/>
          </a:p>
          <a:p>
            <a:endParaRPr lang="zh-CN" altLang="en-US" sz="2000"/>
          </a:p>
          <a:p>
            <a:r>
              <a:rPr lang="zh-CN" altLang="en-US" sz="2000">
                <a:sym typeface="+mn-ea"/>
              </a:rPr>
              <a:t>用户</a:t>
            </a:r>
            <a:r>
              <a:rPr lang="en-US" altLang="zh-CN" sz="2000">
                <a:sym typeface="+mn-ea"/>
              </a:rPr>
              <a:t>U</a:t>
            </a:r>
            <a:r>
              <a:rPr lang="zh-CN" altLang="en-US" sz="2000">
                <a:sym typeface="+mn-ea"/>
              </a:rPr>
              <a:t>i发送忘却学习请求后，服务器将机器模型参数完全初始化为w</a:t>
            </a:r>
            <a:r>
              <a:rPr lang="zh-CN" altLang="en-US" sz="2000" baseline="-25000">
                <a:sym typeface="+mn-ea"/>
              </a:rPr>
              <a:t>0</a:t>
            </a:r>
            <a:r>
              <a:rPr lang="zh-CN" altLang="en-US" sz="2000">
                <a:sym typeface="+mn-ea"/>
              </a:rPr>
              <a:t>，并协同所有用户在剩余数据集上进行快速地重新训练。</a:t>
            </a:r>
            <a:endParaRPr lang="zh-CN" altLang="en-US" sz="2000"/>
          </a:p>
          <a:p>
            <a:endParaRPr lang="zh-CN" altLang="en-US" sz="2000"/>
          </a:p>
          <a:p>
            <a:endParaRPr lang="zh-CN" altLang="en-US" sz="2000"/>
          </a:p>
          <a:p>
            <a:endParaRPr lang="zh-CN" altLang="en-US" sz="2000"/>
          </a:p>
        </p:txBody>
      </p:sp>
      <p:sp>
        <p:nvSpPr>
          <p:cNvPr id="25" name="文本框 24"/>
          <p:cNvSpPr txBox="1"/>
          <p:nvPr/>
        </p:nvSpPr>
        <p:spPr>
          <a:xfrm>
            <a:off x="1899285" y="5706110"/>
            <a:ext cx="2530475" cy="368300"/>
          </a:xfrm>
          <a:prstGeom prst="rect">
            <a:avLst/>
          </a:prstGeom>
          <a:noFill/>
        </p:spPr>
        <p:txBody>
          <a:bodyPr wrap="square" rtlCol="0" anchor="t">
            <a:spAutoFit/>
          </a:bodyPr>
          <a:p>
            <a:r>
              <a:rPr lang="zh-CN" altLang="en-US" b="1">
                <a:solidFill>
                  <a:schemeClr val="accent1">
                    <a:lumMod val="75000"/>
                  </a:schemeClr>
                </a:solidFill>
                <a:sym typeface="+mn-ea"/>
              </a:rPr>
              <a:t>图</a:t>
            </a:r>
            <a:r>
              <a:rPr lang="en-US" altLang="zh-CN" b="1">
                <a:solidFill>
                  <a:schemeClr val="accent1">
                    <a:lumMod val="75000"/>
                  </a:schemeClr>
                </a:solidFill>
                <a:sym typeface="+mn-ea"/>
              </a:rPr>
              <a:t>3 </a:t>
            </a:r>
            <a:r>
              <a:rPr lang="zh-CN" altLang="en-US" b="1">
                <a:solidFill>
                  <a:schemeClr val="accent1">
                    <a:lumMod val="75000"/>
                  </a:schemeClr>
                </a:solidFill>
                <a:sym typeface="+mn-ea"/>
              </a:rPr>
              <a:t>重新</a:t>
            </a:r>
            <a:r>
              <a:rPr lang="zh-CN" altLang="en-US" b="1">
                <a:solidFill>
                  <a:schemeClr val="accent1">
                    <a:lumMod val="75000"/>
                  </a:schemeClr>
                </a:solidFill>
                <a:sym typeface="+mn-ea"/>
              </a:rPr>
              <a:t>训练架构</a:t>
            </a:r>
            <a:endParaRPr lang="zh-CN" altLang="en-US" b="1">
              <a:solidFill>
                <a:schemeClr val="accent1">
                  <a:lumMod val="75000"/>
                </a:schemeClr>
              </a:solidFill>
              <a:sym typeface="+mn-ea"/>
            </a:endParaRPr>
          </a:p>
        </p:txBody>
      </p:sp>
      <p:grpSp>
        <p:nvGrpSpPr>
          <p:cNvPr id="27" name="组合 26"/>
          <p:cNvGrpSpPr/>
          <p:nvPr/>
        </p:nvGrpSpPr>
        <p:grpSpPr>
          <a:xfrm>
            <a:off x="206375" y="130810"/>
            <a:ext cx="11803380" cy="525780"/>
            <a:chOff x="325" y="206"/>
            <a:chExt cx="18588" cy="828"/>
          </a:xfrm>
        </p:grpSpPr>
        <p:pic>
          <p:nvPicPr>
            <p:cNvPr id="14" name="图片 10"/>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49" y="206"/>
              <a:ext cx="2665"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custDataLst>
                <p:tags r:id="rId6"/>
              </p:custDataLst>
            </p:nvPr>
          </p:nvSpPr>
          <p:spPr>
            <a:xfrm>
              <a:off x="325" y="273"/>
              <a:ext cx="3985" cy="725"/>
            </a:xfrm>
            <a:prstGeom prst="rect">
              <a:avLst/>
            </a:prstGeom>
            <a:noFill/>
          </p:spPr>
          <p:txBody>
            <a:bodyPr wrap="square" rtlCol="0" anchor="t">
              <a:spAutoFit/>
            </a:bodyPr>
            <a:p>
              <a:r>
                <a:rPr lang="zh-CN" altLang="en-US" sz="2400" b="1">
                  <a:solidFill>
                    <a:schemeClr val="accent1">
                      <a:lumMod val="75000"/>
                    </a:schemeClr>
                  </a:solidFill>
                  <a:sym typeface="+mn-ea"/>
                </a:rPr>
                <a:t>面向全局模型</a:t>
              </a:r>
              <a:endParaRPr lang="zh-CN" altLang="en-US" sz="2400" b="1">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1">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2">
            <a:alphaModFix amt="6000"/>
          </a:blip>
          <a:stretch>
            <a:fillRect/>
          </a:stretch>
        </p:blipFill>
        <p:spPr>
          <a:xfrm>
            <a:off x="4206875" y="5077460"/>
            <a:ext cx="3769360" cy="1913255"/>
          </a:xfrm>
          <a:prstGeom prst="rect">
            <a:avLst/>
          </a:prstGeom>
        </p:spPr>
      </p:pic>
      <p:pic>
        <p:nvPicPr>
          <p:cNvPr id="11" name="图片 10"/>
          <p:cNvPicPr>
            <a:picLocks noChangeAspect="1"/>
          </p:cNvPicPr>
          <p:nvPr>
            <p:custDataLst>
              <p:tags r:id="rId3"/>
            </p:custDataLst>
          </p:nvPr>
        </p:nvPicPr>
        <p:blipFill>
          <a:blip r:embed="rId4">
            <a:clrChange>
              <a:clrFrom>
                <a:srgbClr val="FBF9F3">
                  <a:alpha val="100000"/>
                </a:srgbClr>
              </a:clrFrom>
              <a:clrTo>
                <a:srgbClr val="FBF9F3">
                  <a:alpha val="100000"/>
                  <a:alpha val="0"/>
                </a:srgbClr>
              </a:clrTo>
            </a:clrChange>
            <a:lum bright="-6000" contrast="18000"/>
          </a:blip>
          <a:stretch>
            <a:fillRect/>
          </a:stretch>
        </p:blipFill>
        <p:spPr>
          <a:xfrm>
            <a:off x="-222250" y="1083310"/>
            <a:ext cx="6687820" cy="4902835"/>
          </a:xfrm>
          <a:prstGeom prst="rect">
            <a:avLst/>
          </a:prstGeom>
        </p:spPr>
      </p:pic>
      <p:sp>
        <p:nvSpPr>
          <p:cNvPr id="20" name="文本框 19"/>
          <p:cNvSpPr txBox="1"/>
          <p:nvPr>
            <p:custDataLst>
              <p:tags r:id="rId5"/>
            </p:custDataLst>
          </p:nvPr>
        </p:nvSpPr>
        <p:spPr>
          <a:xfrm>
            <a:off x="1797685" y="5779770"/>
            <a:ext cx="2647950" cy="368300"/>
          </a:xfrm>
          <a:prstGeom prst="rect">
            <a:avLst/>
          </a:prstGeom>
          <a:noFill/>
        </p:spPr>
        <p:txBody>
          <a:bodyPr wrap="square" rtlCol="0" anchor="t">
            <a:spAutoFit/>
          </a:bodyPr>
          <a:p>
            <a:r>
              <a:rPr lang="zh-CN" altLang="en-US" b="1">
                <a:solidFill>
                  <a:schemeClr val="accent1">
                    <a:lumMod val="75000"/>
                  </a:schemeClr>
                </a:solidFill>
                <a:sym typeface="+mn-ea"/>
              </a:rPr>
              <a:t>图</a:t>
            </a:r>
            <a:r>
              <a:rPr lang="en-US" altLang="zh-CN" b="1">
                <a:solidFill>
                  <a:schemeClr val="accent1">
                    <a:lumMod val="75000"/>
                  </a:schemeClr>
                </a:solidFill>
                <a:sym typeface="+mn-ea"/>
              </a:rPr>
              <a:t>4 </a:t>
            </a:r>
            <a:r>
              <a:rPr lang="zh-CN" altLang="en-US" b="1">
                <a:solidFill>
                  <a:schemeClr val="accent1">
                    <a:lumMod val="75000"/>
                  </a:schemeClr>
                </a:solidFill>
                <a:sym typeface="+mn-ea"/>
              </a:rPr>
              <a:t>用户贡献删除</a:t>
            </a:r>
            <a:r>
              <a:rPr lang="zh-CN" altLang="en-US" b="1">
                <a:solidFill>
                  <a:schemeClr val="accent1">
                    <a:lumMod val="75000"/>
                  </a:schemeClr>
                </a:solidFill>
                <a:sym typeface="+mn-ea"/>
              </a:rPr>
              <a:t>架构</a:t>
            </a:r>
            <a:endParaRPr lang="zh-CN" altLang="en-US" b="1">
              <a:solidFill>
                <a:schemeClr val="accent1">
                  <a:lumMod val="75000"/>
                </a:schemeClr>
              </a:solidFill>
              <a:sym typeface="+mn-ea"/>
            </a:endParaRPr>
          </a:p>
        </p:txBody>
      </p:sp>
      <p:sp>
        <p:nvSpPr>
          <p:cNvPr id="12" name="文本框 11"/>
          <p:cNvSpPr txBox="1"/>
          <p:nvPr/>
        </p:nvSpPr>
        <p:spPr>
          <a:xfrm>
            <a:off x="6169660" y="1083310"/>
            <a:ext cx="5885815" cy="1014730"/>
          </a:xfrm>
          <a:prstGeom prst="rect">
            <a:avLst/>
          </a:prstGeom>
          <a:noFill/>
        </p:spPr>
        <p:txBody>
          <a:bodyPr wrap="square" rtlCol="0" anchor="t">
            <a:spAutoFit/>
          </a:bodyPr>
          <a:p>
            <a:r>
              <a:rPr lang="zh-CN" altLang="en-US" sz="2000" b="1">
                <a:solidFill>
                  <a:schemeClr val="accent1">
                    <a:lumMod val="75000"/>
                  </a:schemeClr>
                </a:solidFill>
              </a:rPr>
              <a:t>用户贡献删除算法</a:t>
            </a:r>
            <a:r>
              <a:rPr lang="zh-CN" altLang="en-US" sz="2000"/>
              <a:t>是在</a:t>
            </a:r>
            <a:r>
              <a:rPr lang="zh-CN" altLang="en-US" sz="2000" b="1"/>
              <a:t>已经具有训练基础的模型</a:t>
            </a:r>
            <a:r>
              <a:rPr lang="zh-CN" altLang="en-US" sz="2000"/>
              <a:t>上进行再训练，可以避免重新训练算法中重复的训练工作。</a:t>
            </a:r>
            <a:endParaRPr lang="zh-CN" altLang="en-US" sz="2000"/>
          </a:p>
        </p:txBody>
      </p:sp>
      <p:sp>
        <p:nvSpPr>
          <p:cNvPr id="22" name="文本框 21"/>
          <p:cNvSpPr txBox="1"/>
          <p:nvPr/>
        </p:nvSpPr>
        <p:spPr>
          <a:xfrm>
            <a:off x="6169660" y="2208530"/>
            <a:ext cx="5744210" cy="3169285"/>
          </a:xfrm>
          <a:prstGeom prst="rect">
            <a:avLst/>
          </a:prstGeom>
          <a:noFill/>
        </p:spPr>
        <p:txBody>
          <a:bodyPr wrap="square" rtlCol="0" anchor="t">
            <a:spAutoFit/>
          </a:bodyPr>
          <a:p>
            <a:r>
              <a:rPr lang="zh-CN" altLang="en-US" sz="2000">
                <a:solidFill>
                  <a:schemeClr val="accent1">
                    <a:lumMod val="75000"/>
                  </a:schemeClr>
                </a:solidFill>
              </a:rPr>
              <a:t>Federated Unlearning with</a:t>
            </a:r>
            <a:r>
              <a:rPr lang="en-US" altLang="zh-CN" sz="2000">
                <a:solidFill>
                  <a:schemeClr val="accent1">
                    <a:lumMod val="75000"/>
                  </a:schemeClr>
                </a:solidFill>
              </a:rPr>
              <a:t> </a:t>
            </a:r>
            <a:r>
              <a:rPr lang="zh-CN" altLang="en-US" sz="2000">
                <a:solidFill>
                  <a:schemeClr val="accent1">
                    <a:lumMod val="75000"/>
                  </a:schemeClr>
                </a:solidFill>
              </a:rPr>
              <a:t>Knowledge Distillation（FUKD）</a:t>
            </a:r>
            <a:r>
              <a:rPr lang="zh-CN" altLang="en-US" sz="2000"/>
              <a:t>，该算法需要在中心服务器内存储所有用户模型参数的更新，通过直接删除的方式实现联邦忘却学习。</a:t>
            </a:r>
            <a:endParaRPr lang="zh-CN" altLang="en-US" sz="2000"/>
          </a:p>
          <a:p>
            <a:endParaRPr lang="zh-CN" altLang="en-US" sz="2000"/>
          </a:p>
          <a:p>
            <a:r>
              <a:rPr lang="zh-CN" altLang="en-US" sz="2000"/>
              <a:t>服务器利用目标用户</a:t>
            </a:r>
            <a:r>
              <a:rPr lang="en-US" altLang="zh-CN" sz="2000"/>
              <a:t> U</a:t>
            </a:r>
            <a:r>
              <a:rPr lang="en-US" altLang="zh-CN" sz="2000" baseline="-25000"/>
              <a:t>i </a:t>
            </a:r>
            <a:r>
              <a:rPr lang="zh-CN" altLang="en-US" sz="2000" b="1"/>
              <a:t>历史的平均更新</a:t>
            </a:r>
            <a:r>
              <a:rPr lang="zh-CN" altLang="en-US" sz="2000"/>
              <a:t>和</a:t>
            </a:r>
            <a:r>
              <a:rPr lang="zh-CN" altLang="en-US" sz="2000" b="1"/>
              <a:t>删除参数更新后对模型造成偏差的修正</a:t>
            </a:r>
            <a:r>
              <a:rPr lang="zh-CN" altLang="en-US" sz="2000"/>
              <a:t>来删除用户</a:t>
            </a:r>
            <a:r>
              <a:rPr lang="en-US" altLang="zh-CN" sz="2000"/>
              <a:t> </a:t>
            </a:r>
            <a:r>
              <a:rPr lang="en-US" altLang="zh-CN" sz="2000">
                <a:sym typeface="+mn-ea"/>
              </a:rPr>
              <a:t>U</a:t>
            </a:r>
            <a:r>
              <a:rPr lang="en-US" altLang="zh-CN" sz="2000" baseline="-25000">
                <a:sym typeface="+mn-ea"/>
              </a:rPr>
              <a:t>i </a:t>
            </a:r>
            <a:r>
              <a:rPr lang="zh-CN" altLang="en-US" sz="2000"/>
              <a:t>数据对模型的贡献，并通过知识蒸馏方法恢复产生的修正，其中知识蒸馏将原模型看作教师模型，将忘却后模型看作学生模型。</a:t>
            </a:r>
            <a:endParaRPr lang="zh-CN" altLang="en-US" sz="2000"/>
          </a:p>
        </p:txBody>
      </p:sp>
      <p:pic>
        <p:nvPicPr>
          <p:cNvPr id="24" name="图片 23"/>
          <p:cNvPicPr>
            <a:picLocks noChangeAspect="1"/>
          </p:cNvPicPr>
          <p:nvPr>
            <p:custDataLst>
              <p:tags r:id="rId6"/>
            </p:custDataLst>
          </p:nvPr>
        </p:nvPicPr>
        <p:blipFill>
          <a:blip r:embed="rId7">
            <a:clrChange>
              <a:clrFrom>
                <a:srgbClr val="FBF9F3">
                  <a:alpha val="100000"/>
                </a:srgbClr>
              </a:clrFrom>
              <a:clrTo>
                <a:srgbClr val="FBF9F3">
                  <a:alpha val="100000"/>
                  <a:alpha val="0"/>
                </a:srgbClr>
              </a:clrTo>
            </a:clrChange>
            <a:lum bright="-12000" contrast="12000"/>
          </a:blip>
          <a:stretch>
            <a:fillRect/>
          </a:stretch>
        </p:blipFill>
        <p:spPr>
          <a:xfrm>
            <a:off x="7074535" y="5171440"/>
            <a:ext cx="3208655" cy="1000760"/>
          </a:xfrm>
          <a:prstGeom prst="rect">
            <a:avLst/>
          </a:prstGeom>
        </p:spPr>
      </p:pic>
      <p:grpSp>
        <p:nvGrpSpPr>
          <p:cNvPr id="27" name="组合 26"/>
          <p:cNvGrpSpPr/>
          <p:nvPr/>
        </p:nvGrpSpPr>
        <p:grpSpPr>
          <a:xfrm>
            <a:off x="206375" y="130810"/>
            <a:ext cx="11803380" cy="525780"/>
            <a:chOff x="325" y="206"/>
            <a:chExt cx="18588" cy="828"/>
          </a:xfrm>
        </p:grpSpPr>
        <p:pic>
          <p:nvPicPr>
            <p:cNvPr id="25" name="图片 10"/>
            <p:cNvPicPr>
              <a:picLocks noChangeAspect="1" noChangeArrowheads="1"/>
            </p:cNvPicPr>
            <p:nvPr userDrawn="1">
              <p:custDataLst>
                <p:tags r:id="rId8"/>
              </p:custDataLst>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49" y="206"/>
              <a:ext cx="2665"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custDataLst>
                <p:tags r:id="rId10"/>
              </p:custDataLst>
            </p:nvPr>
          </p:nvSpPr>
          <p:spPr>
            <a:xfrm>
              <a:off x="325" y="273"/>
              <a:ext cx="3985" cy="725"/>
            </a:xfrm>
            <a:prstGeom prst="rect">
              <a:avLst/>
            </a:prstGeom>
            <a:noFill/>
          </p:spPr>
          <p:txBody>
            <a:bodyPr wrap="square" rtlCol="0" anchor="t">
              <a:spAutoFit/>
            </a:bodyPr>
            <a:p>
              <a:r>
                <a:rPr lang="zh-CN" altLang="en-US" sz="2400" b="1">
                  <a:solidFill>
                    <a:schemeClr val="accent1">
                      <a:lumMod val="75000"/>
                    </a:schemeClr>
                  </a:solidFill>
                  <a:sym typeface="+mn-ea"/>
                </a:rPr>
                <a:t>面向全局模型</a:t>
              </a:r>
              <a:endParaRPr lang="zh-CN" altLang="en-US" sz="2400" b="1">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1">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2">
            <a:alphaModFix amt="6000"/>
          </a:blip>
          <a:stretch>
            <a:fillRect/>
          </a:stretch>
        </p:blipFill>
        <p:spPr>
          <a:xfrm>
            <a:off x="4206875" y="5077460"/>
            <a:ext cx="3769360" cy="1913255"/>
          </a:xfrm>
          <a:prstGeom prst="rect">
            <a:avLst/>
          </a:prstGeom>
        </p:spPr>
      </p:pic>
      <p:pic>
        <p:nvPicPr>
          <p:cNvPr id="11" name="图片 10"/>
          <p:cNvPicPr>
            <a:picLocks noChangeAspect="1"/>
          </p:cNvPicPr>
          <p:nvPr>
            <p:custDataLst>
              <p:tags r:id="rId3"/>
            </p:custDataLst>
          </p:nvPr>
        </p:nvPicPr>
        <p:blipFill>
          <a:blip r:embed="rId4">
            <a:clrChange>
              <a:clrFrom>
                <a:srgbClr val="FBF9F3">
                  <a:alpha val="100000"/>
                </a:srgbClr>
              </a:clrFrom>
              <a:clrTo>
                <a:srgbClr val="FBF9F3">
                  <a:alpha val="100000"/>
                  <a:alpha val="0"/>
                </a:srgbClr>
              </a:clrTo>
            </a:clrChange>
            <a:lum bright="-6000" contrast="12000"/>
          </a:blip>
          <a:stretch>
            <a:fillRect/>
          </a:stretch>
        </p:blipFill>
        <p:spPr>
          <a:xfrm>
            <a:off x="8890" y="620395"/>
            <a:ext cx="6501130" cy="5204460"/>
          </a:xfrm>
          <a:prstGeom prst="rect">
            <a:avLst/>
          </a:prstGeom>
        </p:spPr>
      </p:pic>
      <p:sp>
        <p:nvSpPr>
          <p:cNvPr id="12" name="文本框 11"/>
          <p:cNvSpPr txBox="1"/>
          <p:nvPr/>
        </p:nvSpPr>
        <p:spPr>
          <a:xfrm>
            <a:off x="1770380" y="5779770"/>
            <a:ext cx="2436495" cy="368300"/>
          </a:xfrm>
          <a:prstGeom prst="rect">
            <a:avLst/>
          </a:prstGeom>
          <a:noFill/>
        </p:spPr>
        <p:txBody>
          <a:bodyPr wrap="square" rtlCol="0" anchor="t">
            <a:spAutoFit/>
          </a:bodyPr>
          <a:p>
            <a:r>
              <a:rPr lang="zh-CN" altLang="en-US" b="1">
                <a:solidFill>
                  <a:schemeClr val="accent1">
                    <a:lumMod val="75000"/>
                  </a:schemeClr>
                </a:solidFill>
                <a:sym typeface="+mn-ea"/>
              </a:rPr>
              <a:t>图</a:t>
            </a:r>
            <a:r>
              <a:rPr lang="en-US" altLang="zh-CN" b="1">
                <a:solidFill>
                  <a:schemeClr val="accent1">
                    <a:lumMod val="75000"/>
                  </a:schemeClr>
                </a:solidFill>
                <a:sym typeface="+mn-ea"/>
              </a:rPr>
              <a:t>5 </a:t>
            </a:r>
            <a:r>
              <a:rPr lang="zh-CN" altLang="en-US" b="1">
                <a:solidFill>
                  <a:schemeClr val="accent1">
                    <a:lumMod val="75000"/>
                  </a:schemeClr>
                </a:solidFill>
                <a:sym typeface="+mn-ea"/>
              </a:rPr>
              <a:t>训练更新校正算法</a:t>
            </a:r>
            <a:endParaRPr lang="zh-CN" altLang="en-US" b="1">
              <a:solidFill>
                <a:schemeClr val="accent1">
                  <a:lumMod val="75000"/>
                </a:schemeClr>
              </a:solidFill>
              <a:sym typeface="+mn-ea"/>
            </a:endParaRPr>
          </a:p>
        </p:txBody>
      </p:sp>
      <p:sp>
        <p:nvSpPr>
          <p:cNvPr id="13" name="文本框 12"/>
          <p:cNvSpPr txBox="1"/>
          <p:nvPr/>
        </p:nvSpPr>
        <p:spPr>
          <a:xfrm>
            <a:off x="6087110" y="1492250"/>
            <a:ext cx="5518150" cy="1322070"/>
          </a:xfrm>
          <a:prstGeom prst="rect">
            <a:avLst/>
          </a:prstGeom>
          <a:noFill/>
        </p:spPr>
        <p:txBody>
          <a:bodyPr wrap="square" rtlCol="0" anchor="t">
            <a:spAutoFit/>
          </a:bodyPr>
          <a:p>
            <a:r>
              <a:rPr lang="zh-CN" altLang="en-US" sz="2000" b="1">
                <a:solidFill>
                  <a:schemeClr val="accent1">
                    <a:lumMod val="75000"/>
                  </a:schemeClr>
                </a:solidFill>
              </a:rPr>
              <a:t>训练更新校正算法</a:t>
            </a:r>
            <a:r>
              <a:rPr lang="zh-CN" altLang="en-US" sz="2000"/>
              <a:t>在现有模型的基础上增加一定的联邦学习训练，对训练过程中产生的模型参数进行修正，并聚合修正后的模型取修改全局模型的参数。</a:t>
            </a:r>
            <a:endParaRPr lang="zh-CN" altLang="en-US" sz="2000"/>
          </a:p>
        </p:txBody>
      </p:sp>
      <p:sp>
        <p:nvSpPr>
          <p:cNvPr id="18" name="文本框 17"/>
          <p:cNvSpPr txBox="1"/>
          <p:nvPr/>
        </p:nvSpPr>
        <p:spPr>
          <a:xfrm>
            <a:off x="6091555" y="3650615"/>
            <a:ext cx="5443855" cy="1630045"/>
          </a:xfrm>
          <a:prstGeom prst="rect">
            <a:avLst/>
          </a:prstGeom>
          <a:noFill/>
        </p:spPr>
        <p:txBody>
          <a:bodyPr wrap="square" rtlCol="0" anchor="t">
            <a:spAutoFit/>
          </a:bodyPr>
          <a:p>
            <a:r>
              <a:rPr lang="zh-CN" altLang="en-US" sz="2000"/>
              <a:t>在t</a:t>
            </a:r>
            <a:r>
              <a:rPr lang="zh-CN" altLang="en-US" sz="2000" baseline="-25000"/>
              <a:t>m</a:t>
            </a:r>
            <a:r>
              <a:rPr lang="zh-CN" altLang="en-US" sz="2000"/>
              <a:t>时刻，用户</a:t>
            </a:r>
            <a:r>
              <a:rPr lang="en-US" altLang="zh-CN" sz="2000"/>
              <a:t>U</a:t>
            </a:r>
            <a:r>
              <a:rPr lang="zh-CN" altLang="en-US" sz="2000" baseline="-25000"/>
              <a:t>i</a:t>
            </a:r>
            <a:r>
              <a:rPr lang="zh-CN" altLang="en-US" sz="2000"/>
              <a:t>发起联邦忘却学习请求撤销自身数据D</a:t>
            </a:r>
            <a:r>
              <a:rPr lang="en-US" altLang="zh-CN" sz="2000" baseline="-25000"/>
              <a:t>i</a:t>
            </a:r>
            <a:r>
              <a:rPr lang="zh-CN" altLang="en-US" sz="2000"/>
              <a:t>对模型参数</a:t>
            </a:r>
            <a:r>
              <a:rPr lang="en-US" altLang="zh-CN" sz="2000"/>
              <a:t>W</a:t>
            </a:r>
            <a:r>
              <a:rPr lang="zh-CN" altLang="en-US" sz="2000" baseline="-25000"/>
              <a:t>tm</a:t>
            </a:r>
            <a:r>
              <a:rPr lang="en-US" altLang="zh-CN" sz="2000" baseline="-25000"/>
              <a:t> </a:t>
            </a:r>
            <a:r>
              <a:rPr lang="zh-CN" altLang="en-US" sz="2000"/>
              <a:t>的更新。中心服务器接受请求并发起联邦学习训练，在模型聚合时缩小目标用户模型的贡献比例，放大其他用户模型的贡献比例</a:t>
            </a:r>
            <a:r>
              <a:rPr lang="zh-CN" altLang="en-US" sz="2000"/>
              <a:t>。</a:t>
            </a:r>
            <a:endParaRPr lang="zh-CN" altLang="en-US" sz="2000"/>
          </a:p>
        </p:txBody>
      </p:sp>
      <p:grpSp>
        <p:nvGrpSpPr>
          <p:cNvPr id="27" name="组合 26"/>
          <p:cNvGrpSpPr/>
          <p:nvPr/>
        </p:nvGrpSpPr>
        <p:grpSpPr>
          <a:xfrm>
            <a:off x="206375" y="130810"/>
            <a:ext cx="11804015" cy="525780"/>
            <a:chOff x="325" y="206"/>
            <a:chExt cx="18589" cy="828"/>
          </a:xfrm>
        </p:grpSpPr>
        <p:pic>
          <p:nvPicPr>
            <p:cNvPr id="19" name="图片 10"/>
            <p:cNvPicPr>
              <a:picLocks noChangeAspect="1" noChangeArrowheads="1"/>
            </p:cNvPicPr>
            <p:nvPr userDrawn="1">
              <p:custDataLst>
                <p:tags r:id="rId5"/>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49" y="206"/>
              <a:ext cx="2665"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custDataLst>
                <p:tags r:id="rId7"/>
              </p:custDataLst>
            </p:nvPr>
          </p:nvSpPr>
          <p:spPr>
            <a:xfrm>
              <a:off x="325" y="273"/>
              <a:ext cx="3985" cy="725"/>
            </a:xfrm>
            <a:prstGeom prst="rect">
              <a:avLst/>
            </a:prstGeom>
            <a:noFill/>
          </p:spPr>
          <p:txBody>
            <a:bodyPr wrap="square" rtlCol="0" anchor="t">
              <a:spAutoFit/>
            </a:bodyPr>
            <a:p>
              <a:r>
                <a:rPr lang="zh-CN" altLang="en-US" sz="2400" b="1">
                  <a:solidFill>
                    <a:schemeClr val="accent1">
                      <a:lumMod val="75000"/>
                    </a:schemeClr>
                  </a:solidFill>
                  <a:sym typeface="+mn-ea"/>
                </a:rPr>
                <a:t>面向</a:t>
              </a:r>
              <a:r>
                <a:rPr lang="zh-CN" altLang="en-US" sz="2400" b="1">
                  <a:solidFill>
                    <a:schemeClr val="accent1">
                      <a:lumMod val="75000"/>
                    </a:schemeClr>
                  </a:solidFill>
                  <a:sym typeface="+mn-ea"/>
                </a:rPr>
                <a:t>局部模型</a:t>
              </a:r>
              <a:endParaRPr lang="zh-CN" altLang="en-US" sz="2400" b="1">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1">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2">
            <a:alphaModFix amt="6000"/>
          </a:blip>
          <a:stretch>
            <a:fillRect/>
          </a:stretch>
        </p:blipFill>
        <p:spPr>
          <a:xfrm>
            <a:off x="4206875" y="5077460"/>
            <a:ext cx="3769360" cy="1913255"/>
          </a:xfrm>
          <a:prstGeom prst="rect">
            <a:avLst/>
          </a:prstGeom>
        </p:spPr>
      </p:pic>
      <p:pic>
        <p:nvPicPr>
          <p:cNvPr id="11" name="图片 10"/>
          <p:cNvPicPr>
            <a:picLocks noChangeAspect="1"/>
          </p:cNvPicPr>
          <p:nvPr>
            <p:custDataLst>
              <p:tags r:id="rId3"/>
            </p:custDataLst>
          </p:nvPr>
        </p:nvPicPr>
        <p:blipFill>
          <a:blip r:embed="rId4">
            <a:clrChange>
              <a:clrFrom>
                <a:srgbClr val="FBF9F3">
                  <a:alpha val="100000"/>
                </a:srgbClr>
              </a:clrFrom>
              <a:clrTo>
                <a:srgbClr val="FBF9F3">
                  <a:alpha val="100000"/>
                  <a:alpha val="0"/>
                </a:srgbClr>
              </a:clrTo>
            </a:clrChange>
          </a:blip>
          <a:srcRect l="7015" t="1407" r="2631" b="3104"/>
          <a:stretch>
            <a:fillRect/>
          </a:stretch>
        </p:blipFill>
        <p:spPr>
          <a:xfrm>
            <a:off x="906780" y="809625"/>
            <a:ext cx="5038090" cy="5040630"/>
          </a:xfrm>
          <a:prstGeom prst="rect">
            <a:avLst/>
          </a:prstGeom>
        </p:spPr>
      </p:pic>
      <p:sp>
        <p:nvSpPr>
          <p:cNvPr id="12" name="文本框 11"/>
          <p:cNvSpPr txBox="1"/>
          <p:nvPr/>
        </p:nvSpPr>
        <p:spPr>
          <a:xfrm>
            <a:off x="6087110" y="1720215"/>
            <a:ext cx="6096000" cy="3261360"/>
          </a:xfrm>
          <a:prstGeom prst="rect">
            <a:avLst/>
          </a:prstGeom>
          <a:noFill/>
        </p:spPr>
        <p:txBody>
          <a:bodyPr wrap="square" rtlCol="0" anchor="t">
            <a:noAutofit/>
          </a:bodyPr>
          <a:p>
            <a:r>
              <a:rPr lang="zh-CN" altLang="en-US" sz="2000" b="1">
                <a:solidFill>
                  <a:schemeClr val="accent1">
                    <a:lumMod val="75000"/>
                  </a:schemeClr>
                </a:solidFill>
              </a:rPr>
              <a:t>训练梯度校正算法</a:t>
            </a:r>
            <a:r>
              <a:rPr lang="zh-CN" altLang="en-US" sz="2000"/>
              <a:t>的思想是增加联邦学习训练，修改部分用户的训练方法，通过直接聚合来更新全局模型参数</a:t>
            </a:r>
            <a:endParaRPr lang="zh-CN" altLang="en-US" sz="2000"/>
          </a:p>
          <a:p>
            <a:endParaRPr lang="zh-CN" altLang="en-US" sz="2000"/>
          </a:p>
          <a:p>
            <a:r>
              <a:rPr lang="zh-CN" altLang="en-US" sz="2000"/>
              <a:t>现有的研究主要是通过</a:t>
            </a:r>
            <a:r>
              <a:rPr lang="zh-CN" altLang="en-US" sz="2000" b="1"/>
              <a:t>梯度上升</a:t>
            </a:r>
            <a:r>
              <a:rPr lang="zh-CN" altLang="en-US" sz="2000"/>
              <a:t>策略，并</a:t>
            </a:r>
            <a:r>
              <a:rPr lang="zh-CN" altLang="en-US" sz="2000" b="1"/>
              <a:t>限制参数的修改幅度</a:t>
            </a:r>
            <a:r>
              <a:rPr lang="zh-CN" altLang="en-US" sz="2000"/>
              <a:t>实现训练梯度校正算法。当用户</a:t>
            </a:r>
            <a:r>
              <a:rPr lang="en-US" altLang="zh-CN" sz="2000"/>
              <a:t>U</a:t>
            </a:r>
            <a:r>
              <a:rPr lang="zh-CN" altLang="en-US" sz="2000" baseline="-25000"/>
              <a:t>i</a:t>
            </a:r>
            <a:r>
              <a:rPr lang="zh-CN" altLang="en-US" sz="2000"/>
              <a:t>请求联邦忘却学习来删除本地部分数据D</a:t>
            </a:r>
            <a:r>
              <a:rPr lang="zh-CN" altLang="en-US" sz="2000" baseline="-25000"/>
              <a:t>i</a:t>
            </a:r>
            <a:r>
              <a:rPr lang="zh-CN" altLang="en-US" sz="2000"/>
              <a:t>，</a:t>
            </a:r>
            <a:r>
              <a:rPr lang="zh-CN" altLang="en-US" sz="2000"/>
              <a:t>可以通过改变目标函数来生成对应的虚拟梯度并上传。为了避免模型精度受损，可以</a:t>
            </a:r>
            <a:r>
              <a:rPr lang="zh-CN" altLang="en-US" sz="2000"/>
              <a:t>设计一些约束条件，</a:t>
            </a:r>
            <a:r>
              <a:rPr lang="zh-CN" altLang="en-US" sz="2000">
                <a:sym typeface="+mn-ea"/>
              </a:rPr>
              <a:t>同时其他用户进行联邦学习训练，恢复模型性能。</a:t>
            </a:r>
            <a:endParaRPr lang="zh-CN" altLang="en-US" sz="2000"/>
          </a:p>
          <a:p>
            <a:endParaRPr lang="zh-CN" altLang="en-US" sz="2000"/>
          </a:p>
        </p:txBody>
      </p:sp>
      <p:sp>
        <p:nvSpPr>
          <p:cNvPr id="13" name="文本框 12"/>
          <p:cNvSpPr txBox="1"/>
          <p:nvPr/>
        </p:nvSpPr>
        <p:spPr>
          <a:xfrm>
            <a:off x="1864995" y="5803900"/>
            <a:ext cx="2453640" cy="368300"/>
          </a:xfrm>
          <a:prstGeom prst="rect">
            <a:avLst/>
          </a:prstGeom>
          <a:noFill/>
        </p:spPr>
        <p:txBody>
          <a:bodyPr wrap="square" rtlCol="0" anchor="t">
            <a:spAutoFit/>
          </a:bodyPr>
          <a:p>
            <a:r>
              <a:rPr lang="zh-CN" altLang="en-US" b="1">
                <a:solidFill>
                  <a:schemeClr val="accent1">
                    <a:lumMod val="75000"/>
                  </a:schemeClr>
                </a:solidFill>
                <a:sym typeface="+mn-ea"/>
              </a:rPr>
              <a:t>图</a:t>
            </a:r>
            <a:r>
              <a:rPr lang="en-US" altLang="zh-CN" b="1">
                <a:solidFill>
                  <a:schemeClr val="accent1">
                    <a:lumMod val="75000"/>
                  </a:schemeClr>
                </a:solidFill>
                <a:sym typeface="+mn-ea"/>
              </a:rPr>
              <a:t>6 </a:t>
            </a:r>
            <a:r>
              <a:rPr lang="zh-CN" altLang="en-US" b="1">
                <a:solidFill>
                  <a:schemeClr val="accent1">
                    <a:lumMod val="75000"/>
                  </a:schemeClr>
                </a:solidFill>
                <a:sym typeface="+mn-ea"/>
              </a:rPr>
              <a:t>训练梯度</a:t>
            </a:r>
            <a:r>
              <a:rPr lang="zh-CN" altLang="en-US" b="1">
                <a:solidFill>
                  <a:schemeClr val="accent1">
                    <a:lumMod val="75000"/>
                  </a:schemeClr>
                </a:solidFill>
                <a:sym typeface="+mn-ea"/>
              </a:rPr>
              <a:t>校正架构</a:t>
            </a:r>
            <a:endParaRPr lang="zh-CN" altLang="en-US" b="1">
              <a:solidFill>
                <a:schemeClr val="accent1">
                  <a:lumMod val="75000"/>
                </a:schemeClr>
              </a:solidFill>
              <a:sym typeface="+mn-ea"/>
            </a:endParaRPr>
          </a:p>
        </p:txBody>
      </p:sp>
      <p:grpSp>
        <p:nvGrpSpPr>
          <p:cNvPr id="27" name="组合 26"/>
          <p:cNvGrpSpPr/>
          <p:nvPr/>
        </p:nvGrpSpPr>
        <p:grpSpPr>
          <a:xfrm>
            <a:off x="206375" y="130810"/>
            <a:ext cx="11804015" cy="525780"/>
            <a:chOff x="325" y="206"/>
            <a:chExt cx="18589" cy="828"/>
          </a:xfrm>
        </p:grpSpPr>
        <p:pic>
          <p:nvPicPr>
            <p:cNvPr id="19" name="图片 10"/>
            <p:cNvPicPr>
              <a:picLocks noChangeAspect="1" noChangeArrowheads="1"/>
            </p:cNvPicPr>
            <p:nvPr userDrawn="1">
              <p:custDataLst>
                <p:tags r:id="rId5"/>
              </p:custDataLst>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49" y="206"/>
              <a:ext cx="2665"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p:nvPr>
              <p:custDataLst>
                <p:tags r:id="rId7"/>
              </p:custDataLst>
            </p:nvPr>
          </p:nvSpPr>
          <p:spPr>
            <a:xfrm>
              <a:off x="325" y="273"/>
              <a:ext cx="3985" cy="725"/>
            </a:xfrm>
            <a:prstGeom prst="rect">
              <a:avLst/>
            </a:prstGeom>
            <a:noFill/>
          </p:spPr>
          <p:txBody>
            <a:bodyPr wrap="square" rtlCol="0" anchor="t">
              <a:spAutoFit/>
            </a:bodyPr>
            <a:p>
              <a:r>
                <a:rPr lang="zh-CN" altLang="en-US" sz="2400" b="1">
                  <a:solidFill>
                    <a:schemeClr val="accent1">
                      <a:lumMod val="75000"/>
                    </a:schemeClr>
                  </a:solidFill>
                  <a:sym typeface="+mn-ea"/>
                </a:rPr>
                <a:t>面向</a:t>
              </a:r>
              <a:r>
                <a:rPr lang="zh-CN" altLang="en-US" sz="2400" b="1">
                  <a:solidFill>
                    <a:schemeClr val="accent1">
                      <a:lumMod val="75000"/>
                    </a:schemeClr>
                  </a:solidFill>
                  <a:sym typeface="+mn-ea"/>
                </a:rPr>
                <a:t>局部模型</a:t>
              </a:r>
              <a:endParaRPr lang="zh-CN" altLang="en-US" sz="2400" b="1">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4" name="图片 10"/>
          <p:cNvPicPr>
            <a:picLocks noChangeAspect="1" noChangeArrowheads="1"/>
          </p:cNvPicPr>
          <p:nvPr userDrawn="1"/>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720" y="94615"/>
            <a:ext cx="1692275"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p:nvPr userDrawn="1"/>
        </p:nvCxnSpPr>
        <p:spPr>
          <a:xfrm flipV="1">
            <a:off x="8890" y="6148070"/>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0" y="744855"/>
            <a:ext cx="12183110" cy="24130"/>
          </a:xfrm>
          <a:prstGeom prst="line">
            <a:avLst/>
          </a:prstGeom>
          <a:solidFill>
            <a:srgbClr val="F9F9F9"/>
          </a:solidFill>
          <a:ln w="38100" cap="sq">
            <a:solidFill>
              <a:srgbClr val="3C6198">
                <a:alpha val="75000"/>
              </a:srgbClr>
            </a:solidFill>
            <a:headEnd type="none" w="med" len="sm"/>
          </a:ln>
        </p:spPr>
        <p:style>
          <a:lnRef idx="1">
            <a:schemeClr val="accent1"/>
          </a:lnRef>
          <a:fillRef idx="0">
            <a:schemeClr val="accent1"/>
          </a:fillRef>
          <a:effectRef idx="0">
            <a:schemeClr val="accent1"/>
          </a:effectRef>
          <a:fontRef idx="minor">
            <a:schemeClr val="tx1"/>
          </a:fontRef>
        </p:style>
      </p:cxnSp>
      <p:pic>
        <p:nvPicPr>
          <p:cNvPr id="15" name="图片 14" descr="上"/>
          <p:cNvPicPr>
            <a:picLocks noChangeAspect="1"/>
          </p:cNvPicPr>
          <p:nvPr userDrawn="1"/>
        </p:nvPicPr>
        <p:blipFill>
          <a:blip r:embed="rId2">
            <a:alphaModFix amt="6000"/>
          </a:blip>
          <a:stretch>
            <a:fillRect/>
          </a:stretch>
        </p:blipFill>
        <p:spPr>
          <a:xfrm>
            <a:off x="4206875" y="-24765"/>
            <a:ext cx="3769360" cy="1621790"/>
          </a:xfrm>
          <a:prstGeom prst="rect">
            <a:avLst/>
          </a:prstGeom>
        </p:spPr>
      </p:pic>
      <p:pic>
        <p:nvPicPr>
          <p:cNvPr id="16" name="图片 15" descr="下"/>
          <p:cNvPicPr>
            <a:picLocks noChangeAspect="1"/>
          </p:cNvPicPr>
          <p:nvPr userDrawn="1"/>
        </p:nvPicPr>
        <p:blipFill>
          <a:blip r:embed="rId3">
            <a:alphaModFix amt="6000"/>
          </a:blip>
          <a:stretch>
            <a:fillRect/>
          </a:stretch>
        </p:blipFill>
        <p:spPr>
          <a:xfrm>
            <a:off x="4206875" y="5077460"/>
            <a:ext cx="3769360" cy="1913255"/>
          </a:xfrm>
          <a:prstGeom prst="rect">
            <a:avLst/>
          </a:prstGeom>
        </p:spPr>
      </p:pic>
      <p:sp>
        <p:nvSpPr>
          <p:cNvPr id="11" name="文本框 10"/>
          <p:cNvSpPr txBox="1"/>
          <p:nvPr/>
        </p:nvSpPr>
        <p:spPr>
          <a:xfrm>
            <a:off x="1097915" y="1751330"/>
            <a:ext cx="9987280" cy="3415030"/>
          </a:xfrm>
          <a:prstGeom prst="rect">
            <a:avLst/>
          </a:prstGeom>
          <a:noFill/>
        </p:spPr>
        <p:txBody>
          <a:bodyPr wrap="square" rtlCol="0" anchor="t">
            <a:spAutoFit/>
          </a:bodyPr>
          <a:p>
            <a:pPr marL="342900" indent="-342900">
              <a:buFont typeface="Wingdings" panose="05000000000000000000" charset="0"/>
              <a:buChar char="u"/>
            </a:pPr>
            <a:r>
              <a:rPr lang="zh-CN" altLang="en-US" sz="2400" b="1">
                <a:solidFill>
                  <a:schemeClr val="accent1">
                    <a:lumMod val="75000"/>
                  </a:schemeClr>
                </a:solidFill>
              </a:rPr>
              <a:t>面向全局模型</a:t>
            </a:r>
            <a:r>
              <a:rPr lang="zh-CN" altLang="en-US" sz="2400"/>
              <a:t>的联邦忘却学习算法虽然能够有效地删除目标用户对全局模型的训练更新，但模型准确率会在短时间内大幅降低，而且恢复后的模型难以在短时间内达到撤销模型更新之前的映射效果，主要适用于不考虑用户延迟、高度关注用户隐私等场景。</a:t>
            </a:r>
            <a:endParaRPr lang="zh-CN" altLang="en-US" sz="2400"/>
          </a:p>
          <a:p>
            <a:endParaRPr lang="zh-CN" altLang="en-US" sz="2400"/>
          </a:p>
          <a:p>
            <a:pPr marL="342900" indent="-342900">
              <a:buFont typeface="Wingdings" panose="05000000000000000000" charset="0"/>
              <a:buChar char="u"/>
            </a:pPr>
            <a:r>
              <a:rPr lang="zh-CN" altLang="en-US" sz="2400" b="1">
                <a:solidFill>
                  <a:schemeClr val="accent1">
                    <a:lumMod val="75000"/>
                  </a:schemeClr>
                </a:solidFill>
              </a:rPr>
              <a:t>面向局部模型</a:t>
            </a:r>
            <a:r>
              <a:rPr lang="zh-CN" altLang="en-US" sz="2400"/>
              <a:t>的联邦忘却学习算法利用模型训练产生的数据信息，在此基础上通过训练实现联邦忘却。因此，面向局部模型的联邦忘却学习算法可以防止模型准确率的急剧下降。面向局部模型算法适用于服务器具有较高计算能力和空间等场景。</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TYPE" val="i"/>
  <p:tag name="KSO_WM_UNIT_INDEX" val="1"/>
  <p:tag name="KSO_WM_UNIT_ID" val="_11*i*1"/>
  <p:tag name="KSO_WM_BEAUTIFY_FLAG" val="#wm#"/>
  <p:tag name="KSO_WM_TAG_VERSION" val="1.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p="http://schemas.openxmlformats.org/presentationml/2006/main">
  <p:tag name="KSO_WM_UNIT_TYPE" val="i"/>
  <p:tag name="KSO_WM_UNIT_INDEX" val="2"/>
  <p:tag name="KSO_WM_UNIT_ID" val="_11*i*2"/>
  <p:tag name="KSO_WM_BEAUTIFY_FLAG" val="#wm#"/>
  <p:tag name="KSO_WM_TAG_VERSION" val="1.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p="http://schemas.openxmlformats.org/presentationml/2006/main">
  <p:tag name="KSO_WM_UNIT_TYPE" val="i"/>
  <p:tag name="KSO_WM_UNIT_INDEX" val="3"/>
  <p:tag name="KSO_WM_UNIT_ID" val="_11*i*3"/>
  <p:tag name="KSO_WM_BEAUTIFY_FLAG" val="#wm#"/>
  <p:tag name="KSO_WM_TAG_VERSION" val="1.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YPE" val="i"/>
  <p:tag name="KSO_WM_UNIT_INDEX" val="1"/>
  <p:tag name="KSO_WM_UNIT_ID" val="_0*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p="http://schemas.openxmlformats.org/presentationml/2006/main">
  <p:tag name="KSO_WM_UNIT_TYPE" val="i"/>
  <p:tag name="KSO_WM_UNIT_INDEX" val="2"/>
  <p:tag name="KSO_WM_UNIT_ID" val="_0*i*2"/>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1539"/>
  <p:tag name="KSO_WM_TEMPLATE_THUMBS_INDEX" val="1、9"/>
</p:tagLst>
</file>

<file path=ppt/tags/tag138.xml><?xml version="1.0" encoding="utf-8"?>
<p:tagLst xmlns:p="http://schemas.openxmlformats.org/presentationml/2006/main">
  <p:tag name="KSO_WM_UNIT_PLACING_PICTURE_USER_VIEWPORT" val="{&quot;height&quot;:1162.4992125984252,&quot;width&quot;:3742.5007874015746}"/>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Lst>
</file>

<file path=ppt/tags/tag158.xml><?xml version="1.0" encoding="utf-8"?>
<p:tagLst xmlns:p="http://schemas.openxmlformats.org/presentationml/2006/main">
  <p:tag name="commondata" val="eyJoZGlkIjoiMDRlYjBkNDljNWY2MDMzMTAwZTU4NDhhODBmMzA0OTg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TYPE" val="i"/>
  <p:tag name="KSO_WM_UNIT_INDEX" val="1"/>
  <p:tag name="KSO_WM_UNIT_ID" val="_1*i*1"/>
  <p:tag name="KSO_WM_BEAUTIFY_FLAG" val="#wm#"/>
  <p:tag name="KSO_WM_TAG_VERSION" val="1.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i"/>
  <p:tag name="KSO_WM_UNIT_INDEX" val="2"/>
  <p:tag name="KSO_WM_UNIT_ID" val="_1*i*2"/>
  <p:tag name="KSO_WM_BEAUTIFY_FLAG" val="#wm#"/>
  <p:tag name="KSO_WM_TAG_VERSION" val="1.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YPE" val="i"/>
  <p:tag name="KSO_WM_UNIT_INDEX" val="3"/>
  <p:tag name="KSO_WM_UNIT_ID" val="_1*i*3"/>
  <p:tag name="KSO_WM_BEAUTIFY_FLAG" val="#wm#"/>
  <p:tag name="KSO_WM_TAG_VERSION" val="1.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TYPE" val="i"/>
  <p:tag name="KSO_WM_UNIT_INDEX" val="1"/>
  <p:tag name="KSO_WM_UNIT_ID" val="_3*i*1"/>
  <p:tag name="KSO_WM_BEAUTIFY_FLAG" val="#wm#"/>
  <p:tag name="KSO_WM_TAG_VERSION" val="1.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i"/>
  <p:tag name="KSO_WM_UNIT_INDEX" val="2"/>
  <p:tag name="KSO_WM_UNIT_ID" val="_3*i*2"/>
  <p:tag name="KSO_WM_BEAUTIFY_FLAG" val="#wm#"/>
  <p:tag name="KSO_WM_TAG_VERSION" val="1.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TYPE" val="i"/>
  <p:tag name="KSO_WM_UNIT_INDEX" val="3"/>
  <p:tag name="KSO_WM_UNIT_ID" val="_3*i*3"/>
  <p:tag name="KSO_WM_BEAUTIFY_FLAG" val="#wm#"/>
  <p:tag name="KSO_WM_TAG_VERSION" val="1.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b*1"/>
  <p:tag name="KSO_WM_UNIT_LAYERLEVEL" val="1"/>
  <p:tag name="KSO_WM_TAG_VERSION" val="1.0"/>
  <p:tag name="KSO_WM_BEAUTIFY_FLAG" val="#wm#"/>
  <p:tag name="KSO_WM_UNIT_ISCONTENTSTITLE" val="0"/>
  <p:tag name="KSO_WM_UNIT_ISNUMDGMTITLE" val="0"/>
  <p:tag name="KSO_WM_UNIT_PRESET_TEXT" val="副标题"/>
  <p:tag name="KSO_WM_UNIT_NOCLEAR" val="0"/>
  <p:tag name="KSO_WM_UNIT_VALUE" val="10"/>
  <p:tag name="KSO_WM_UNIT_TYPE" val="b"/>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TYPE" val="i"/>
  <p:tag name="KSO_WM_UNIT_INDEX" val="1"/>
  <p:tag name="KSO_WM_UNIT_ID" val="_4*i*1"/>
  <p:tag name="KSO_WM_BEAUTIFY_FLAG" val="#wm#"/>
  <p:tag name="KSO_WM_TAG_VERSION" val="1.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1.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8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644">
      <a:dk1>
        <a:srgbClr val="000000"/>
      </a:dk1>
      <a:lt1>
        <a:srgbClr val="FFFFFF"/>
      </a:lt1>
      <a:dk2>
        <a:srgbClr val="2B3641"/>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1723</Words>
  <Application>WPS 演示</Application>
  <PresentationFormat>宽屏</PresentationFormat>
  <Paragraphs>85</Paragraphs>
  <Slides>10</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宋体</vt:lpstr>
      <vt:lpstr>Wingdings</vt:lpstr>
      <vt:lpstr>Wingdings</vt:lpstr>
      <vt:lpstr>汉仪粗简黑简</vt:lpstr>
      <vt:lpstr>黑体</vt:lpstr>
      <vt:lpstr>Calibri</vt:lpstr>
      <vt:lpstr>微软雅黑</vt:lpstr>
      <vt:lpstr>Arial Unicode MS</vt:lpstr>
      <vt:lpstr>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要起飞</cp:lastModifiedBy>
  <cp:revision>159</cp:revision>
  <dcterms:created xsi:type="dcterms:W3CDTF">2019-06-19T02:08:00Z</dcterms:created>
  <dcterms:modified xsi:type="dcterms:W3CDTF">2024-03-12T07:36:03Z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EEAE71993D6E45839E7BE3FA885B1D91_11</vt:lpwstr>
  </property>
</Properties>
</file>