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3" r:id="rId4"/>
    <p:sldId id="280" r:id="rId5"/>
    <p:sldId id="279" r:id="rId6"/>
    <p:sldId id="281" r:id="rId7"/>
    <p:sldId id="282" r:id="rId8"/>
    <p:sldId id="283" r:id="rId9"/>
    <p:sldId id="284" r:id="rId10"/>
    <p:sldId id="292" r:id="rId11"/>
    <p:sldId id="293" r:id="rId12"/>
    <p:sldId id="294" r:id="rId13"/>
    <p:sldId id="295" r:id="rId14"/>
    <p:sldId id="296" r:id="rId15"/>
    <p:sldId id="297" r:id="rId16"/>
    <p:sldId id="29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5262" autoAdjust="0"/>
  </p:normalViewPr>
  <p:slideViewPr>
    <p:cSldViewPr snapToGrid="0">
      <p:cViewPr>
        <p:scale>
          <a:sx n="80" d="100"/>
          <a:sy n="80" d="100"/>
        </p:scale>
        <p:origin x="79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F5EC4-47E6-4672-A22A-0BA91B49A62D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7BC87D-0C85-46F4-9A78-2CD8A6C9CC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4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7BC87D-0C85-46F4-9A78-2CD8A6C9CCC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051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36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983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17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3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75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509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13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182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1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6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990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2144F-5261-45C2-AF35-9E74089734CA}" type="datetimeFigureOut">
              <a:rPr lang="ko-KR" altLang="en-US" smtClean="0"/>
              <a:t>2025-03-21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98288-9295-413B-9964-DD64865AF9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870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5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이드</a:t>
            </a:r>
            <a:r>
              <a:rPr lang="en-US" altLang="ko-KR" dirty="0"/>
              <a:t>(Id)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11368"/>
            <a:ext cx="9144000" cy="1655762"/>
          </a:xfrm>
        </p:spPr>
        <p:txBody>
          <a:bodyPr/>
          <a:lstStyle/>
          <a:p>
            <a:r>
              <a:rPr lang="ko-KR" altLang="en-US" dirty="0"/>
              <a:t>당신의 기억을 대신 해드립니다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Picture 2" descr="Favorite Characters 24/?] Terry [Soul, 2020] ...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620712"/>
            <a:ext cx="22479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45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/>
          <p:cNvSpPr/>
          <p:nvPr/>
        </p:nvSpPr>
        <p:spPr>
          <a:xfrm>
            <a:off x="2841594" y="2606318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2837157" y="2588677"/>
            <a:ext cx="2041864" cy="4067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3/13 </a:t>
            </a:r>
            <a:r>
              <a:rPr lang="ko-KR" altLang="en-US" dirty="0" smtClean="0"/>
              <a:t>친구랑 카페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2837157" y="2995467"/>
            <a:ext cx="2041864" cy="4067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3/26 </a:t>
            </a:r>
            <a:r>
              <a:rPr lang="ko-KR" altLang="en-US" dirty="0" smtClean="0"/>
              <a:t>자소서 마감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2837157" y="3410911"/>
            <a:ext cx="2041864" cy="4067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4/1 </a:t>
            </a:r>
            <a:r>
              <a:rPr lang="ko-KR" altLang="en-US" dirty="0" smtClean="0"/>
              <a:t>결혼식 참석</a:t>
            </a:r>
            <a:endParaRPr lang="ko-KR" altLang="en-US" dirty="0"/>
          </a:p>
        </p:txBody>
      </p:sp>
      <p:sp>
        <p:nvSpPr>
          <p:cNvPr id="70" name="직사각형 69"/>
          <p:cNvSpPr/>
          <p:nvPr/>
        </p:nvSpPr>
        <p:spPr>
          <a:xfrm>
            <a:off x="2837157" y="3826356"/>
            <a:ext cx="2041864" cy="4067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/15 </a:t>
            </a:r>
            <a:r>
              <a:rPr lang="ko-KR" altLang="en-US" dirty="0" smtClean="0"/>
              <a:t>데이트</a:t>
            </a:r>
            <a:endParaRPr lang="ko-KR" altLang="en-US" dirty="0"/>
          </a:p>
        </p:txBody>
      </p:sp>
      <p:sp>
        <p:nvSpPr>
          <p:cNvPr id="71" name="직사각형 70"/>
          <p:cNvSpPr/>
          <p:nvPr/>
        </p:nvSpPr>
        <p:spPr>
          <a:xfrm>
            <a:off x="2837155" y="4233146"/>
            <a:ext cx="2041864" cy="4067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2/18 </a:t>
            </a:r>
            <a:r>
              <a:rPr lang="ko-KR" altLang="en-US" dirty="0" smtClean="0"/>
              <a:t>헬스장</a:t>
            </a:r>
            <a:endParaRPr lang="ko-KR" altLang="en-US" dirty="0"/>
          </a:p>
        </p:txBody>
      </p:sp>
      <p:sp>
        <p:nvSpPr>
          <p:cNvPr id="72" name="직사각형 71"/>
          <p:cNvSpPr/>
          <p:nvPr/>
        </p:nvSpPr>
        <p:spPr>
          <a:xfrm>
            <a:off x="2837155" y="4654560"/>
            <a:ext cx="2041864" cy="4067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1/3 </a:t>
            </a:r>
            <a:r>
              <a:rPr lang="ko-KR" altLang="en-US" dirty="0" smtClean="0"/>
              <a:t>헬스장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UI/UX 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77049" y="2606318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03107" y="22085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이드 대화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23334" y="22085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일정 관리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617476" y="2606318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 프로필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이드 프로필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사용자에 대한 이드의 인식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43533" y="220858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이드 정보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5097263" y="2606318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64196" y="2208587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아카이브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357370" y="2606318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99840" y="220858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일기장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5097262" y="2606318"/>
            <a:ext cx="2041864" cy="406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#</a:t>
            </a:r>
            <a:r>
              <a:rPr lang="ko-KR" altLang="en-US" dirty="0" err="1" smtClean="0"/>
              <a:t>검색창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585927" y="5116911"/>
            <a:ext cx="2041864" cy="406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#</a:t>
            </a:r>
            <a:r>
              <a:rPr lang="ko-KR" altLang="en-US" dirty="0" err="1" smtClean="0"/>
              <a:t>입력창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585927" y="2920178"/>
            <a:ext cx="1216240" cy="406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대화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402673" y="3435278"/>
            <a:ext cx="1216240" cy="406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대화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585927" y="3936954"/>
            <a:ext cx="1216240" cy="406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대화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7477958" y="2764210"/>
            <a:ext cx="1800687" cy="874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3/17 </a:t>
            </a:r>
            <a:r>
              <a:rPr lang="ko-KR" altLang="en-US" dirty="0" smtClean="0"/>
              <a:t>일기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7477958" y="3758571"/>
            <a:ext cx="1800687" cy="874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3/16 </a:t>
            </a:r>
            <a:r>
              <a:rPr lang="ko-KR" altLang="en-US" dirty="0" smtClean="0"/>
              <a:t>일기</a:t>
            </a:r>
            <a:endParaRPr lang="ko-KR" altLang="en-US" dirty="0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334" y="5806293"/>
            <a:ext cx="5507898" cy="77527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334" y="1544842"/>
            <a:ext cx="5507898" cy="5438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101" y="3125840"/>
            <a:ext cx="1824186" cy="17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9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이드 대화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838200" y="2088419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264258" y="169068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이드 대화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847078" y="4599012"/>
            <a:ext cx="2041864" cy="406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#</a:t>
            </a:r>
            <a:r>
              <a:rPr lang="ko-KR" altLang="en-US" dirty="0" err="1" smtClean="0"/>
              <a:t>입력창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847078" y="2402279"/>
            <a:ext cx="1216240" cy="406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대화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1663824" y="2917379"/>
            <a:ext cx="1216240" cy="406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대화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847078" y="3419055"/>
            <a:ext cx="1216240" cy="4067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대화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424226" y="1690688"/>
            <a:ext cx="69593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err="1" smtClean="0"/>
              <a:t>프롬포트</a:t>
            </a:r>
            <a:r>
              <a:rPr lang="en-US" altLang="ko-KR" dirty="0" smtClean="0"/>
              <a:t>&gt;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일정 등록 </a:t>
            </a:r>
            <a:r>
              <a:rPr lang="en-US" altLang="ko-KR" dirty="0" smtClean="0"/>
              <a:t>: ex) “2/26 </a:t>
            </a:r>
            <a:r>
              <a:rPr lang="ko-KR" altLang="en-US" dirty="0" smtClean="0"/>
              <a:t>미용실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양식으로 입력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메모 등록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질문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아카이브 우선 탐색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#</a:t>
            </a:r>
            <a:r>
              <a:rPr lang="ko-KR" altLang="en-US" dirty="0" smtClean="0"/>
              <a:t>상담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일기장 우선 탐색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외 일반 </a:t>
            </a:r>
            <a:r>
              <a:rPr lang="en-US" altLang="ko-KR" dirty="0" smtClean="0"/>
              <a:t>LLM 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016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3424226" y="1690688"/>
            <a:ext cx="6959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공적 일정</a:t>
            </a:r>
            <a:r>
              <a:rPr lang="en-US" altLang="ko-KR" dirty="0"/>
              <a:t>(</a:t>
            </a:r>
            <a:r>
              <a:rPr lang="ko-KR" altLang="en-US" dirty="0"/>
              <a:t>녹색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사적 일정</a:t>
            </a:r>
            <a:r>
              <a:rPr lang="en-US" altLang="ko-KR" dirty="0"/>
              <a:t>(</a:t>
            </a:r>
            <a:r>
              <a:rPr lang="ko-KR" altLang="en-US" dirty="0"/>
              <a:t>황색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완료한 일정은 비활성화 후 하단으로 이동 및 일기장 등재</a:t>
            </a:r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일정 관리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24378" y="169068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일정 관리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38200" y="2088419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38201" y="2070778"/>
            <a:ext cx="2041864" cy="4067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3/13 </a:t>
            </a:r>
            <a:r>
              <a:rPr lang="ko-KR" altLang="en-US" dirty="0" smtClean="0"/>
              <a:t>친구랑 카페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838201" y="2477568"/>
            <a:ext cx="2041864" cy="4067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3/26 </a:t>
            </a:r>
            <a:r>
              <a:rPr lang="ko-KR" altLang="en-US" dirty="0" smtClean="0"/>
              <a:t>자소서 마감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838201" y="2893012"/>
            <a:ext cx="2041864" cy="4067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4/1 </a:t>
            </a:r>
            <a:r>
              <a:rPr lang="ko-KR" altLang="en-US" dirty="0" smtClean="0"/>
              <a:t>결혼식 참석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838201" y="3308457"/>
            <a:ext cx="2041864" cy="4067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r>
              <a:rPr lang="en-US" altLang="ko-KR" dirty="0" smtClean="0"/>
              <a:t>/15 </a:t>
            </a:r>
            <a:r>
              <a:rPr lang="ko-KR" altLang="en-US" dirty="0" smtClean="0"/>
              <a:t>데이트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838199" y="3715247"/>
            <a:ext cx="2041864" cy="4067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2/18 </a:t>
            </a:r>
            <a:r>
              <a:rPr lang="ko-KR" altLang="en-US" dirty="0" smtClean="0"/>
              <a:t>헬스장</a:t>
            </a:r>
            <a:endParaRPr lang="ko-KR" altLang="en-US" dirty="0"/>
          </a:p>
        </p:txBody>
      </p:sp>
      <p:sp>
        <p:nvSpPr>
          <p:cNvPr id="36" name="직사각형 35"/>
          <p:cNvSpPr/>
          <p:nvPr/>
        </p:nvSpPr>
        <p:spPr>
          <a:xfrm>
            <a:off x="838199" y="4136661"/>
            <a:ext cx="2041864" cy="4067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1/3 </a:t>
            </a:r>
            <a:r>
              <a:rPr lang="ko-KR" altLang="en-US" dirty="0" smtClean="0"/>
              <a:t>헬스장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655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아카이브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62FC5E3-4B5E-4F09-BA2B-3682054219CC}"/>
              </a:ext>
            </a:extLst>
          </p:cNvPr>
          <p:cNvGrpSpPr/>
          <p:nvPr/>
        </p:nvGrpSpPr>
        <p:grpSpPr>
          <a:xfrm>
            <a:off x="9687648" y="5133083"/>
            <a:ext cx="2113079" cy="1290783"/>
            <a:chOff x="5309203" y="5153173"/>
            <a:chExt cx="2113079" cy="129078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B62690-09C5-4B53-AF2F-304673258A0E}"/>
                </a:ext>
              </a:extLst>
            </p:cNvPr>
            <p:cNvSpPr txBox="1"/>
            <p:nvPr/>
          </p:nvSpPr>
          <p:spPr>
            <a:xfrm>
              <a:off x="5309203" y="6074624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크롬 확장프로그램</a:t>
              </a:r>
            </a:p>
          </p:txBody>
        </p:sp>
        <p:pic>
          <p:nvPicPr>
            <p:cNvPr id="39" name="Picture 2" descr="구글 크롬 로고 크롬 웹 스토어 웹 브라우저 바탕 화면, 크롬, 로고, 컴퓨터 벽지 png | PNGEgg">
              <a:extLst>
                <a:ext uri="{FF2B5EF4-FFF2-40B4-BE49-F238E27FC236}">
                  <a16:creationId xmlns:a16="http://schemas.microsoft.com/office/drawing/2014/main" id="{9B38088B-9FFB-4B59-9248-9E6C3AB0F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251" y="5153173"/>
              <a:ext cx="1406982" cy="887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직사각형 42"/>
          <p:cNvSpPr/>
          <p:nvPr/>
        </p:nvSpPr>
        <p:spPr>
          <a:xfrm>
            <a:off x="838200" y="2088419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305133" y="1690688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아카이브</a:t>
            </a:r>
            <a:endParaRPr lang="ko-KR" altLang="en-US" dirty="0"/>
          </a:p>
        </p:txBody>
      </p:sp>
      <p:sp>
        <p:nvSpPr>
          <p:cNvPr id="45" name="직사각형 44"/>
          <p:cNvSpPr/>
          <p:nvPr/>
        </p:nvSpPr>
        <p:spPr>
          <a:xfrm>
            <a:off x="838199" y="2088419"/>
            <a:ext cx="2041864" cy="4067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#</a:t>
            </a:r>
            <a:r>
              <a:rPr lang="ko-KR" altLang="en-US" dirty="0" err="1" smtClean="0"/>
              <a:t>검색창</a:t>
            </a:r>
            <a:endParaRPr lang="ko-KR" altLang="en-US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38" y="2607941"/>
            <a:ext cx="1824186" cy="173211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424226" y="1690688"/>
            <a:ext cx="8196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메모에 </a:t>
            </a:r>
            <a:r>
              <a:rPr lang="ko-KR" altLang="en-US" dirty="0" err="1" smtClean="0"/>
              <a:t>폴더명이</a:t>
            </a:r>
            <a:r>
              <a:rPr lang="ko-KR" altLang="en-US" dirty="0" smtClean="0"/>
              <a:t> 자동 생성되며</a:t>
            </a:r>
            <a:r>
              <a:rPr lang="en-US" altLang="ko-KR" dirty="0" smtClean="0"/>
              <a:t>, </a:t>
            </a:r>
          </a:p>
          <a:p>
            <a:endParaRPr lang="en-US" altLang="ko-KR" dirty="0"/>
          </a:p>
          <a:p>
            <a:r>
              <a:rPr lang="ko-KR" altLang="en-US" dirty="0" smtClean="0"/>
              <a:t>이후 폴더에 다른 메모 </a:t>
            </a:r>
            <a:r>
              <a:rPr lang="en-US" altLang="ko-KR" dirty="0" smtClean="0"/>
              <a:t>or </a:t>
            </a:r>
            <a:r>
              <a:rPr lang="ko-KR" altLang="en-US" dirty="0" smtClean="0"/>
              <a:t>사이트 링크가 </a:t>
            </a:r>
            <a:r>
              <a:rPr lang="ko-KR" altLang="en-US" dirty="0"/>
              <a:t>추가될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폴더 테이블</a:t>
            </a:r>
            <a:r>
              <a:rPr lang="en-US" altLang="ko-KR" dirty="0"/>
              <a:t>(</a:t>
            </a:r>
            <a:r>
              <a:rPr lang="ko-KR" altLang="en-US" dirty="0"/>
              <a:t>여러 내용 테이블 합침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내용 테이블</a:t>
            </a:r>
            <a:r>
              <a:rPr lang="en-US" altLang="ko-KR" dirty="0"/>
              <a:t>(</a:t>
            </a:r>
            <a:r>
              <a:rPr lang="ko-KR" altLang="en-US" dirty="0"/>
              <a:t>메모 </a:t>
            </a:r>
            <a:r>
              <a:rPr lang="en-US" altLang="ko-KR" dirty="0"/>
              <a:t>or</a:t>
            </a:r>
            <a:r>
              <a:rPr lang="ko-KR" altLang="en-US" dirty="0"/>
              <a:t> 사이트 링크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66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3424226" y="1690688"/>
            <a:ext cx="69593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이드 대화</a:t>
            </a:r>
            <a:r>
              <a:rPr lang="en-US" altLang="ko-KR" dirty="0"/>
              <a:t>”</a:t>
            </a:r>
            <a:r>
              <a:rPr lang="ko-KR" altLang="en-US" dirty="0"/>
              <a:t>를 통해 하루를 자동으로 일기장에 작성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오늘 뭐 했어</a:t>
            </a:r>
            <a:r>
              <a:rPr lang="en-US" altLang="ko-KR" dirty="0"/>
              <a:t>?” </a:t>
            </a:r>
            <a:r>
              <a:rPr lang="ko-KR" altLang="en-US" dirty="0"/>
              <a:t>등 선 질문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일기장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838200" y="2088419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380670" y="169068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일기장</a:t>
            </a:r>
            <a:endParaRPr lang="ko-KR" altLang="en-US" dirty="0"/>
          </a:p>
        </p:txBody>
      </p:sp>
      <p:sp>
        <p:nvSpPr>
          <p:cNvPr id="31" name="직사각형 30"/>
          <p:cNvSpPr/>
          <p:nvPr/>
        </p:nvSpPr>
        <p:spPr>
          <a:xfrm>
            <a:off x="958788" y="2246311"/>
            <a:ext cx="1800687" cy="874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3/17 </a:t>
            </a:r>
            <a:r>
              <a:rPr lang="ko-KR" altLang="en-US" dirty="0" smtClean="0"/>
              <a:t>일기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58788" y="3240672"/>
            <a:ext cx="1800687" cy="8744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3/16 </a:t>
            </a:r>
            <a:r>
              <a:rPr lang="ko-KR" altLang="en-US" dirty="0" smtClean="0"/>
              <a:t>일기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181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이드 정보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838200" y="2088419"/>
            <a:ext cx="2041864" cy="291738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 프로필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이드 프로필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사용자에 대한 이드의 인식</a:t>
            </a:r>
            <a:endParaRPr lang="en-US" altLang="ko-KR" dirty="0" smtClean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264257" y="169068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이드 정보</a:t>
            </a:r>
            <a:endParaRPr lang="ko-KR" altLang="en-US" dirty="0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189121"/>
            <a:ext cx="5507898" cy="5438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962FC5E3-4B5E-4F09-BA2B-3682054219CC}"/>
              </a:ext>
            </a:extLst>
          </p:cNvPr>
          <p:cNvGrpSpPr/>
          <p:nvPr/>
        </p:nvGrpSpPr>
        <p:grpSpPr>
          <a:xfrm>
            <a:off x="9598871" y="5231401"/>
            <a:ext cx="2113079" cy="1290783"/>
            <a:chOff x="5309203" y="5153173"/>
            <a:chExt cx="2113079" cy="1290783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4B62690-09C5-4B53-AF2F-304673258A0E}"/>
                </a:ext>
              </a:extLst>
            </p:cNvPr>
            <p:cNvSpPr txBox="1"/>
            <p:nvPr/>
          </p:nvSpPr>
          <p:spPr>
            <a:xfrm>
              <a:off x="5309203" y="6074624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크롬 확장프로그램</a:t>
              </a:r>
            </a:p>
          </p:txBody>
        </p:sp>
        <p:pic>
          <p:nvPicPr>
            <p:cNvPr id="36" name="Picture 2" descr="구글 크롬 로고 크롬 웹 스토어 웹 브라우저 바탕 화면, 크롬, 로고, 컴퓨터 벽지 png | PNGEgg">
              <a:extLst>
                <a:ext uri="{FF2B5EF4-FFF2-40B4-BE49-F238E27FC236}">
                  <a16:creationId xmlns:a16="http://schemas.microsoft.com/office/drawing/2014/main" id="{9B38088B-9FFB-4B59-9248-9E6C3AB0F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251" y="5153173"/>
              <a:ext cx="1406982" cy="887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608" y="3924109"/>
            <a:ext cx="2842791" cy="259807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424226" y="1690688"/>
            <a:ext cx="69593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기존의 가속 모드</a:t>
            </a:r>
            <a:r>
              <a:rPr lang="en-US" altLang="ko-KR" dirty="0"/>
              <a:t>(</a:t>
            </a:r>
            <a:r>
              <a:rPr lang="ko-KR" altLang="en-US" dirty="0"/>
              <a:t>전기 버튼</a:t>
            </a:r>
            <a:r>
              <a:rPr lang="en-US" altLang="ko-KR" dirty="0"/>
              <a:t>) </a:t>
            </a:r>
            <a:r>
              <a:rPr lang="ko-KR" altLang="en-US" dirty="0"/>
              <a:t>결제 대신</a:t>
            </a:r>
            <a:r>
              <a:rPr lang="en-US" altLang="ko-KR" dirty="0"/>
              <a:t>, </a:t>
            </a:r>
            <a:r>
              <a:rPr lang="ko-KR" altLang="en-US" dirty="0"/>
              <a:t>이 페이지에서 호감도 결제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호감도가 오를 수록 답변이 빠름</a:t>
            </a:r>
            <a:r>
              <a:rPr lang="en-US" altLang="ko-KR" dirty="0"/>
              <a:t>(</a:t>
            </a:r>
            <a:r>
              <a:rPr lang="ko-KR" altLang="en-US" dirty="0" err="1"/>
              <a:t>카톡</a:t>
            </a:r>
            <a:r>
              <a:rPr lang="ko-KR" altLang="en-US" dirty="0"/>
              <a:t> 늦게 본다는 컨셉 </a:t>
            </a:r>
            <a:r>
              <a:rPr lang="en-US" altLang="ko-KR" dirty="0"/>
              <a:t>= LLM </a:t>
            </a:r>
            <a:r>
              <a:rPr lang="ko-KR" altLang="en-US" dirty="0"/>
              <a:t>리소스 감소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619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53F0E-DCA9-4C98-886F-303BAC4D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17338A-B8CE-45E1-99D0-FD590E9E6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일정 관리</a:t>
            </a:r>
            <a:r>
              <a:rPr lang="en-US" altLang="ko-KR" dirty="0"/>
              <a:t>, </a:t>
            </a:r>
            <a:r>
              <a:rPr lang="ko-KR" altLang="en-US" dirty="0"/>
              <a:t>메모 등 사용자 편의성 개선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기억에 기반한 응답으로 맞춤형 정보 제공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친밀감</a:t>
            </a:r>
            <a:r>
              <a:rPr lang="en-US" altLang="ko-KR" dirty="0" smtClean="0"/>
              <a:t>-</a:t>
            </a:r>
            <a:r>
              <a:rPr lang="ko-KR" altLang="en-US" dirty="0" smtClean="0"/>
              <a:t>정보공유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선순환 구조를 통한 사용자 신뢰 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서비스 목적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3793" cy="4351338"/>
          </a:xfrm>
        </p:spPr>
        <p:txBody>
          <a:bodyPr/>
          <a:lstStyle/>
          <a:p>
            <a:r>
              <a:rPr lang="ko-KR" altLang="en-US" dirty="0"/>
              <a:t>바쁜 일상 속에 기억해야 할 것은 많고 기억하는 것은 많지 않다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smtClean="0"/>
              <a:t>하루를 바쁘게 살다 보니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정작 오늘 나는 어떤 하루를 보낸 건지 신경 못 쓰고 지나는 경우가 많다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오른쪽 화살표 3"/>
          <p:cNvSpPr/>
          <p:nvPr/>
        </p:nvSpPr>
        <p:spPr>
          <a:xfrm>
            <a:off x="838199" y="5115836"/>
            <a:ext cx="1301160" cy="8118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59132" y="5106269"/>
            <a:ext cx="8491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chemeClr val="accent1"/>
                </a:solidFill>
              </a:rPr>
              <a:t>당신이 해야할 많은 기억을 대신 해주고</a:t>
            </a:r>
            <a:r>
              <a:rPr lang="en-US" altLang="ko-KR" sz="2400" b="1" dirty="0" smtClean="0">
                <a:solidFill>
                  <a:schemeClr val="accent1"/>
                </a:solidFill>
              </a:rPr>
              <a:t>,</a:t>
            </a:r>
          </a:p>
          <a:p>
            <a:r>
              <a:rPr lang="ko-KR" altLang="en-US" sz="2400" b="1" dirty="0" smtClean="0">
                <a:solidFill>
                  <a:schemeClr val="accent1"/>
                </a:solidFill>
              </a:rPr>
              <a:t>어떤 하루를 보내며 살았는지 알려주는 서비스</a:t>
            </a:r>
            <a:endParaRPr lang="ko-KR" alt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5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기능</a:t>
            </a:r>
          </a:p>
        </p:txBody>
      </p:sp>
      <p:pic>
        <p:nvPicPr>
          <p:cNvPr id="1026" name="Picture 2" descr="무료로 다운로드 가능한 행복한 친구들 벡터 &amp; 일러스트 | Freepik">
            <a:extLst>
              <a:ext uri="{FF2B5EF4-FFF2-40B4-BE49-F238E27FC236}">
                <a16:creationId xmlns:a16="http://schemas.microsoft.com/office/drawing/2014/main" id="{140B6AF4-ACC0-4CB6-96ED-3441699B6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940" y="2458150"/>
            <a:ext cx="3733357" cy="373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2F1561B2-DF62-43A3-B743-B5E17ED1A464}"/>
              </a:ext>
            </a:extLst>
          </p:cNvPr>
          <p:cNvGrpSpPr/>
          <p:nvPr/>
        </p:nvGrpSpPr>
        <p:grpSpPr>
          <a:xfrm>
            <a:off x="5247326" y="365125"/>
            <a:ext cx="1420582" cy="1820774"/>
            <a:chOff x="3322802" y="1591532"/>
            <a:chExt cx="1420582" cy="1820774"/>
          </a:xfrm>
        </p:grpSpPr>
        <p:pic>
          <p:nvPicPr>
            <p:cNvPr id="1032" name="Picture 8" descr="말풍선 - 무료 멀티미디어개 아이콘">
              <a:extLst>
                <a:ext uri="{FF2B5EF4-FFF2-40B4-BE49-F238E27FC236}">
                  <a16:creationId xmlns:a16="http://schemas.microsoft.com/office/drawing/2014/main" id="{D0AE70D6-7C04-4D98-9529-AF3E316558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8734" y="1591532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3174FF-2364-4C98-8080-BF432C5D3EBA}"/>
                </a:ext>
              </a:extLst>
            </p:cNvPr>
            <p:cNvSpPr txBox="1"/>
            <p:nvPr/>
          </p:nvSpPr>
          <p:spPr>
            <a:xfrm>
              <a:off x="3322802" y="304297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맞춤형 대화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6992C74-2795-4E15-8230-418FE66A878C}"/>
              </a:ext>
            </a:extLst>
          </p:cNvPr>
          <p:cNvGrpSpPr/>
          <p:nvPr/>
        </p:nvGrpSpPr>
        <p:grpSpPr>
          <a:xfrm>
            <a:off x="1358145" y="3578383"/>
            <a:ext cx="1374650" cy="1716267"/>
            <a:chOff x="5692149" y="1027906"/>
            <a:chExt cx="1374650" cy="1716267"/>
          </a:xfrm>
        </p:grpSpPr>
        <p:pic>
          <p:nvPicPr>
            <p:cNvPr id="1028" name="Picture 4" descr="일정 - 무료 시간과 날짜개 아이콘">
              <a:extLst>
                <a:ext uri="{FF2B5EF4-FFF2-40B4-BE49-F238E27FC236}">
                  <a16:creationId xmlns:a16="http://schemas.microsoft.com/office/drawing/2014/main" id="{E40755EE-D87E-4F2A-92CD-B90B7431A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149" y="1027906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3841A8-C431-4C37-A99E-29F26FF521C5}"/>
                </a:ext>
              </a:extLst>
            </p:cNvPr>
            <p:cNvSpPr txBox="1"/>
            <p:nvPr/>
          </p:nvSpPr>
          <p:spPr>
            <a:xfrm>
              <a:off x="5692149" y="237484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일정 관리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CFE59BB-5D5C-41E7-80DC-7755C51D88C7}"/>
              </a:ext>
            </a:extLst>
          </p:cNvPr>
          <p:cNvGrpSpPr/>
          <p:nvPr/>
        </p:nvGrpSpPr>
        <p:grpSpPr>
          <a:xfrm>
            <a:off x="9182442" y="3429000"/>
            <a:ext cx="1651414" cy="1794557"/>
            <a:chOff x="7312442" y="1003363"/>
            <a:chExt cx="1651414" cy="1794557"/>
          </a:xfrm>
        </p:grpSpPr>
        <p:pic>
          <p:nvPicPr>
            <p:cNvPr id="1030" name="Picture 6" descr="아카이브 - 무료 교육개 아이콘">
              <a:extLst>
                <a:ext uri="{FF2B5EF4-FFF2-40B4-BE49-F238E27FC236}">
                  <a16:creationId xmlns:a16="http://schemas.microsoft.com/office/drawing/2014/main" id="{BEC1189C-80AA-4DE5-B58F-44F356FDC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0824" y="1003363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EA84F5-1BEC-47AC-A000-4C4366B32CDE}"/>
                </a:ext>
              </a:extLst>
            </p:cNvPr>
            <p:cNvSpPr txBox="1"/>
            <p:nvPr/>
          </p:nvSpPr>
          <p:spPr>
            <a:xfrm>
              <a:off x="7312442" y="2428588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개인 아카이브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18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19532F-D62D-402E-B7AE-1891F825AE7F}"/>
              </a:ext>
            </a:extLst>
          </p:cNvPr>
          <p:cNvSpPr/>
          <p:nvPr/>
        </p:nvSpPr>
        <p:spPr>
          <a:xfrm>
            <a:off x="6173123" y="1869133"/>
            <a:ext cx="5622189" cy="10607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사용자 </a:t>
            </a:r>
            <a:r>
              <a:rPr lang="ko-KR" altLang="en-US" dirty="0" smtClean="0"/>
              <a:t>맞춤형 대화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68DD83-5C1C-4F6E-A964-17F89718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시스템 흐름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9BA2DD0-07E9-4B5E-AC91-A9D80D04E754}"/>
              </a:ext>
            </a:extLst>
          </p:cNvPr>
          <p:cNvSpPr/>
          <p:nvPr/>
        </p:nvSpPr>
        <p:spPr>
          <a:xfrm>
            <a:off x="6173123" y="5375734"/>
            <a:ext cx="5622189" cy="10607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가공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2920634-29C2-4D4A-80A7-50ED15508D98}"/>
              </a:ext>
            </a:extLst>
          </p:cNvPr>
          <p:cNvGrpSpPr/>
          <p:nvPr/>
        </p:nvGrpSpPr>
        <p:grpSpPr>
          <a:xfrm>
            <a:off x="4221685" y="2917217"/>
            <a:ext cx="1819141" cy="2593703"/>
            <a:chOff x="4094336" y="2733217"/>
            <a:chExt cx="1819141" cy="2593703"/>
          </a:xfrm>
        </p:grpSpPr>
        <p:pic>
          <p:nvPicPr>
            <p:cNvPr id="21" name="Picture 12" descr="MySQL 강좌 : 제 1강 - 소개 및 설치 - YUN DAE HEE">
              <a:extLst>
                <a:ext uri="{FF2B5EF4-FFF2-40B4-BE49-F238E27FC236}">
                  <a16:creationId xmlns:a16="http://schemas.microsoft.com/office/drawing/2014/main" id="{DACC635F-BB5F-4992-9F64-058DA2262C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7920" y="4425604"/>
              <a:ext cx="1351974" cy="901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 descr="SpringBoot]스프링부트란?">
              <a:extLst>
                <a:ext uri="{FF2B5EF4-FFF2-40B4-BE49-F238E27FC236}">
                  <a16:creationId xmlns:a16="http://schemas.microsoft.com/office/drawing/2014/main" id="{970475FF-B1C6-4597-9FFF-33A68EA877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4850" y="3633612"/>
              <a:ext cx="1552444" cy="814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IA : Une web interface à Ollama avec Ollama LLM UI (Projet en dev) - Wiki -  Wiki">
              <a:extLst>
                <a:ext uri="{FF2B5EF4-FFF2-40B4-BE49-F238E27FC236}">
                  <a16:creationId xmlns:a16="http://schemas.microsoft.com/office/drawing/2014/main" id="{80C79D9C-E621-49BF-91E1-126EB699B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4336" y="2733217"/>
              <a:ext cx="1819141" cy="627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9" name="Picture 2" descr="FastAPI 파이썬으로 간단하게 웹 API 만들기">
            <a:extLst>
              <a:ext uri="{FF2B5EF4-FFF2-40B4-BE49-F238E27FC236}">
                <a16:creationId xmlns:a16="http://schemas.microsoft.com/office/drawing/2014/main" id="{7B83CF5E-D2FF-4058-A8A1-209B04609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7974" y="723658"/>
            <a:ext cx="2343581" cy="845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0D953458-D9DA-4BC0-9A0F-EA4DA299C3BE}"/>
              </a:ext>
            </a:extLst>
          </p:cNvPr>
          <p:cNvGrpSpPr/>
          <p:nvPr/>
        </p:nvGrpSpPr>
        <p:grpSpPr>
          <a:xfrm>
            <a:off x="282059" y="1387530"/>
            <a:ext cx="3807330" cy="5212715"/>
            <a:chOff x="167002" y="1433461"/>
            <a:chExt cx="3807330" cy="5212715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33F5CE3-2A9F-4580-97E2-CDDBA2DC9099}"/>
                </a:ext>
              </a:extLst>
            </p:cNvPr>
            <p:cNvGrpSpPr/>
            <p:nvPr/>
          </p:nvGrpSpPr>
          <p:grpSpPr>
            <a:xfrm>
              <a:off x="167002" y="1433461"/>
              <a:ext cx="3638512" cy="1965881"/>
              <a:chOff x="134566" y="1493644"/>
              <a:chExt cx="3638512" cy="1965881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8B50D6-C8DF-4397-9875-28870D4D6F5F}"/>
                  </a:ext>
                </a:extLst>
              </p:cNvPr>
              <p:cNvSpPr txBox="1"/>
              <p:nvPr/>
            </p:nvSpPr>
            <p:spPr>
              <a:xfrm>
                <a:off x="2210919" y="1826773"/>
                <a:ext cx="15621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웹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앱 </a:t>
                </a:r>
                <a:r>
                  <a:rPr lang="en-US" altLang="ko-KR" dirty="0"/>
                  <a:t>= PWA</a:t>
                </a:r>
                <a:endParaRPr lang="ko-KR" altLang="en-US" dirty="0"/>
              </a:p>
            </p:txBody>
          </p:sp>
          <p:pic>
            <p:nvPicPr>
              <p:cNvPr id="20" name="Picture 4" descr="React란 무엇인가?">
                <a:extLst>
                  <a:ext uri="{FF2B5EF4-FFF2-40B4-BE49-F238E27FC236}">
                    <a16:creationId xmlns:a16="http://schemas.microsoft.com/office/drawing/2014/main" id="{1BF70522-4457-4800-8B28-0352E2CD03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59" t="22430" r="13621" b="23664"/>
              <a:stretch/>
            </p:blipFill>
            <p:spPr bwMode="auto">
              <a:xfrm>
                <a:off x="134566" y="1493644"/>
                <a:ext cx="1968742" cy="80657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7D8CBA78-8D61-416B-82A1-97155FADB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187" y="2398758"/>
                <a:ext cx="3535891" cy="1060767"/>
              </a:xfrm>
              <a:prstGeom prst="rect">
                <a:avLst/>
              </a:prstGeom>
              <a:ln w="38100" cap="sq">
                <a:solidFill>
                  <a:srgbClr val="000000"/>
                </a:solidFill>
                <a:prstDash val="solid"/>
                <a:miter lim="800000"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07E3B53-D064-46B3-A3E7-76CB3950663F}"/>
                </a:ext>
              </a:extLst>
            </p:cNvPr>
            <p:cNvGrpSpPr/>
            <p:nvPr/>
          </p:nvGrpSpPr>
          <p:grpSpPr>
            <a:xfrm>
              <a:off x="521290" y="3588375"/>
              <a:ext cx="3102548" cy="1312541"/>
              <a:chOff x="479394" y="3620617"/>
              <a:chExt cx="3102548" cy="1312541"/>
            </a:xfrm>
          </p:grpSpPr>
          <p:sp>
            <p:nvSpPr>
              <p:cNvPr id="10" name="아래쪽 화살표 7">
                <a:extLst>
                  <a:ext uri="{FF2B5EF4-FFF2-40B4-BE49-F238E27FC236}">
                    <a16:creationId xmlns:a16="http://schemas.microsoft.com/office/drawing/2014/main" id="{456BEFC4-04E4-414E-BDC0-04565501BBBB}"/>
                  </a:ext>
                </a:extLst>
              </p:cNvPr>
              <p:cNvSpPr/>
              <p:nvPr/>
            </p:nvSpPr>
            <p:spPr>
              <a:xfrm>
                <a:off x="479394" y="3623934"/>
                <a:ext cx="620485" cy="1281831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일정</a:t>
                </a:r>
              </a:p>
            </p:txBody>
          </p:sp>
          <p:sp>
            <p:nvSpPr>
              <p:cNvPr id="11" name="위쪽 화살표 9">
                <a:extLst>
                  <a:ext uri="{FF2B5EF4-FFF2-40B4-BE49-F238E27FC236}">
                    <a16:creationId xmlns:a16="http://schemas.microsoft.com/office/drawing/2014/main" id="{FBF0787A-4C74-497E-A4C7-A938B81F4D85}"/>
                  </a:ext>
                </a:extLst>
              </p:cNvPr>
              <p:cNvSpPr/>
              <p:nvPr/>
            </p:nvSpPr>
            <p:spPr>
              <a:xfrm>
                <a:off x="2966122" y="3620617"/>
                <a:ext cx="615820" cy="128183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일상 </a:t>
                </a:r>
              </a:p>
            </p:txBody>
          </p:sp>
          <p:sp>
            <p:nvSpPr>
              <p:cNvPr id="40" name="아래쪽 화살표 7">
                <a:extLst>
                  <a:ext uri="{FF2B5EF4-FFF2-40B4-BE49-F238E27FC236}">
                    <a16:creationId xmlns:a16="http://schemas.microsoft.com/office/drawing/2014/main" id="{CEF32A27-58EC-477D-BB94-0DDD0778EC8E}"/>
                  </a:ext>
                </a:extLst>
              </p:cNvPr>
              <p:cNvSpPr/>
              <p:nvPr/>
            </p:nvSpPr>
            <p:spPr>
              <a:xfrm>
                <a:off x="1729425" y="3651327"/>
                <a:ext cx="620485" cy="1281831"/>
              </a:xfrm>
              <a:prstGeom prst="down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chemeClr val="tx1"/>
                    </a:solidFill>
                  </a:rPr>
                  <a:t>메모</a:t>
                </a: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CDFAF8A-5844-4A6D-9D1D-31BF4018F976}"/>
                </a:ext>
              </a:extLst>
            </p:cNvPr>
            <p:cNvSpPr/>
            <p:nvPr/>
          </p:nvSpPr>
          <p:spPr>
            <a:xfrm>
              <a:off x="167002" y="5089595"/>
              <a:ext cx="1269110" cy="155658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캘린더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84F5C597-E32E-488D-8ED8-4EC28E978960}"/>
                </a:ext>
              </a:extLst>
            </p:cNvPr>
            <p:cNvSpPr/>
            <p:nvPr/>
          </p:nvSpPr>
          <p:spPr>
            <a:xfrm>
              <a:off x="1436112" y="5089594"/>
              <a:ext cx="1269110" cy="15565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아카이브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D6F7CED-BDAA-4609-8443-5CDFDA9F9AC4}"/>
                </a:ext>
              </a:extLst>
            </p:cNvPr>
            <p:cNvSpPr/>
            <p:nvPr/>
          </p:nvSpPr>
          <p:spPr>
            <a:xfrm>
              <a:off x="2705222" y="5089593"/>
              <a:ext cx="1269110" cy="155658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일기장</a:t>
              </a:r>
            </a:p>
          </p:txBody>
        </p:sp>
      </p:grpSp>
      <p:sp>
        <p:nvSpPr>
          <p:cNvPr id="27" name="오른쪽 화살표 38">
            <a:extLst>
              <a:ext uri="{FF2B5EF4-FFF2-40B4-BE49-F238E27FC236}">
                <a16:creationId xmlns:a16="http://schemas.microsoft.com/office/drawing/2014/main" id="{E12C4C17-07CD-4E04-95F7-43AF2CAE0479}"/>
              </a:ext>
            </a:extLst>
          </p:cNvPr>
          <p:cNvSpPr/>
          <p:nvPr/>
        </p:nvSpPr>
        <p:spPr>
          <a:xfrm>
            <a:off x="4406683" y="5678409"/>
            <a:ext cx="1464301" cy="60790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 분석</a:t>
            </a:r>
          </a:p>
        </p:txBody>
      </p:sp>
      <p:sp>
        <p:nvSpPr>
          <p:cNvPr id="17" name="왼쪽 화살표 22">
            <a:extLst>
              <a:ext uri="{FF2B5EF4-FFF2-40B4-BE49-F238E27FC236}">
                <a16:creationId xmlns:a16="http://schemas.microsoft.com/office/drawing/2014/main" id="{4EBE0199-82A6-4E64-B1C8-F5B07A050835}"/>
              </a:ext>
            </a:extLst>
          </p:cNvPr>
          <p:cNvSpPr/>
          <p:nvPr/>
        </p:nvSpPr>
        <p:spPr>
          <a:xfrm>
            <a:off x="4399106" y="2122273"/>
            <a:ext cx="1464301" cy="604361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관계 형성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D4FA593-E652-4F5C-B9DB-5ED5890E9AA0}"/>
              </a:ext>
            </a:extLst>
          </p:cNvPr>
          <p:cNvGrpSpPr/>
          <p:nvPr/>
        </p:nvGrpSpPr>
        <p:grpSpPr>
          <a:xfrm>
            <a:off x="6173123" y="3087140"/>
            <a:ext cx="5622190" cy="2118671"/>
            <a:chOff x="6096000" y="3125455"/>
            <a:chExt cx="5622190" cy="2118671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142C726-C19E-443A-9D1B-4EE4ED096F75}"/>
                </a:ext>
              </a:extLst>
            </p:cNvPr>
            <p:cNvSpPr/>
            <p:nvPr/>
          </p:nvSpPr>
          <p:spPr>
            <a:xfrm>
              <a:off x="6096000" y="3125455"/>
              <a:ext cx="1876390" cy="106076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활동 분석</a:t>
              </a: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D6165EE2-432C-4D97-8FA4-17CDCD5119D2}"/>
                </a:ext>
              </a:extLst>
            </p:cNvPr>
            <p:cNvSpPr/>
            <p:nvPr/>
          </p:nvSpPr>
          <p:spPr>
            <a:xfrm>
              <a:off x="9841800" y="3125455"/>
              <a:ext cx="1876390" cy="106076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감정 분석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F850A4F-9234-47FF-B059-5F33B15012B6}"/>
                </a:ext>
              </a:extLst>
            </p:cNvPr>
            <p:cNvSpPr/>
            <p:nvPr/>
          </p:nvSpPr>
          <p:spPr>
            <a:xfrm>
              <a:off x="7968900" y="3125455"/>
              <a:ext cx="1876390" cy="10607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관심사 분석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027D33D-7799-4582-A4AE-B687C9DB0089}"/>
                </a:ext>
              </a:extLst>
            </p:cNvPr>
            <p:cNvSpPr/>
            <p:nvPr/>
          </p:nvSpPr>
          <p:spPr>
            <a:xfrm>
              <a:off x="6096000" y="4183359"/>
              <a:ext cx="5622189" cy="106076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데이터 분석</a:t>
              </a:r>
              <a:r>
                <a:rPr lang="en-US" altLang="ko-KR" dirty="0"/>
                <a:t> </a:t>
              </a:r>
              <a:endParaRPr lang="ko-KR" altLang="en-US" dirty="0"/>
            </a:p>
          </p:txBody>
        </p:sp>
      </p:grpSp>
      <p:pic>
        <p:nvPicPr>
          <p:cNvPr id="3074" name="Picture 2" descr="Flask] Flask 프로젝트 초기 세팅">
            <a:extLst>
              <a:ext uri="{FF2B5EF4-FFF2-40B4-BE49-F238E27FC236}">
                <a16:creationId xmlns:a16="http://schemas.microsoft.com/office/drawing/2014/main" id="{02097502-A2CC-43D5-9772-F4F99ACA1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652" y="798414"/>
            <a:ext cx="1363441" cy="76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9F06C81A-E83B-4716-B3B8-CD3ED33189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79668" y="880802"/>
            <a:ext cx="2156064" cy="652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EB643-6E1D-42DF-B0B0-EF3A32C60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네트워크 설계</a:t>
            </a:r>
          </a:p>
        </p:txBody>
      </p:sp>
      <p:pic>
        <p:nvPicPr>
          <p:cNvPr id="1026" name="Picture 2" descr="Raspberry Pi 5, Enclosures &amp; Cameras | element14 Korea">
            <a:extLst>
              <a:ext uri="{FF2B5EF4-FFF2-40B4-BE49-F238E27FC236}">
                <a16:creationId xmlns:a16="http://schemas.microsoft.com/office/drawing/2014/main" id="{986A7A99-D3C4-420C-8E9C-7C02000C2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354" y="2405228"/>
            <a:ext cx="1620513" cy="12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aspberry Pi 5, Enclosures &amp; Cameras | element14 Korea">
            <a:extLst>
              <a:ext uri="{FF2B5EF4-FFF2-40B4-BE49-F238E27FC236}">
                <a16:creationId xmlns:a16="http://schemas.microsoft.com/office/drawing/2014/main" id="{8183CE5E-EEBF-4991-9B12-65631463E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857" y="2372333"/>
            <a:ext cx="1620513" cy="12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aspberry Pi 5, Enclosures &amp; Cameras | element14 Korea">
            <a:extLst>
              <a:ext uri="{FF2B5EF4-FFF2-40B4-BE49-F238E27FC236}">
                <a16:creationId xmlns:a16="http://schemas.microsoft.com/office/drawing/2014/main" id="{DDE112A9-CA6F-40E6-B68E-F781AED15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360" y="2372332"/>
            <a:ext cx="1620513" cy="12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aspberry Pi 5, Enclosures &amp; Cameras | element14 Korea">
            <a:extLst>
              <a:ext uri="{FF2B5EF4-FFF2-40B4-BE49-F238E27FC236}">
                <a16:creationId xmlns:a16="http://schemas.microsoft.com/office/drawing/2014/main" id="{F2275BBC-4C61-43C1-95EB-1BA8B7DC5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863" y="2372331"/>
            <a:ext cx="1620513" cy="123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화면 - 무료 컴퓨터개 아이콘">
            <a:extLst>
              <a:ext uri="{FF2B5EF4-FFF2-40B4-BE49-F238E27FC236}">
                <a16:creationId xmlns:a16="http://schemas.microsoft.com/office/drawing/2014/main" id="{E000E7AD-68A8-4AFD-9186-F2D608061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0072" y="5002401"/>
            <a:ext cx="1511441" cy="151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A6D170-7427-49B8-BADE-5E38CF681D4D}"/>
              </a:ext>
            </a:extLst>
          </p:cNvPr>
          <p:cNvSpPr txBox="1"/>
          <p:nvPr/>
        </p:nvSpPr>
        <p:spPr>
          <a:xfrm>
            <a:off x="1379203" y="3636863"/>
            <a:ext cx="1330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rgbClr val="C00000"/>
                </a:solidFill>
              </a:rPr>
              <a:t>게임 서버</a:t>
            </a:r>
            <a:endParaRPr lang="en-US" altLang="ko-KR" dirty="0">
              <a:solidFill>
                <a:srgbClr val="C00000"/>
              </a:solidFill>
            </a:endParaRPr>
          </a:p>
          <a:p>
            <a:pPr algn="ctr"/>
            <a:r>
              <a:rPr lang="en-US" altLang="ko-KR" dirty="0">
                <a:solidFill>
                  <a:srgbClr val="C00000"/>
                </a:solidFill>
              </a:rPr>
              <a:t>[</a:t>
            </a:r>
            <a:r>
              <a:rPr lang="ko-KR" altLang="en-US" dirty="0">
                <a:solidFill>
                  <a:srgbClr val="C00000"/>
                </a:solidFill>
              </a:rPr>
              <a:t>이용 불가</a:t>
            </a:r>
            <a:r>
              <a:rPr lang="en-US" altLang="ko-KR" dirty="0">
                <a:solidFill>
                  <a:srgbClr val="C00000"/>
                </a:solidFill>
              </a:rPr>
              <a:t>]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693205-DDD3-47B7-A58D-FD0CD2DE8C06}"/>
              </a:ext>
            </a:extLst>
          </p:cNvPr>
          <p:cNvSpPr txBox="1"/>
          <p:nvPr/>
        </p:nvSpPr>
        <p:spPr>
          <a:xfrm>
            <a:off x="4226665" y="3636863"/>
            <a:ext cx="1160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LLM </a:t>
            </a:r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FastAPI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Ollama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96DC5C-3FBC-43E1-B66C-8E73199EF8D6}"/>
              </a:ext>
            </a:extLst>
          </p:cNvPr>
          <p:cNvSpPr txBox="1"/>
          <p:nvPr/>
        </p:nvSpPr>
        <p:spPr>
          <a:xfrm>
            <a:off x="9587364" y="3636863"/>
            <a:ext cx="1489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웹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(React)</a:t>
            </a:r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SpringBoot</a:t>
            </a:r>
            <a:r>
              <a:rPr lang="en-US" altLang="ko-KR" dirty="0"/>
              <a:t>)</a:t>
            </a:r>
          </a:p>
          <a:p>
            <a:pPr algn="ctr"/>
            <a:r>
              <a:rPr lang="en-US" altLang="ko-KR" dirty="0"/>
              <a:t>(MariaDB)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2F0A22-6803-4B4E-AF94-7254ACA2414E}"/>
              </a:ext>
            </a:extLst>
          </p:cNvPr>
          <p:cNvSpPr txBox="1"/>
          <p:nvPr/>
        </p:nvSpPr>
        <p:spPr>
          <a:xfrm>
            <a:off x="6778114" y="3603562"/>
            <a:ext cx="1571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DB </a:t>
            </a:r>
            <a:r>
              <a:rPr lang="ko-KR" altLang="en-US" dirty="0"/>
              <a:t>분석</a:t>
            </a:r>
            <a:r>
              <a:rPr lang="en-US" altLang="ko-KR" dirty="0"/>
              <a:t> </a:t>
            </a:r>
            <a:r>
              <a:rPr lang="ko-KR" altLang="en-US" dirty="0"/>
              <a:t>서버</a:t>
            </a:r>
            <a:endParaRPr lang="en-US" altLang="ko-KR" dirty="0"/>
          </a:p>
          <a:p>
            <a:pPr algn="ctr"/>
            <a:r>
              <a:rPr lang="en-US" altLang="ko-KR" dirty="0"/>
              <a:t>(Flask)</a:t>
            </a:r>
          </a:p>
          <a:p>
            <a:pPr algn="ctr"/>
            <a:r>
              <a:rPr lang="en-US" altLang="ko-KR" dirty="0"/>
              <a:t>(Python)</a:t>
            </a:r>
            <a:endParaRPr lang="ko-KR" altLang="en-US" dirty="0"/>
          </a:p>
        </p:txBody>
      </p:sp>
      <p:pic>
        <p:nvPicPr>
          <p:cNvPr id="15" name="Picture 6" descr="IA : Une web interface à Ollama avec Ollama LLM UI (Projet en dev) - Wiki -  Wiki">
            <a:extLst>
              <a:ext uri="{FF2B5EF4-FFF2-40B4-BE49-F238E27FC236}">
                <a16:creationId xmlns:a16="http://schemas.microsoft.com/office/drawing/2014/main" id="{3A4F94E5-739C-4E25-9A25-B3FF60255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541" y="1567471"/>
            <a:ext cx="1819141" cy="62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564A6D5-C240-4021-A8C3-DA8341EF1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320" y="1719685"/>
            <a:ext cx="2156064" cy="652646"/>
          </a:xfrm>
          <a:prstGeom prst="rect">
            <a:avLst/>
          </a:prstGeom>
        </p:spPr>
      </p:pic>
      <p:pic>
        <p:nvPicPr>
          <p:cNvPr id="21" name="Picture 4" descr="React란 무엇인가?">
            <a:extLst>
              <a:ext uri="{FF2B5EF4-FFF2-40B4-BE49-F238E27FC236}">
                <a16:creationId xmlns:a16="http://schemas.microsoft.com/office/drawing/2014/main" id="{182DB74F-C936-434E-9679-103A619615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9" t="22430" r="13621" b="23664"/>
          <a:stretch/>
        </p:blipFill>
        <p:spPr bwMode="auto">
          <a:xfrm>
            <a:off x="9347748" y="704733"/>
            <a:ext cx="1968742" cy="80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SpringBoot]스프링부트란?">
            <a:extLst>
              <a:ext uri="{FF2B5EF4-FFF2-40B4-BE49-F238E27FC236}">
                <a16:creationId xmlns:a16="http://schemas.microsoft.com/office/drawing/2014/main" id="{5FBC2DAB-9DAD-4222-B510-86C0F67F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778" y="1519331"/>
            <a:ext cx="1552444" cy="81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9DA159C9-4FB0-4579-91F7-1151EFC0DD4A}"/>
              </a:ext>
            </a:extLst>
          </p:cNvPr>
          <p:cNvGrpSpPr/>
          <p:nvPr/>
        </p:nvGrpSpPr>
        <p:grpSpPr>
          <a:xfrm>
            <a:off x="782294" y="3021045"/>
            <a:ext cx="2769324" cy="233880"/>
            <a:chOff x="755640" y="2879530"/>
            <a:chExt cx="2769324" cy="23388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50C633C-A13E-4DD6-A351-F50F061A7FFC}"/>
                </a:ext>
              </a:extLst>
            </p:cNvPr>
            <p:cNvSpPr/>
            <p:nvPr/>
          </p:nvSpPr>
          <p:spPr>
            <a:xfrm rot="2847141">
              <a:off x="2057667" y="1596961"/>
              <a:ext cx="184728" cy="274986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D7BA8A1-7F42-44F3-8F61-2AB232BD271F}"/>
                </a:ext>
              </a:extLst>
            </p:cNvPr>
            <p:cNvSpPr/>
            <p:nvPr/>
          </p:nvSpPr>
          <p:spPr>
            <a:xfrm rot="18814971">
              <a:off x="2038209" y="1646113"/>
              <a:ext cx="184728" cy="2749866"/>
            </a:xfrm>
            <a:prstGeom prst="rect">
              <a:avLst/>
            </a:prstGeom>
            <a:solidFill>
              <a:srgbClr val="C000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62FC5E3-4B5E-4F09-BA2B-3682054219CC}"/>
              </a:ext>
            </a:extLst>
          </p:cNvPr>
          <p:cNvGrpSpPr/>
          <p:nvPr/>
        </p:nvGrpSpPr>
        <p:grpSpPr>
          <a:xfrm>
            <a:off x="5053504" y="5133746"/>
            <a:ext cx="2113079" cy="1290783"/>
            <a:chOff x="5309203" y="5153173"/>
            <a:chExt cx="2113079" cy="129078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B62690-09C5-4B53-AF2F-304673258A0E}"/>
                </a:ext>
              </a:extLst>
            </p:cNvPr>
            <p:cNvSpPr txBox="1"/>
            <p:nvPr/>
          </p:nvSpPr>
          <p:spPr>
            <a:xfrm>
              <a:off x="5309203" y="6074624"/>
              <a:ext cx="21130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크롬 확장프로그램</a:t>
              </a:r>
            </a:p>
          </p:txBody>
        </p:sp>
        <p:pic>
          <p:nvPicPr>
            <p:cNvPr id="28" name="Picture 2" descr="구글 크롬 로고 크롬 웹 스토어 웹 브라우저 바탕 화면, 크롬, 로고, 컴퓨터 벽지 png | PNGEgg">
              <a:extLst>
                <a:ext uri="{FF2B5EF4-FFF2-40B4-BE49-F238E27FC236}">
                  <a16:creationId xmlns:a16="http://schemas.microsoft.com/office/drawing/2014/main" id="{9B38088B-9FFB-4B59-9248-9E6C3AB0F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2251" y="5153173"/>
              <a:ext cx="1406982" cy="887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E2E3483-860E-4C01-A33B-35012BDA32FA}"/>
              </a:ext>
            </a:extLst>
          </p:cNvPr>
          <p:cNvSpPr/>
          <p:nvPr/>
        </p:nvSpPr>
        <p:spPr>
          <a:xfrm>
            <a:off x="4839854" y="4893330"/>
            <a:ext cx="6003637" cy="1771616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8" name="Picture 14" descr="휴대폰 - 무료 과학 기술개 아이콘">
            <a:extLst>
              <a:ext uri="{FF2B5EF4-FFF2-40B4-BE49-F238E27FC236}">
                <a16:creationId xmlns:a16="http://schemas.microsoft.com/office/drawing/2014/main" id="{ED016DD5-6E0E-498E-BD9A-471C80CC9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2638" y="5075068"/>
            <a:ext cx="1395626" cy="1395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056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1068D5-C5CA-4966-8B79-7148E478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일정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EBCE7-6EDC-4FEB-812E-FF7D8D9B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요청 시 일정 저장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일정 직전에 리마인드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웹 페이지에서 일정 </a:t>
            </a:r>
            <a:r>
              <a:rPr lang="en-US" altLang="ko-KR" dirty="0"/>
              <a:t>“</a:t>
            </a:r>
            <a:r>
              <a:rPr lang="ko-KR" altLang="en-US" dirty="0"/>
              <a:t>확인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41C4E7-D34D-4670-A6A2-CD995BE5366F}"/>
              </a:ext>
            </a:extLst>
          </p:cNvPr>
          <p:cNvSpPr/>
          <p:nvPr/>
        </p:nvSpPr>
        <p:spPr>
          <a:xfrm>
            <a:off x="10550183" y="365130"/>
            <a:ext cx="1269110" cy="65832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캘린더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6150540-3041-4ED4-86AB-50A43EB192C8}"/>
              </a:ext>
            </a:extLst>
          </p:cNvPr>
          <p:cNvGrpSpPr/>
          <p:nvPr/>
        </p:nvGrpSpPr>
        <p:grpSpPr>
          <a:xfrm>
            <a:off x="9810088" y="4460696"/>
            <a:ext cx="1374650" cy="1716267"/>
            <a:chOff x="5692149" y="1027906"/>
            <a:chExt cx="1374650" cy="1716267"/>
          </a:xfrm>
        </p:grpSpPr>
        <p:pic>
          <p:nvPicPr>
            <p:cNvPr id="8" name="Picture 4" descr="일정 - 무료 시간과 날짜개 아이콘">
              <a:extLst>
                <a:ext uri="{FF2B5EF4-FFF2-40B4-BE49-F238E27FC236}">
                  <a16:creationId xmlns:a16="http://schemas.microsoft.com/office/drawing/2014/main" id="{CC9BFC31-4E62-4E03-9A49-998404870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149" y="1027906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CB5B1E-FB66-403C-AE26-A69869E342A6}"/>
                </a:ext>
              </a:extLst>
            </p:cNvPr>
            <p:cNvSpPr txBox="1"/>
            <p:nvPr/>
          </p:nvSpPr>
          <p:spPr>
            <a:xfrm>
              <a:off x="5692149" y="2374841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일정 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7331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D134F95-BD73-407F-A158-AD8E6AC591E7}"/>
              </a:ext>
            </a:extLst>
          </p:cNvPr>
          <p:cNvSpPr/>
          <p:nvPr/>
        </p:nvSpPr>
        <p:spPr>
          <a:xfrm>
            <a:off x="10550183" y="365128"/>
            <a:ext cx="1269110" cy="658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아카이브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1068D5-C5CA-4966-8B79-7148E478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개인 아카이브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EBCE7-6EDC-4FEB-812E-FF7D8D9B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사용자 요청 시 메모 저장</a:t>
            </a:r>
            <a:endParaRPr lang="en-US" altLang="ko-KR" dirty="0"/>
          </a:p>
          <a:p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질문 시</a:t>
            </a:r>
            <a:r>
              <a:rPr lang="en-US" altLang="ko-KR" dirty="0"/>
              <a:t>,</a:t>
            </a:r>
            <a:r>
              <a:rPr lang="ko-KR" altLang="en-US" dirty="0"/>
              <a:t> 아카이브 </a:t>
            </a:r>
            <a:r>
              <a:rPr lang="en-US" altLang="ko-KR" dirty="0"/>
              <a:t>RAG </a:t>
            </a:r>
            <a:r>
              <a:rPr lang="ko-KR" altLang="en-US" dirty="0"/>
              <a:t>우선 활용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웹 페이지에서 메모 </a:t>
            </a:r>
            <a:r>
              <a:rPr lang="en-US" altLang="ko-KR" dirty="0"/>
              <a:t>“</a:t>
            </a:r>
            <a:r>
              <a:rPr lang="ko-KR" altLang="en-US" dirty="0"/>
              <a:t>확인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D3A9275-930B-40A4-8C0F-56F812CF58CA}"/>
              </a:ext>
            </a:extLst>
          </p:cNvPr>
          <p:cNvGrpSpPr/>
          <p:nvPr/>
        </p:nvGrpSpPr>
        <p:grpSpPr>
          <a:xfrm>
            <a:off x="9702386" y="4382406"/>
            <a:ext cx="1651414" cy="1794557"/>
            <a:chOff x="7312442" y="1003363"/>
            <a:chExt cx="1651414" cy="1794557"/>
          </a:xfrm>
        </p:grpSpPr>
        <p:pic>
          <p:nvPicPr>
            <p:cNvPr id="8" name="Picture 6" descr="아카이브 - 무료 교육개 아이콘">
              <a:extLst>
                <a:ext uri="{FF2B5EF4-FFF2-40B4-BE49-F238E27FC236}">
                  <a16:creationId xmlns:a16="http://schemas.microsoft.com/office/drawing/2014/main" id="{AA929EAD-6895-4BD6-AF9D-C875C7F31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0824" y="1003363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B78D061-4BF0-4EBF-B09F-8D1C12BB77F7}"/>
                </a:ext>
              </a:extLst>
            </p:cNvPr>
            <p:cNvSpPr txBox="1"/>
            <p:nvPr/>
          </p:nvSpPr>
          <p:spPr>
            <a:xfrm>
              <a:off x="7312442" y="2428588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개인 아카이브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818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8CA7A92-91EA-4D8C-9D3E-89F685F99DD3}"/>
              </a:ext>
            </a:extLst>
          </p:cNvPr>
          <p:cNvSpPr/>
          <p:nvPr/>
        </p:nvSpPr>
        <p:spPr>
          <a:xfrm>
            <a:off x="10550183" y="365125"/>
            <a:ext cx="1269110" cy="6583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일기장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1068D5-C5CA-4966-8B79-7148E478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맞춤형 대화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EBCE7-6EDC-4FEB-812E-FF7D8D9B6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오늘 하루 어땠어</a:t>
            </a:r>
            <a:r>
              <a:rPr lang="en-US" altLang="ko-KR" dirty="0"/>
              <a:t>?” </a:t>
            </a:r>
            <a:r>
              <a:rPr lang="ko-KR" altLang="en-US" dirty="0"/>
              <a:t>질문 후 응답 저장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고민 상담 요청 시</a:t>
            </a:r>
            <a:r>
              <a:rPr lang="en-US" altLang="ko-KR" dirty="0"/>
              <a:t>, </a:t>
            </a:r>
            <a:r>
              <a:rPr lang="ko-KR" altLang="en-US" dirty="0"/>
              <a:t>일기장 </a:t>
            </a:r>
            <a:r>
              <a:rPr lang="en-US" altLang="ko-KR" dirty="0"/>
              <a:t>RAG </a:t>
            </a:r>
            <a:r>
              <a:rPr lang="ko-KR" altLang="en-US" dirty="0"/>
              <a:t>우선 활용</a:t>
            </a:r>
            <a:endParaRPr lang="en-US" altLang="ko-KR" dirty="0"/>
          </a:p>
          <a:p>
            <a:pPr marL="514350" indent="-514350">
              <a:buAutoNum type="arabicParenR"/>
            </a:pPr>
            <a:r>
              <a:rPr lang="ko-KR" altLang="en-US" dirty="0"/>
              <a:t>웹 페이지에서 일기 </a:t>
            </a:r>
            <a:r>
              <a:rPr lang="en-US" altLang="ko-KR" dirty="0"/>
              <a:t>“</a:t>
            </a:r>
            <a:r>
              <a:rPr lang="ko-KR" altLang="en-US" dirty="0"/>
              <a:t>확인</a:t>
            </a:r>
            <a:r>
              <a:rPr lang="en-US" altLang="ko-KR" dirty="0"/>
              <a:t>/</a:t>
            </a:r>
            <a:r>
              <a:rPr lang="ko-KR" altLang="en-US" dirty="0"/>
              <a:t>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”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F338AA0-4FF9-4C4F-AEB4-D523CAE41DE9}"/>
              </a:ext>
            </a:extLst>
          </p:cNvPr>
          <p:cNvGrpSpPr/>
          <p:nvPr/>
        </p:nvGrpSpPr>
        <p:grpSpPr>
          <a:xfrm>
            <a:off x="9764156" y="4356189"/>
            <a:ext cx="1420582" cy="1820774"/>
            <a:chOff x="3322802" y="1591532"/>
            <a:chExt cx="1420582" cy="1820774"/>
          </a:xfrm>
        </p:grpSpPr>
        <p:pic>
          <p:nvPicPr>
            <p:cNvPr id="9" name="Picture 8" descr="말풍선 - 무료 멀티미디어개 아이콘">
              <a:extLst>
                <a:ext uri="{FF2B5EF4-FFF2-40B4-BE49-F238E27FC236}">
                  <a16:creationId xmlns:a16="http://schemas.microsoft.com/office/drawing/2014/main" id="{52D87490-8AC5-4DC5-B27A-454AEA3213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8734" y="1591532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61A5A5-3154-4F3F-9A6D-77BE44077DE8}"/>
                </a:ext>
              </a:extLst>
            </p:cNvPr>
            <p:cNvSpPr txBox="1"/>
            <p:nvPr/>
          </p:nvSpPr>
          <p:spPr>
            <a:xfrm>
              <a:off x="3322802" y="3042974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/>
                <a:t>맞춤형 대화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2218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8CA7A92-91EA-4D8C-9D3E-89F685F99DD3}"/>
              </a:ext>
            </a:extLst>
          </p:cNvPr>
          <p:cNvSpPr/>
          <p:nvPr/>
        </p:nvSpPr>
        <p:spPr>
          <a:xfrm>
            <a:off x="10550183" y="365125"/>
            <a:ext cx="1269110" cy="658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분석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1068D5-C5CA-4966-8B79-7148E4784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분석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D9B42109-28FD-4E34-9105-F89DE37A8230}"/>
              </a:ext>
            </a:extLst>
          </p:cNvPr>
          <p:cNvGrpSpPr/>
          <p:nvPr/>
        </p:nvGrpSpPr>
        <p:grpSpPr>
          <a:xfrm>
            <a:off x="1963023" y="2109431"/>
            <a:ext cx="7321863" cy="1316228"/>
            <a:chOff x="998290" y="1963299"/>
            <a:chExt cx="10268772" cy="1316228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636BBB5-F6EB-4E05-852F-DCBB9B45FC9D}"/>
                </a:ext>
              </a:extLst>
            </p:cNvPr>
            <p:cNvSpPr/>
            <p:nvPr/>
          </p:nvSpPr>
          <p:spPr>
            <a:xfrm>
              <a:off x="4421214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활동 분야 분류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분야별 빈도수</a:t>
              </a:r>
              <a:r>
                <a:rPr lang="en-US" altLang="ko-KR" dirty="0"/>
                <a:t>&amp;</a:t>
              </a:r>
              <a:r>
                <a:rPr lang="ko-KR" altLang="en-US" dirty="0"/>
                <a:t>주기</a:t>
              </a:r>
              <a:endParaRPr lang="en-US" altLang="ko-KR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C3B8A05-DC1F-4758-80BD-4F39DB50AF75}"/>
                </a:ext>
              </a:extLst>
            </p:cNvPr>
            <p:cNvSpPr/>
            <p:nvPr/>
          </p:nvSpPr>
          <p:spPr>
            <a:xfrm>
              <a:off x="7844138" y="1963299"/>
              <a:ext cx="3422924" cy="13162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활동 성향 분석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주요 생활 패턴 파악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5DF1311-9541-405E-865B-68FBAC9E35A0}"/>
                </a:ext>
              </a:extLst>
            </p:cNvPr>
            <p:cNvSpPr/>
            <p:nvPr/>
          </p:nvSpPr>
          <p:spPr>
            <a:xfrm>
              <a:off x="998290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캘린더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추가 질문</a:t>
              </a:r>
              <a:endParaRPr lang="en-US" altLang="ko-KR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5A13725-1972-4F8F-A120-CA062763FBC8}"/>
              </a:ext>
            </a:extLst>
          </p:cNvPr>
          <p:cNvGrpSpPr/>
          <p:nvPr/>
        </p:nvGrpSpPr>
        <p:grpSpPr>
          <a:xfrm>
            <a:off x="1963023" y="3667681"/>
            <a:ext cx="7321863" cy="1316228"/>
            <a:chOff x="998290" y="1963299"/>
            <a:chExt cx="10268772" cy="1316228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A1F290B-A4FD-4869-88AB-D09BBB68C437}"/>
                </a:ext>
              </a:extLst>
            </p:cNvPr>
            <p:cNvSpPr/>
            <p:nvPr/>
          </p:nvSpPr>
          <p:spPr>
            <a:xfrm>
              <a:off x="4421214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키워드 기반 군집화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중요 키워드 도출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BA01B15D-DCD9-4D4A-BBBA-D7C71F49DD10}"/>
                </a:ext>
              </a:extLst>
            </p:cNvPr>
            <p:cNvSpPr/>
            <p:nvPr/>
          </p:nvSpPr>
          <p:spPr>
            <a:xfrm>
              <a:off x="7844138" y="1963299"/>
              <a:ext cx="3422924" cy="1316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관심사 분석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사용자 니즈 파악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34433CE-F2D9-41D0-ADA6-BB987A21BE75}"/>
                </a:ext>
              </a:extLst>
            </p:cNvPr>
            <p:cNvSpPr/>
            <p:nvPr/>
          </p:nvSpPr>
          <p:spPr>
            <a:xfrm>
              <a:off x="998290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아카이브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크롬 방문기록</a:t>
              </a:r>
              <a:endParaRPr lang="en-US" altLang="ko-KR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26B9516-4519-4700-8C34-C348176616D1}"/>
              </a:ext>
            </a:extLst>
          </p:cNvPr>
          <p:cNvGrpSpPr/>
          <p:nvPr/>
        </p:nvGrpSpPr>
        <p:grpSpPr>
          <a:xfrm>
            <a:off x="1963023" y="5176647"/>
            <a:ext cx="7321863" cy="1316228"/>
            <a:chOff x="998290" y="1963299"/>
            <a:chExt cx="10268772" cy="1316228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2B9CC36-1506-42EE-A722-6235AEAC24B3}"/>
                </a:ext>
              </a:extLst>
            </p:cNvPr>
            <p:cNvSpPr/>
            <p:nvPr/>
          </p:nvSpPr>
          <p:spPr>
            <a:xfrm>
              <a:off x="4421214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감정 점수 평가표</a:t>
              </a:r>
              <a:endParaRPr lang="en-US" altLang="ko-KR" dirty="0"/>
            </a:p>
            <a:p>
              <a:pPr algn="ctr"/>
              <a:r>
                <a:rPr lang="ko-KR" altLang="en-US" dirty="0"/>
                <a:t>사건 인과관계 노드화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F8AFA67-DDA9-4A92-A20C-418F7F982482}"/>
                </a:ext>
              </a:extLst>
            </p:cNvPr>
            <p:cNvSpPr/>
            <p:nvPr/>
          </p:nvSpPr>
          <p:spPr>
            <a:xfrm>
              <a:off x="7844138" y="1963299"/>
              <a:ext cx="3422924" cy="13162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감정 패턴 분석</a:t>
              </a:r>
              <a:r>
                <a:rPr lang="en-US" altLang="ko-KR" dirty="0"/>
                <a:t>,</a:t>
              </a:r>
            </a:p>
            <a:p>
              <a:pPr algn="ctr"/>
              <a:r>
                <a:rPr lang="ko-KR" altLang="en-US" dirty="0"/>
                <a:t>사용자 성향 파악</a:t>
              </a:r>
              <a:endParaRPr lang="en-US" altLang="ko-KR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5D4D402-98FB-475C-A467-043DCE02BD6B}"/>
                </a:ext>
              </a:extLst>
            </p:cNvPr>
            <p:cNvSpPr/>
            <p:nvPr/>
          </p:nvSpPr>
          <p:spPr>
            <a:xfrm>
              <a:off x="998290" y="1963300"/>
              <a:ext cx="3422924" cy="13162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일기장</a:t>
              </a:r>
              <a:endParaRPr lang="en-US" altLang="ko-KR" dirty="0"/>
            </a:p>
            <a:p>
              <a:pPr marL="285750" indent="-285750" algn="ctr">
                <a:buFontTx/>
                <a:buChar char="-"/>
              </a:pPr>
              <a:r>
                <a:rPr lang="ko-KR" altLang="en-US" dirty="0"/>
                <a:t>추가 질문</a:t>
              </a:r>
              <a:endParaRPr lang="en-US" altLang="ko-KR" dirty="0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C043AA8-A6F7-4712-AACA-AD8A82F2C762}"/>
              </a:ext>
            </a:extLst>
          </p:cNvPr>
          <p:cNvSpPr/>
          <p:nvPr/>
        </p:nvSpPr>
        <p:spPr>
          <a:xfrm>
            <a:off x="9284885" y="2109430"/>
            <a:ext cx="2440621" cy="438344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생활 패턴 기반 연락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관심사 기반 대화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성향 맞춤형 태도</a:t>
            </a:r>
            <a:endParaRPr lang="en-US" altLang="ko-KR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D970EF2A-9122-42C2-96CC-622A4811BD04}"/>
              </a:ext>
            </a:extLst>
          </p:cNvPr>
          <p:cNvGrpSpPr/>
          <p:nvPr/>
        </p:nvGrpSpPr>
        <p:grpSpPr>
          <a:xfrm>
            <a:off x="330336" y="5236775"/>
            <a:ext cx="1420582" cy="1256099"/>
            <a:chOff x="2918718" y="1591532"/>
            <a:chExt cx="2228750" cy="2055956"/>
          </a:xfrm>
        </p:grpSpPr>
        <p:pic>
          <p:nvPicPr>
            <p:cNvPr id="40" name="Picture 8" descr="말풍선 - 무료 멀티미디어개 아이콘">
              <a:extLst>
                <a:ext uri="{FF2B5EF4-FFF2-40B4-BE49-F238E27FC236}">
                  <a16:creationId xmlns:a16="http://schemas.microsoft.com/office/drawing/2014/main" id="{A1DB8840-A27C-46C7-8522-83C299CAF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8734" y="1591532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9EA1F4D-7ED4-4F46-9550-F6802B259C24}"/>
                </a:ext>
              </a:extLst>
            </p:cNvPr>
            <p:cNvSpPr txBox="1"/>
            <p:nvPr/>
          </p:nvSpPr>
          <p:spPr>
            <a:xfrm>
              <a:off x="2918718" y="3042973"/>
              <a:ext cx="2228750" cy="604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맞춤형 대화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E56D60A-1C2F-4D3F-A382-B42804C72604}"/>
              </a:ext>
            </a:extLst>
          </p:cNvPr>
          <p:cNvGrpSpPr/>
          <p:nvPr/>
        </p:nvGrpSpPr>
        <p:grpSpPr>
          <a:xfrm>
            <a:off x="386824" y="2233408"/>
            <a:ext cx="1189749" cy="1192250"/>
            <a:chOff x="5353727" y="1027906"/>
            <a:chExt cx="1866595" cy="1951449"/>
          </a:xfrm>
        </p:grpSpPr>
        <p:pic>
          <p:nvPicPr>
            <p:cNvPr id="43" name="Picture 4" descr="일정 - 무료 시간과 날짜개 아이콘">
              <a:extLst>
                <a:ext uri="{FF2B5EF4-FFF2-40B4-BE49-F238E27FC236}">
                  <a16:creationId xmlns:a16="http://schemas.microsoft.com/office/drawing/2014/main" id="{6CDC9B4C-0C0C-475C-8F3A-837D31CF01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2151" y="1027906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CDCD24-FE40-4E7B-9823-F877DD05DCFB}"/>
                </a:ext>
              </a:extLst>
            </p:cNvPr>
            <p:cNvSpPr txBox="1"/>
            <p:nvPr/>
          </p:nvSpPr>
          <p:spPr>
            <a:xfrm>
              <a:off x="5353727" y="2374840"/>
              <a:ext cx="1866595" cy="604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일정 관리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9448D9F-5B61-4C98-8016-941D7FBF942D}"/>
              </a:ext>
            </a:extLst>
          </p:cNvPr>
          <p:cNvGrpSpPr/>
          <p:nvPr/>
        </p:nvGrpSpPr>
        <p:grpSpPr>
          <a:xfrm>
            <a:off x="155991" y="3739344"/>
            <a:ext cx="1651414" cy="1240081"/>
            <a:chOff x="6842698" y="1003363"/>
            <a:chExt cx="2590902" cy="2029739"/>
          </a:xfrm>
        </p:grpSpPr>
        <p:pic>
          <p:nvPicPr>
            <p:cNvPr id="46" name="Picture 6" descr="아카이브 - 무료 교육개 아이콘">
              <a:extLst>
                <a:ext uri="{FF2B5EF4-FFF2-40B4-BE49-F238E27FC236}">
                  <a16:creationId xmlns:a16="http://schemas.microsoft.com/office/drawing/2014/main" id="{9D202512-155E-4BBC-96CC-B3B6912DC2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0824" y="1003363"/>
              <a:ext cx="1374650" cy="1374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DA2497-1284-4928-9C2D-03D9DB259660}"/>
                </a:ext>
              </a:extLst>
            </p:cNvPr>
            <p:cNvSpPr txBox="1"/>
            <p:nvPr/>
          </p:nvSpPr>
          <p:spPr>
            <a:xfrm>
              <a:off x="6842698" y="2428587"/>
              <a:ext cx="2590902" cy="6045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개인 아카이브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A503EAF-8F87-40FA-A2DB-E89B21F375F2}"/>
              </a:ext>
            </a:extLst>
          </p:cNvPr>
          <p:cNvSpPr txBox="1"/>
          <p:nvPr/>
        </p:nvSpPr>
        <p:spPr>
          <a:xfrm>
            <a:off x="2473042" y="169660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수집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0368F4-1B90-44C3-ADBA-16EBE572262F}"/>
              </a:ext>
            </a:extLst>
          </p:cNvPr>
          <p:cNvSpPr txBox="1"/>
          <p:nvPr/>
        </p:nvSpPr>
        <p:spPr>
          <a:xfrm>
            <a:off x="4913663" y="169876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가공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C9C856-B759-46F9-A88D-211A6D5F6E22}"/>
              </a:ext>
            </a:extLst>
          </p:cNvPr>
          <p:cNvSpPr txBox="1"/>
          <p:nvPr/>
        </p:nvSpPr>
        <p:spPr>
          <a:xfrm>
            <a:off x="7354284" y="1732026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CB1FD9-2E83-434A-AF17-FB298469A868}"/>
              </a:ext>
            </a:extLst>
          </p:cNvPr>
          <p:cNvSpPr txBox="1"/>
          <p:nvPr/>
        </p:nvSpPr>
        <p:spPr>
          <a:xfrm>
            <a:off x="9407779" y="1715393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사용자 맞춤형 </a:t>
            </a:r>
            <a:r>
              <a:rPr lang="ko-KR" altLang="en-US" dirty="0" smtClean="0"/>
              <a:t>대화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84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13560</TotalTime>
  <Words>572</Words>
  <Application>Microsoft Office PowerPoint</Application>
  <PresentationFormat>와이드스크린</PresentationFormat>
  <Paragraphs>187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이드(Id)</vt:lpstr>
      <vt:lpstr>서비스 목적</vt:lpstr>
      <vt:lpstr>핵심 기능</vt:lpstr>
      <vt:lpstr>시스템 흐름</vt:lpstr>
      <vt:lpstr>네트워크 설계</vt:lpstr>
      <vt:lpstr>1. 일정 관리</vt:lpstr>
      <vt:lpstr>2. 개인 아카이브</vt:lpstr>
      <vt:lpstr>3. 맞춤형 대화</vt:lpstr>
      <vt:lpstr>데이터 분석</vt:lpstr>
      <vt:lpstr>UI/UX 설계</vt:lpstr>
      <vt:lpstr>1. 이드 대화</vt:lpstr>
      <vt:lpstr>2. 일정 관리</vt:lpstr>
      <vt:lpstr>3. 아카이브</vt:lpstr>
      <vt:lpstr>4. 일기장</vt:lpstr>
      <vt:lpstr>5. 이드 정보</vt:lpstr>
      <vt:lpstr>기대효과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사방팔방 기획안</dc:title>
  <dc:creator>SSAFY</dc:creator>
  <cp:lastModifiedBy>SSAFY</cp:lastModifiedBy>
  <cp:revision>187</cp:revision>
  <dcterms:created xsi:type="dcterms:W3CDTF">2025-03-05T00:46:20Z</dcterms:created>
  <dcterms:modified xsi:type="dcterms:W3CDTF">2025-03-21T04:14:40Z</dcterms:modified>
</cp:coreProperties>
</file>