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16fd9f97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16fd9f97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719ad4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719ad4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Width scaling은 각 레이어의 width의 크기를 확장하는 것으로 생각하면 됩니다. 각 레이어의 width를 키우면 정확도가 높아지지만 계산량이 제곱에 비례하여 증가하는 단점이 있습니다. (밑의 그림을 참고하면 알 수 있듯이 baseline과 비교하여 width scaling한 것의 각 레이어의 width가 넓은 것을 알 수 있습니다.)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132804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4132804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Depth scaling은 각각 레이어의 개수를 증가시키는 것으로 생각하면 됩니다. 레이어의 개수가 많아지는 것, 즉 네트워크의 깊이가 증가할수록 모델의 capacity가 커지고 복잡한 feature를 잡아낼 수 있지만, vanishing gradient의 문제로 학습시키기 더 어려워지는 단점이 있습니다. (밑의 그림을 참조하시면 baseline과 비교하여 depth scaling한 것의 레이어의 개수가 2배 증가한 것을 알 수 있습니다.)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1719ad44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1719ad44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Resolution scaling은 input image의 해상도를 높이는 것으로 생각하시면 됩니다. input image의 해상도를 키우면 더 세부적인 feature를 학습할 수 있어 정확도가 높아지지만 width scaling과 마찬가지로 계산량이 제곱에 비례하여 증가하는 단점이 있습니다. (앞서 model scaling과 마찬가지로 그림을 참조하면 알 수 있듯이 baseline 보다 resolution scaling의 resolution부분이 좀 더 긴 것을 확인하실 수 있습니다.)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1719ad4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1719ad44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EfficientNet은 이렇게 앞서 설명한 model scaling인 Depth scaling, Width Scaling, Resolution scaling 이 3가지 방법에 대한 최적의 조합을 찾은 모델입니다. 즉, 3가지를 효율적으로 조절할 수 있는 compound scaling 방법을 제안한 모델입니다.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4132804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4132804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EfficientNet이 아닌 다른 인공지능 모델의 문제점에 대해 말씀드리겠습니다.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ILSVRC 대회, 쉽게 말하면 이미지 인식 대회에서 더 깊어지고 커지면서 정확도가 높아지는 모델이 여럿 발표되고 있습니다. 그러나 이러한 모델은 정확도가 높아졌지만, 단점으로 사용하는 자원 역시 비례하여 크게 늘어났습니다.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기존에 있는 imageNet들은 단순히 depth scaling, width scaling, resolution scaling 중 한가지만을 이용하여 scaling up 시도를 하여 성능의 향상을 이끌어 내었습니다. 그렇지만 이것 역시 성능이 좋아짐에 따라 모델이 점점 무거워 지는 단점이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깊은 구조를 가진 알고리즘 ConvNets은 종종 opver-paramterized를 요구하게 되는 즉, 자원의 이용이 많아지는 단점이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단점과 EfficientNet의 장점을 보여주는 그래프를 다음 페이지에 보여드리겠습니다.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4132804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4132804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그래프를 보면 알 수 있듯이 EfficientNet은 기존 존재하는 imageNet 모델보다 8.4배 작으면서 6.1배 빠르고 더 높은 정확도를 갖는 것을 알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그래프의 대한 설명을 드리자면 그래프의 x축은 필요한 parameter의 개수를 y축은 accuracy를 나타낸 것입니다. 빨간색 그래프를 보면 알 수 있듯이 EfficientNet이 다른 모델보다 적은 parameter로 높은 accuracy를 갖는 것을 알 수 있습니다.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6fd9f97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16fd9f97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실행 방법에 대해 말씀을 드리겠습니다. 실행한 환경은 다음과 같습니다. Window 가상환경에서 Ubuntu를 실행한 WSL과 Mac terminal, 마지막으로 jupyter에서 이 프로젝트를 실행해보았습니다.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1746d35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1746d35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wsl과 mac에서 프로젝트를 실행하는 방법에 대해 말씀드리겠습니다.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1번줄에 명령어를 입력함으로써 프로젝트를 자신의 컴퓨의 복사 해옵니다.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2번 명령어를 입력해서 복사한 프로젝트안으로 이동합니다.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다음 3번 명령어를 입력하여 줍니다. 3번 명령어는 이 프로젝트를 수행하는데 있어 필요한 프로그램(numpy, split folders 등)을 설치하는 명령어입니다. 만약 Command ‘pip’ not found라는 문구가 나타날 시, sudo apt-get install python3-pip를 입력하여 pip를 설치하여 줍니다. 그 다음 3번 명령어를 다시 입력하면 됩니다.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46d35e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46d35e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프로젝트 내 00-convert_video_to_image.py 파일이 있는데, 이 파일 내 변수 base_path의 값을 그림과 같이 바꾸어 줍니다. 그리고 5번 명령어를 입력해 줍니다. 이 과정은 비디오 프레임을 image로 바꾸는 과정입니다.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1746d35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1746d35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다음으로 프로젝트 내 01a-crop_faces_with_mtcnn.py 파일이 있는데, 이 파일내 코드를 다음 그림과 같이 바꾸어 줍니다. (그리고 다음 페이지에 추가적으로 더 변경할 부분에 대해 말씀드리겠습니다.)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132804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132804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1746d35e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1746d35e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(01a-crop_faces_with_mtcnn.py 파일 내) 변수 base_path의 값을 다음 그림과 같이 바꾸어 줍니다. 이렇게 변경된 내용을 저장한 후  8번 명령어를 입력 해주면 됩니다. 이 과정은 앞서 비디오 프레임에서 변환된 image에서 얼굴을 추출하는 과정입니다.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1746d35e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1746d35e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프로젝트 내 02-prepare_fake_real_dataset.py 파일을 수정할 차례입니다. 첫번째로 다음 그림과 같이 split folders 사이에 _(언더바)를 없애줍니다.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1746d35e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1746d35e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다음으로 변수 base_path, dataset_path, tmp_fake_path의 값을 다음 그림과 같이 변경하여 줍니다.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1746d35e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1746d35e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마지막으로 split folders사이의 _(언더바)를 제거해 주고 저장해주면 됩니다. 그리고 12번 명령어를 입력하시면 됩니다. 이 과정은 추출한 얼굴을 분류하는 과정입니다.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746d35e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1746d35e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마지막 파일인 03-train_cnn.py 파일만 수정하면 됩니다. 다음 그림과 같이 변수 dataset_path, tmp_debug_path의 값을 변경해줍니다.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1746d35e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1746d35e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변수 checkpoint_filepath의 값을 다음 그림과 같이 변경하고 저장한 후, 15번 명령어를 입력해 주면 됩니다. 이 과정은 앞서 분류한 얼굴들을 이용하여 학습하는 과정입니다.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16fd9f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16fd9f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이 프로젝트를 jupyter에서 실행하는 방법에 대해 말씀드리겠습니다. 앞서 wsl, mac에서 실행한 방법과 같이 파일을 똑같이 수정한 후, 이 py 파일들을 jupyter에 옮겨 한번에 실행을 하면 됩니다.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4132804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41328044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및 예측 결과의 시각화에 대해 말씀 드리겠습니다.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41328044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41328044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모델을 학습하기에 앞서 영상 즉, 비디오 프레임으로 주어진 데이터를 EfficientNet이 학습하기 좋게 변환을 해야합니다. 먼저 비디오 프레임으로 주어진 데이터를 개별 이미지로 변환합니다.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41328044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41328044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비디오 프레임을 개별 이미지로 변환한 것에서 얼굴을 추출합니다. 이 때 사용된 MTCNN 모델은 MTCNN face detector를 참고하였고, 감지된 얼굴 경계 상자의 양쪽 30%의 여백을 추가하고 95% 신뢰 임계값을 사용하여 얼굴 이미지를 캡쳐하였습니다.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41328044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41328044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16fd9f97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16fd9f97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개별 이미지에서 얼굴을 추출한 결과는 다음과 같습니다.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16fd9f97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16fd9f97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추출한 얼굴들이 fake face인지 real face인지 분류합니다. fake face일 경우 tmp_fake_faces 폴더 내 저장이 되고, real face일 경우 prepared_dataset 폴더 내 존재하는 real 폴더의 저장이 됩니다. 그리고 tmp_fake_faces 폴더 내 fake face 사진 중 random하게 선택되어 prepared_dataset 폴더 내 fake 폴더의 복사 됩니다.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4132804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41328044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fake face인지 real face인지 분류된 face 이미지들을 학습하기에 앞서 분할을 해줍니다. 옆에 </a:t>
            </a:r>
            <a:r>
              <a:rPr lang="ko">
                <a:solidFill>
                  <a:schemeClr val="dk1"/>
                </a:solidFill>
              </a:rPr>
              <a:t>Result를 보면 알 수 있듯이 </a:t>
            </a:r>
            <a:r>
              <a:rPr lang="ko"/>
              <a:t>train, validation, test으로 8:1:1로 분할 해줍니다.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178d46d0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178d46d0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분류, 분할된 face 이미지를 통해 모델을 학습시켜 줍니다.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41328044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41328044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분류, 분할된 face 이미지를 통해 모델을 학습시켜 줍니다.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1719ad4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1719ad4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모델을 학습한 결과는 다음과 같습니다. training loss, validation loss가 epoch가 증가할 수록 0의 수렴하는 것을 볼 수 있고, training accuracy, validation accuracy는 epoch가 증가할 수록 1의 수렴하는 것을 볼 수 있습니다.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1719ad4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1719ad44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학습한 모델을 통해 test를 해본 결과 real face에 대한 Prediction 값은 1과 근접한 것을 볼 수 있고, fake face같은 경우 Prediction의 값이 0과 근접한 것을 알 수 있습니다.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41328044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41328044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마지막으로 이 프로젝트의 기대 효과에 대해 발표하도록 하겠습니다. 저희는 EfficientNet 의 개념을 이해하고 머신러닝에 적용된 사례를 통해 인공지능의 알고리즘이 실제 활용되는 경로에 대해 더욱 심오하게 배울 수 있었습니다. 또한 딥페이크 진위 여부를 인공지능으로 파악하여 사회적 혼란을 방지하는데에 사용이 될 수 있음을 알았습니다. 해당 알고리즘이 ‘AI 보안관’과 같은 역할을 하여 인공지능이 악용되지 않는 데에 힘을 쓰고 딥페이스 기능이 우리 사회에서 선한 곳에 창조적인 효과를 불어넣어 긍정적인 방향으로 사용되었으면 좋겠다고 생각을 하였습니다.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다음은 이 프로젝트를 진행하며 느낀점입니다. 작업환경이 달라 실행하는데에 어려움이 있었지만 다양한 에러의 원인을 파악하고 해결하는 과정에서 인공지능에 대한 이해도가 성장할 수 있습니다. 또한 실용적인 코드를 활용하는 과정에서 코드에 대한 어려움을 극복할 수 있었고 더불어 딥러닝에 대한 자신감을 가질 수 있었다는 평가가 있었습니다.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다음은 저희 레퍼스들로 발표를 마무리하겠습니다.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저희발표를 들어주셔서 감사합니다.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4132804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4132804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178d46d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178d46d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178d46d0d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178d46d0d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4132804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4132804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41328044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41328044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개요에 대해 말씀드리겠습니다.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132804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132804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개요는 다음과 같이 구성되어 있습니다. 데이터 수집, 인공지능 모델 선정, 프로젝트 실행 방법 마지막으로 학습 및 결과 시각화 입니다.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132804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4132804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데이터는 다음과 같습니다. 예비보고서에 기재한 것처럼 DeepFake-TIMIT, FaceForensics++에서 제공되는 Data를 사용하려고 하였으나 정제하는 과정이 생각보다 많은 시간이 소요가 되어 기존 DeepFake-Detect에 제공되는 dataset을 이용하였습니다.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1719ad44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1719ad44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EfficientNet에 대하여 설명드리겠습니다. EfficientNet은 image classification을 하는 모델로 기존 imageNet을 비롯하여 model scaling인 depth scaling, width </a:t>
            </a:r>
            <a:r>
              <a:rPr lang="ko">
                <a:solidFill>
                  <a:schemeClr val="dk1"/>
                </a:solidFill>
              </a:rPr>
              <a:t>scaling</a:t>
            </a:r>
            <a:r>
              <a:rPr lang="ko"/>
              <a:t>, resolution </a:t>
            </a:r>
            <a:r>
              <a:rPr lang="ko">
                <a:solidFill>
                  <a:schemeClr val="dk1"/>
                </a:solidFill>
              </a:rPr>
              <a:t>scaling</a:t>
            </a:r>
            <a:r>
              <a:rPr lang="ko"/>
              <a:t>을 이용하여 이미지를 분류합니다. 다음 페이지에 model scaling인 depth </a:t>
            </a:r>
            <a:r>
              <a:rPr lang="ko">
                <a:solidFill>
                  <a:schemeClr val="dk1"/>
                </a:solidFill>
              </a:rPr>
              <a:t>scaling</a:t>
            </a:r>
            <a:r>
              <a:rPr lang="ko"/>
              <a:t>, width </a:t>
            </a:r>
            <a:r>
              <a:rPr lang="ko">
                <a:solidFill>
                  <a:schemeClr val="dk1"/>
                </a:solidFill>
              </a:rPr>
              <a:t>scaling</a:t>
            </a:r>
            <a:r>
              <a:rPr lang="ko"/>
              <a:t>, resolution </a:t>
            </a:r>
            <a:r>
              <a:rPr lang="ko">
                <a:solidFill>
                  <a:schemeClr val="dk1"/>
                </a:solidFill>
              </a:rPr>
              <a:t>scaling</a:t>
            </a:r>
            <a:r>
              <a:rPr lang="ko"/>
              <a:t>에 대해 간략히 설명드리겠습니다.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azc/mtcn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ksharifa.github.io/computer%20vision/2022/03/01/EfficientNet/#1-introductio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aronchong888/DeepFake-Detect" TargetMode="External"/><Relationship Id="rId5" Type="http://schemas.openxmlformats.org/officeDocument/2006/relationships/hyperlink" Target="https://bskyvision.com/425" TargetMode="External"/><Relationship Id="rId4" Type="http://schemas.openxmlformats.org/officeDocument/2006/relationships/hyperlink" Target="https://lynnshin.tistory.com/53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EfficientNet을 활용한 Deep-Fake Detect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37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ko" sz="1840"/>
              <a:t>21600567 이하림</a:t>
            </a:r>
            <a:endParaRPr sz="184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ko" sz="1840"/>
              <a:t>22000176 김지민</a:t>
            </a:r>
            <a:endParaRPr sz="184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ko" sz="1840"/>
              <a:t>22100421 심다영</a:t>
            </a:r>
            <a:endParaRPr sz="184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 scaling</a:t>
            </a:r>
            <a:endParaRPr b="1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Width scaling</a:t>
            </a:r>
            <a:r>
              <a:rPr lang="ko"/>
              <a:t>: 각 레이어의 width를 키우면 정확도가 높아지지만 계산량이 제곱에 비례하여 증가한다.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25" y="1896138"/>
            <a:ext cx="1660250" cy="27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525" y="1755238"/>
            <a:ext cx="1807561" cy="30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/>
              <a:t>Model scaling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Depth scaling</a:t>
            </a:r>
            <a:r>
              <a:rPr lang="ko"/>
              <a:t>: 네트워크의 깊이가 증가할수록 모델의 capacity가 커지고 복잡한 feature를 잡아낼 수 있지만, vanishing gradient의 문제로 학습시키기가 더 어려워진다.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l="38351" r="43803"/>
          <a:stretch/>
        </p:blipFill>
        <p:spPr>
          <a:xfrm>
            <a:off x="5219801" y="2099975"/>
            <a:ext cx="1035225" cy="28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300" y="2179463"/>
            <a:ext cx="1660250" cy="27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/>
              <a:t>Model scaling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Resolution scaling</a:t>
            </a:r>
            <a:r>
              <a:rPr lang="ko"/>
              <a:t>: input image의 해상도를 키우면 더 세부적인 feature를 학습할 수 있어 정확도가 높아지지만 계산량이 제곱에 비례하여 증가한다.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25" y="2091763"/>
            <a:ext cx="1660250" cy="27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97" y="2030600"/>
            <a:ext cx="1590900" cy="28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/>
              <a:t>EfficientNet이란?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EfficientNet</a:t>
            </a:r>
            <a:r>
              <a:rPr lang="ko"/>
              <a:t>은 </a:t>
            </a:r>
            <a:r>
              <a:rPr lang="ko" b="1"/>
              <a:t>Depth scaling</a:t>
            </a:r>
            <a:r>
              <a:rPr lang="ko"/>
              <a:t>, </a:t>
            </a:r>
            <a:r>
              <a:rPr lang="ko" b="1"/>
              <a:t>Width scaling</a:t>
            </a:r>
            <a:r>
              <a:rPr lang="ko"/>
              <a:t>, </a:t>
            </a:r>
            <a:r>
              <a:rPr lang="ko" b="1"/>
              <a:t>Resolution scaling </a:t>
            </a:r>
            <a:r>
              <a:rPr lang="ko"/>
              <a:t>이 3가지 방법에 대한 최적의 조합을 찾은 모델입니다. 즉, 3가지를 효율적으로 조절할 수 있는 </a:t>
            </a:r>
            <a:r>
              <a:rPr lang="ko" b="1"/>
              <a:t>compound scaling</a:t>
            </a:r>
            <a:r>
              <a:rPr lang="ko"/>
              <a:t> 방법을 제안한 모델입니다.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00" y="2207038"/>
            <a:ext cx="1660250" cy="27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325" y="2231963"/>
            <a:ext cx="1660250" cy="27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/>
              <a:t>EfficientNet이 아닌 다른 인공지능 모델의 문제점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ILSVRC(ImageNet Large Scale Visual Recognition Challenge)에서 더 깊어지고 커지면서 정확도가 높아지는 모델들이 여럿 발표되었다. 그러나 이미지를 분류 하는 </a:t>
            </a:r>
            <a:r>
              <a:rPr lang="ko" b="1"/>
              <a:t>정확도는 높아졌지만, 사용하는 자원 역시 크게 늘어났다.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기존에 있는 ImageNet들은 단순히 </a:t>
            </a:r>
            <a:r>
              <a:rPr lang="ko" b="1"/>
              <a:t>depth scaling, width scaling, resolution</a:t>
            </a:r>
            <a:r>
              <a:rPr lang="ko"/>
              <a:t>  </a:t>
            </a:r>
            <a:r>
              <a:rPr lang="ko" b="1"/>
              <a:t>scaling</a:t>
            </a:r>
            <a:r>
              <a:rPr lang="ko"/>
              <a:t>중 </a:t>
            </a:r>
            <a:r>
              <a:rPr lang="ko" b="1"/>
              <a:t>한가지</a:t>
            </a:r>
            <a:r>
              <a:rPr lang="ko"/>
              <a:t>만을 이용하여 scaling up 시도를 하여 성능의 향상을 이끌어 내었습니다. 그러나 이러한 시도는 성능이 좋아짐에 따라 </a:t>
            </a:r>
            <a:r>
              <a:rPr lang="ko" b="1"/>
              <a:t>모델이 점점 무거워</a:t>
            </a:r>
            <a:r>
              <a:rPr lang="ko"/>
              <a:t> 지는 단점이 있습니다.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깊은 구조(deep architecture)를 가진 알고리즘 ConvNets는 종종 </a:t>
            </a:r>
            <a:r>
              <a:rPr lang="ko" b="1"/>
              <a:t>over-parameterized</a:t>
            </a:r>
            <a:r>
              <a:rPr lang="ko"/>
              <a:t>된다.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EfficientNet의 장점</a:t>
            </a:r>
            <a:endParaRPr b="1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EfficientNet은 기존 모델보다 </a:t>
            </a:r>
            <a:r>
              <a:rPr lang="ko" b="1"/>
              <a:t>8.4배 작으면서 6.1배 빠르고 더 높은 정확도</a:t>
            </a:r>
            <a:r>
              <a:rPr lang="ko"/>
              <a:t>를 갖는다.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26144"/>
          <a:stretch/>
        </p:blipFill>
        <p:spPr>
          <a:xfrm>
            <a:off x="2487225" y="1716775"/>
            <a:ext cx="4051101" cy="31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</a:t>
            </a:r>
            <a:endParaRPr b="1"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실행한 환경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75" y="1844834"/>
            <a:ext cx="2472700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850" y="1844825"/>
            <a:ext cx="2031675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825" y="1708150"/>
            <a:ext cx="19812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1419975" y="4013200"/>
            <a:ext cx="5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WSL</a:t>
            </a:r>
            <a:endParaRPr b="1"/>
          </a:p>
        </p:txBody>
      </p:sp>
      <p:sp>
        <p:nvSpPr>
          <p:cNvPr id="162" name="Google Shape;162;p28"/>
          <p:cNvSpPr txBox="1"/>
          <p:nvPr/>
        </p:nvSpPr>
        <p:spPr>
          <a:xfrm>
            <a:off x="4014525" y="4013200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Mac terminal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git clone https://github.com/aaronchong888/DeepFake-Detect.git</a:t>
            </a:r>
            <a:r>
              <a:rPr lang="ko"/>
              <a:t> 을 입력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cd DeepFake-Detect</a:t>
            </a:r>
            <a:r>
              <a:rPr lang="ko"/>
              <a:t> 입력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/>
              <a:t>pip install -r requirements.txt</a:t>
            </a:r>
            <a:r>
              <a:rPr lang="ko"/>
              <a:t> (Command ‘pip’ not found라는 문구가 나타날 시, </a:t>
            </a:r>
            <a:r>
              <a:rPr lang="ko" b="1"/>
              <a:t>sudo apt-get install python3-pip</a:t>
            </a:r>
            <a:r>
              <a:rPr lang="ko"/>
              <a:t> 를 입력한 후 입력)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ko" b="1"/>
              <a:t>00-convert_video_to_image.py </a:t>
            </a:r>
            <a:r>
              <a:rPr lang="ko"/>
              <a:t>파일 내 코드를 다음과 같이 변경한다.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ko"/>
              <a:t>그리고 </a:t>
            </a:r>
            <a:r>
              <a:rPr lang="ko" b="1"/>
              <a:t>python3 00-convert_video_to_image.py</a:t>
            </a:r>
            <a:r>
              <a:rPr lang="ko"/>
              <a:t>을 입력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50" y="1999038"/>
            <a:ext cx="684949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625" y="3225500"/>
            <a:ext cx="7038750" cy="46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0"/>
          <p:cNvCxnSpPr>
            <a:endCxn id="176" idx="0"/>
          </p:cNvCxnSpPr>
          <p:nvPr/>
        </p:nvCxnSpPr>
        <p:spPr>
          <a:xfrm>
            <a:off x="4572000" y="2571800"/>
            <a:ext cx="0" cy="65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ko" b="1"/>
              <a:t>01a-crop_faces_with_mtcnn.py </a:t>
            </a:r>
            <a:r>
              <a:rPr lang="ko"/>
              <a:t>파일 내 코드를 다음과 같이 변경한다.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38" y="1953900"/>
            <a:ext cx="72405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550" y="2964050"/>
            <a:ext cx="7410900" cy="177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1"/>
          <p:cNvCxnSpPr>
            <a:stCxn id="184" idx="2"/>
            <a:endCxn id="185" idx="0"/>
          </p:cNvCxnSpPr>
          <p:nvPr/>
        </p:nvCxnSpPr>
        <p:spPr>
          <a:xfrm>
            <a:off x="4572000" y="2526600"/>
            <a:ext cx="0" cy="437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31"/>
          <p:cNvSpPr txBox="1"/>
          <p:nvPr/>
        </p:nvSpPr>
        <p:spPr>
          <a:xfrm>
            <a:off x="951750" y="1612775"/>
            <a:ext cx="12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before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866550" y="2660575"/>
            <a:ext cx="12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after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목차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시작 계기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개요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기대효과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ko" b="1"/>
              <a:t>01a-crop_faces_with_mtcnn.py </a:t>
            </a:r>
            <a:r>
              <a:rPr lang="ko"/>
              <a:t>파일 내 코드를 다음과 같이 변경한다.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ko" b="1"/>
              <a:t>python3 01a-crop_faces_with_mtcnn.py</a:t>
            </a:r>
            <a:r>
              <a:rPr lang="ko"/>
              <a:t>을 입력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00" y="1940038"/>
            <a:ext cx="5796000" cy="4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985" y="3265575"/>
            <a:ext cx="5548032" cy="4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2"/>
          <p:cNvCxnSpPr>
            <a:stCxn id="195" idx="2"/>
            <a:endCxn id="196" idx="0"/>
          </p:cNvCxnSpPr>
          <p:nvPr/>
        </p:nvCxnSpPr>
        <p:spPr>
          <a:xfrm>
            <a:off x="4572000" y="2343238"/>
            <a:ext cx="0" cy="92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409775" y="123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ko" b="1"/>
              <a:t>02-prepare_fake_real_dataset.py </a:t>
            </a:r>
            <a:r>
              <a:rPr lang="ko"/>
              <a:t>파일 내 코드를 다음과 같이 변경한다.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834" y="2005100"/>
            <a:ext cx="4392350" cy="4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4">
            <a:alphaModFix/>
          </a:blip>
          <a:srcRect t="6326" b="17639"/>
          <a:stretch/>
        </p:blipFill>
        <p:spPr>
          <a:xfrm>
            <a:off x="2614163" y="3076775"/>
            <a:ext cx="3915675" cy="46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3"/>
          <p:cNvCxnSpPr>
            <a:stCxn id="204" idx="2"/>
            <a:endCxn id="205" idx="0"/>
          </p:cNvCxnSpPr>
          <p:nvPr/>
        </p:nvCxnSpPr>
        <p:spPr>
          <a:xfrm>
            <a:off x="4572009" y="2410300"/>
            <a:ext cx="0" cy="666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409775" y="123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0"/>
            </a:pPr>
            <a:r>
              <a:rPr lang="ko" b="1"/>
              <a:t>02-prepare_fake_real_dataset.py </a:t>
            </a:r>
            <a:r>
              <a:rPr lang="ko"/>
              <a:t>파일 내 코드를 다음과 같이 변경한다.</a:t>
            </a:r>
            <a:endParaRPr/>
          </a:p>
        </p:txBody>
      </p:sp>
      <p:grpSp>
        <p:nvGrpSpPr>
          <p:cNvPr id="213" name="Google Shape;213;p34"/>
          <p:cNvGrpSpPr/>
          <p:nvPr/>
        </p:nvGrpSpPr>
        <p:grpSpPr>
          <a:xfrm>
            <a:off x="74241" y="2593324"/>
            <a:ext cx="4404420" cy="1436362"/>
            <a:chOff x="2035763" y="2211550"/>
            <a:chExt cx="5072463" cy="1796575"/>
          </a:xfrm>
        </p:grpSpPr>
        <p:pic>
          <p:nvPicPr>
            <p:cNvPr id="214" name="Google Shape;21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5763" y="2211550"/>
              <a:ext cx="5072463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59938" y="3435425"/>
              <a:ext cx="4424119" cy="57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6" name="Google Shape;216;p34"/>
            <p:cNvCxnSpPr>
              <a:endCxn id="215" idx="0"/>
            </p:cNvCxnSpPr>
            <p:nvPr/>
          </p:nvCxnSpPr>
          <p:spPr>
            <a:xfrm>
              <a:off x="4571997" y="2784125"/>
              <a:ext cx="0" cy="651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34"/>
          <p:cNvGrpSpPr/>
          <p:nvPr/>
        </p:nvGrpSpPr>
        <p:grpSpPr>
          <a:xfrm>
            <a:off x="4572005" y="2811575"/>
            <a:ext cx="4404346" cy="999844"/>
            <a:chOff x="1959075" y="2218000"/>
            <a:chExt cx="5225850" cy="1369650"/>
          </a:xfrm>
        </p:grpSpPr>
        <p:pic>
          <p:nvPicPr>
            <p:cNvPr id="218" name="Google Shape;218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59075" y="2218000"/>
              <a:ext cx="5225850" cy="35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75163" y="3233900"/>
              <a:ext cx="5193675" cy="353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Google Shape;220;p34"/>
            <p:cNvCxnSpPr>
              <a:endCxn id="219" idx="0"/>
            </p:cNvCxnSpPr>
            <p:nvPr/>
          </p:nvCxnSpPr>
          <p:spPr>
            <a:xfrm>
              <a:off x="4572000" y="2571800"/>
              <a:ext cx="0" cy="6621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409775" y="123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ko"/>
              <a:t>마지막으로</a:t>
            </a:r>
            <a:r>
              <a:rPr lang="ko" b="1"/>
              <a:t> 02-prepare_fake_real_dataset.py </a:t>
            </a:r>
            <a:r>
              <a:rPr lang="ko"/>
              <a:t>파일 내 코드를 다음과 같이 변경한다.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ko" b="1"/>
              <a:t>python3 02-prepare_fake_real_dataset.py</a:t>
            </a:r>
            <a:r>
              <a:rPr lang="ko"/>
              <a:t>를 입력해준다.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156100"/>
            <a:ext cx="6762761" cy="4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025" y="3126075"/>
            <a:ext cx="6415926" cy="41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5"/>
          <p:cNvCxnSpPr>
            <a:stCxn id="227" idx="2"/>
            <a:endCxn id="228" idx="0"/>
          </p:cNvCxnSpPr>
          <p:nvPr/>
        </p:nvCxnSpPr>
        <p:spPr>
          <a:xfrm>
            <a:off x="4572006" y="2571750"/>
            <a:ext cx="0" cy="554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409775" y="123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3"/>
            </a:pPr>
            <a:r>
              <a:rPr lang="ko" b="1"/>
              <a:t>03-train_cnn.py</a:t>
            </a:r>
            <a:r>
              <a:rPr lang="ko"/>
              <a:t> 파일 내 코드를 다음과 같이 변경해준다.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13" y="2050400"/>
            <a:ext cx="4709968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375" y="3345475"/>
            <a:ext cx="5107225" cy="95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6"/>
          <p:cNvCxnSpPr>
            <a:stCxn id="236" idx="2"/>
            <a:endCxn id="237" idx="0"/>
          </p:cNvCxnSpPr>
          <p:nvPr/>
        </p:nvCxnSpPr>
        <p:spPr>
          <a:xfrm>
            <a:off x="4571996" y="2831450"/>
            <a:ext cx="0" cy="513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wsl, mac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409775" y="123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ko" b="1"/>
              <a:t>03-train_cnn.py</a:t>
            </a:r>
            <a:r>
              <a:rPr lang="ko"/>
              <a:t> 파일 내 코드를 다음과 같이 변경해준다.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ko" b="1"/>
              <a:t>python3 03-train_cnn.py</a:t>
            </a:r>
            <a:r>
              <a:rPr lang="ko"/>
              <a:t>를 입력함으로써 학습을 시켜준다.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688" y="2048675"/>
            <a:ext cx="5928606" cy="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700" y="3066368"/>
            <a:ext cx="5928600" cy="3286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7"/>
          <p:cNvCxnSpPr>
            <a:stCxn id="245" idx="2"/>
            <a:endCxn id="246" idx="0"/>
          </p:cNvCxnSpPr>
          <p:nvPr/>
        </p:nvCxnSpPr>
        <p:spPr>
          <a:xfrm>
            <a:off x="4571991" y="2427675"/>
            <a:ext cx="0" cy="63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실행 방법 in jupyter</a:t>
            </a:r>
            <a:endParaRPr b="1"/>
          </a:p>
        </p:txBody>
      </p:sp>
      <p:grpSp>
        <p:nvGrpSpPr>
          <p:cNvPr id="253" name="Google Shape;253;p38"/>
          <p:cNvGrpSpPr/>
          <p:nvPr/>
        </p:nvGrpSpPr>
        <p:grpSpPr>
          <a:xfrm>
            <a:off x="369575" y="1757974"/>
            <a:ext cx="8404852" cy="2482425"/>
            <a:chOff x="427450" y="1376574"/>
            <a:chExt cx="8404852" cy="2482425"/>
          </a:xfrm>
        </p:grpSpPr>
        <p:pic>
          <p:nvPicPr>
            <p:cNvPr id="254" name="Google Shape;254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450" y="1600000"/>
              <a:ext cx="3088589" cy="19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850" y="1376574"/>
              <a:ext cx="4057452" cy="248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8"/>
            <p:cNvSpPr/>
            <p:nvPr/>
          </p:nvSpPr>
          <p:spPr>
            <a:xfrm>
              <a:off x="3764150" y="2571750"/>
              <a:ext cx="762600" cy="530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8"/>
          <p:cNvSpPr txBox="1"/>
          <p:nvPr/>
        </p:nvSpPr>
        <p:spPr>
          <a:xfrm>
            <a:off x="837100" y="4380800"/>
            <a:ext cx="36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 파일들을 jupyter로 옮겨 한번에 실행</a:t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311700" y="1111500"/>
            <a:ext cx="83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앞서 wsl, mac에서 실행한 방법과 같이 파일을 똑같이 수정한 후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학습 및 예측 결과의 시각화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데이터 변환</a:t>
            </a:r>
            <a:endParaRPr b="1"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9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비디오 프레임을 개별 이미지로 변환.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70" name="Google Shape;270;p40"/>
          <p:cNvGrpSpPr/>
          <p:nvPr/>
        </p:nvGrpSpPr>
        <p:grpSpPr>
          <a:xfrm>
            <a:off x="311700" y="3055626"/>
            <a:ext cx="8520600" cy="1615149"/>
            <a:chOff x="311700" y="2053101"/>
            <a:chExt cx="8520600" cy="1615149"/>
          </a:xfrm>
        </p:grpSpPr>
        <p:pic>
          <p:nvPicPr>
            <p:cNvPr id="271" name="Google Shape;271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2053101"/>
              <a:ext cx="2457458" cy="1615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7400" y="2310774"/>
              <a:ext cx="5264900" cy="10998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3" name="Google Shape;273;p40"/>
            <p:cNvCxnSpPr>
              <a:stCxn id="271" idx="3"/>
              <a:endCxn id="272" idx="1"/>
            </p:cNvCxnSpPr>
            <p:nvPr/>
          </p:nvCxnSpPr>
          <p:spPr>
            <a:xfrm>
              <a:off x="2769158" y="2860676"/>
              <a:ext cx="7983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274" name="Google Shape;274;p40"/>
          <p:cNvPicPr preferRelativeResize="0"/>
          <p:nvPr/>
        </p:nvPicPr>
        <p:blipFill rotWithShape="1">
          <a:blip r:embed="rId5">
            <a:alphaModFix/>
          </a:blip>
          <a:srcRect b="30953"/>
          <a:stretch/>
        </p:blipFill>
        <p:spPr>
          <a:xfrm>
            <a:off x="4572000" y="500875"/>
            <a:ext cx="4222101" cy="26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MTCNN을 이용하여 변환된 이미지에서 얼굴 추출</a:t>
            </a:r>
            <a:endParaRPr b="1"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앞서 비디오 프레임을 이미지로 변환한 것에서 얼굴을 추출합니다.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 때 사용된 MTCNN 모델은 </a:t>
            </a:r>
            <a:r>
              <a:rPr lang="ko" u="sng">
                <a:solidFill>
                  <a:schemeClr val="hlink"/>
                </a:solidFill>
                <a:hlinkClick r:id="rId3"/>
              </a:rPr>
              <a:t>MTCNN face detector</a:t>
            </a:r>
            <a:r>
              <a:rPr lang="ko"/>
              <a:t>를 참고하였고, 감지된 얼굴 경계 상자의 양쪽 30% 여백을 추가하고 95% 신뢰 임계값을 사용하여 얼굴 이미지를 캡쳐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 rotWithShape="1">
          <a:blip r:embed="rId4">
            <a:alphaModFix/>
          </a:blip>
          <a:srcRect l="22522"/>
          <a:stretch/>
        </p:blipFill>
        <p:spPr>
          <a:xfrm>
            <a:off x="311700" y="4353925"/>
            <a:ext cx="5246550" cy="6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825" y="1152475"/>
            <a:ext cx="2774600" cy="38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 b="1"/>
              <a:t>프로젝트 시작 계기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MTCNN을 이용하여 변환된 이미지에서 얼굴 추출</a:t>
            </a:r>
            <a:endParaRPr b="1"/>
          </a:p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b="44952"/>
          <a:stretch/>
        </p:blipFill>
        <p:spPr>
          <a:xfrm>
            <a:off x="563275" y="1517687"/>
            <a:ext cx="8017450" cy="9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 rotWithShape="1">
          <a:blip r:embed="rId4">
            <a:alphaModFix/>
          </a:blip>
          <a:srcRect b="48384"/>
          <a:stretch/>
        </p:blipFill>
        <p:spPr>
          <a:xfrm>
            <a:off x="563275" y="3146675"/>
            <a:ext cx="8017451" cy="107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42"/>
          <p:cNvCxnSpPr/>
          <p:nvPr/>
        </p:nvCxnSpPr>
        <p:spPr>
          <a:xfrm>
            <a:off x="4572000" y="2439575"/>
            <a:ext cx="0" cy="70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앞서 추출한 얼굴들 분류</a:t>
            </a:r>
            <a:endParaRPr b="1"/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앞서 추출한 얼굴들이 fake face(</a:t>
            </a:r>
            <a:r>
              <a:rPr lang="ko" b="1"/>
              <a:t>tmp_fake_faces</a:t>
            </a:r>
            <a:r>
              <a:rPr lang="ko"/>
              <a:t>)인지 real face(</a:t>
            </a:r>
            <a:r>
              <a:rPr lang="ko" b="1"/>
              <a:t>prepared_dataset -&gt; real</a:t>
            </a:r>
            <a:r>
              <a:rPr lang="ko"/>
              <a:t>)인지 각각의 파일로 분류를 합니다.</a:t>
            </a:r>
            <a:endParaRPr/>
          </a:p>
        </p:txBody>
      </p:sp>
      <p:grpSp>
        <p:nvGrpSpPr>
          <p:cNvPr id="297" name="Google Shape;297;p43"/>
          <p:cNvGrpSpPr/>
          <p:nvPr/>
        </p:nvGrpSpPr>
        <p:grpSpPr>
          <a:xfrm>
            <a:off x="311700" y="2095575"/>
            <a:ext cx="8832250" cy="1704100"/>
            <a:chOff x="311700" y="2095575"/>
            <a:chExt cx="8832250" cy="1704100"/>
          </a:xfrm>
        </p:grpSpPr>
        <p:pic>
          <p:nvPicPr>
            <p:cNvPr id="298" name="Google Shape;298;p43"/>
            <p:cNvPicPr preferRelativeResize="0"/>
            <p:nvPr/>
          </p:nvPicPr>
          <p:blipFill rotWithShape="1">
            <a:blip r:embed="rId3">
              <a:alphaModFix/>
            </a:blip>
            <a:srcRect b="65780"/>
            <a:stretch/>
          </p:blipFill>
          <p:spPr>
            <a:xfrm>
              <a:off x="311700" y="2095575"/>
              <a:ext cx="5791200" cy="37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43"/>
            <p:cNvPicPr preferRelativeResize="0"/>
            <p:nvPr/>
          </p:nvPicPr>
          <p:blipFill rotWithShape="1">
            <a:blip r:embed="rId3">
              <a:alphaModFix/>
            </a:blip>
            <a:srcRect t="69741"/>
            <a:stretch/>
          </p:blipFill>
          <p:spPr>
            <a:xfrm>
              <a:off x="311700" y="3465350"/>
              <a:ext cx="5791200" cy="3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43"/>
            <p:cNvPicPr preferRelativeResize="0"/>
            <p:nvPr/>
          </p:nvPicPr>
          <p:blipFill rotWithShape="1">
            <a:blip r:embed="rId4">
              <a:alphaModFix/>
            </a:blip>
            <a:srcRect r="3278" b="13096"/>
            <a:stretch/>
          </p:blipFill>
          <p:spPr>
            <a:xfrm>
              <a:off x="726625" y="2473675"/>
              <a:ext cx="5582875" cy="744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1" name="Google Shape;301;p43"/>
            <p:cNvCxnSpPr>
              <a:endCxn id="300" idx="1"/>
            </p:cNvCxnSpPr>
            <p:nvPr/>
          </p:nvCxnSpPr>
          <p:spPr>
            <a:xfrm rot="-5400000" flipH="1">
              <a:off x="438625" y="2558163"/>
              <a:ext cx="361500" cy="2145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43"/>
            <p:cNvCxnSpPr/>
            <p:nvPr/>
          </p:nvCxnSpPr>
          <p:spPr>
            <a:xfrm rot="10800000">
              <a:off x="6376158" y="2665426"/>
              <a:ext cx="7983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3" name="Google Shape;303;p43"/>
            <p:cNvSpPr txBox="1"/>
            <p:nvPr/>
          </p:nvSpPr>
          <p:spPr>
            <a:xfrm>
              <a:off x="7174450" y="2142075"/>
              <a:ext cx="1969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tmp_fake_faces</a:t>
              </a:r>
              <a:r>
                <a:rPr lang="ko"/>
                <a:t>에서 추출된 fake face들 중 random하게 선택되어 복사</a:t>
              </a:r>
              <a:endParaRPr/>
            </a:p>
          </p:txBody>
        </p:sp>
      </p:grpSp>
      <p:sp>
        <p:nvSpPr>
          <p:cNvPr id="304" name="Google Shape;304;p43"/>
          <p:cNvSpPr/>
          <p:nvPr/>
        </p:nvSpPr>
        <p:spPr>
          <a:xfrm>
            <a:off x="729975" y="2517275"/>
            <a:ext cx="5601300" cy="294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앞서 분류한 얼굴들 분할</a:t>
            </a:r>
            <a:endParaRPr b="1"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86900" y="1501200"/>
            <a:ext cx="6096000" cy="1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앞서 분류된 이미지(fake, real)들을 train, validation, test으로 8:1:1로 분할 해줍니다.</a:t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 rotWithShape="1">
          <a:blip r:embed="rId3">
            <a:alphaModFix/>
          </a:blip>
          <a:srcRect r="16499"/>
          <a:stretch/>
        </p:blipFill>
        <p:spPr>
          <a:xfrm>
            <a:off x="86900" y="2642175"/>
            <a:ext cx="6827425" cy="4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700" y="0"/>
            <a:ext cx="19182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/>
        </p:nvSpPr>
        <p:spPr>
          <a:xfrm>
            <a:off x="6182900" y="44825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Result: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 Training</a:t>
            </a:r>
            <a:endParaRPr b="1"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216700" cy="19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275" y="1170125"/>
            <a:ext cx="5540324" cy="26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16375"/>
            <a:ext cx="3014476" cy="15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 Training</a:t>
            </a:r>
            <a:endParaRPr b="1"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800"/>
            <a:ext cx="3384499" cy="20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400" y="1187812"/>
            <a:ext cx="5081900" cy="27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 Training Result</a:t>
            </a:r>
            <a:endParaRPr b="1"/>
          </a:p>
        </p:txBody>
      </p:sp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225" y="1388187"/>
            <a:ext cx="4301075" cy="322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9350"/>
            <a:ext cx="4219525" cy="31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/>
        </p:nvSpPr>
        <p:spPr>
          <a:xfrm>
            <a:off x="2222975" y="4282600"/>
            <a:ext cx="79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epoch</a:t>
            </a:r>
            <a:endParaRPr sz="900"/>
          </a:p>
        </p:txBody>
      </p:sp>
      <p:sp>
        <p:nvSpPr>
          <p:cNvPr id="337" name="Google Shape;337;p47"/>
          <p:cNvSpPr txBox="1"/>
          <p:nvPr/>
        </p:nvSpPr>
        <p:spPr>
          <a:xfrm>
            <a:off x="6451075" y="4282600"/>
            <a:ext cx="79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epoch</a:t>
            </a: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Testing Result</a:t>
            </a:r>
            <a:endParaRPr b="1"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64960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050" y="1321050"/>
            <a:ext cx="2715065" cy="175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2538" y="3160188"/>
            <a:ext cx="53625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/>
          <p:nvPr/>
        </p:nvSpPr>
        <p:spPr>
          <a:xfrm>
            <a:off x="6200525" y="1383950"/>
            <a:ext cx="2441100" cy="156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8"/>
          <p:cNvSpPr/>
          <p:nvPr/>
        </p:nvSpPr>
        <p:spPr>
          <a:xfrm>
            <a:off x="740875" y="1558325"/>
            <a:ext cx="4827600" cy="490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8"/>
          <p:cNvSpPr/>
          <p:nvPr/>
        </p:nvSpPr>
        <p:spPr>
          <a:xfrm>
            <a:off x="740875" y="2081250"/>
            <a:ext cx="4827600" cy="9939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8"/>
          <p:cNvSpPr/>
          <p:nvPr/>
        </p:nvSpPr>
        <p:spPr>
          <a:xfrm>
            <a:off x="3519525" y="3254075"/>
            <a:ext cx="4914900" cy="16497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48"/>
          <p:cNvCxnSpPr>
            <a:stCxn id="347" idx="3"/>
            <a:endCxn id="346" idx="1"/>
          </p:cNvCxnSpPr>
          <p:nvPr/>
        </p:nvCxnSpPr>
        <p:spPr>
          <a:xfrm>
            <a:off x="5568475" y="1803575"/>
            <a:ext cx="632100" cy="365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48"/>
          <p:cNvCxnSpPr>
            <a:stCxn id="348" idx="2"/>
            <a:endCxn id="349" idx="1"/>
          </p:cNvCxnSpPr>
          <p:nvPr/>
        </p:nvCxnSpPr>
        <p:spPr>
          <a:xfrm rot="-5400000" flipH="1">
            <a:off x="2835175" y="3394650"/>
            <a:ext cx="1003800" cy="364800"/>
          </a:xfrm>
          <a:prstGeom prst="bentConnector2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기대효과와 느낀 점</a:t>
            </a:r>
            <a:endParaRPr b="1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311700" y="702500"/>
            <a:ext cx="85206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EfficientNet의 개념을 이해하고 머신러닝에 적용된 사례를 통해 활용 과정을 파악함.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일반인이 쉽게 구별할 수 없는 딥페이크 진위 여부를 인공지능으로 파악하여 사회적 혼란을 방지할 수 있음을 파악함.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딥페이스 기능이 악용되지 않고 긍정적인 창조 활동에 활용될 수 있도록 도와줌.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장점: 발음을 제대로 못하는 질병에 걸렸을 때에 음성 복원 가능, 영화의 더빙 개선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50" y="3181200"/>
            <a:ext cx="1962300" cy="19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/>
          <p:nvPr/>
        </p:nvSpPr>
        <p:spPr>
          <a:xfrm>
            <a:off x="230525" y="3104350"/>
            <a:ext cx="6408600" cy="1701000"/>
          </a:xfrm>
          <a:prstGeom prst="flowChartMagneticTape">
            <a:avLst/>
          </a:prstGeom>
          <a:solidFill>
            <a:srgbClr val="C9DAF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dirty="0"/>
              <a:t>작업 환경이 달라 실행하는데에 어려움이 있었음.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dirty="0"/>
              <a:t>명령어가 달라 오류가 발생했지만 에러의 원인을 파악하고 해결하는 과정에서 인공지능에 대한 자신감을 얻을 수 있었다.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dirty="0"/>
              <a:t>코드를 실용적으로 활용할 수 있어서 학습에 도움이 되었다.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References</a:t>
            </a:r>
            <a:endParaRPr b="1"/>
          </a:p>
        </p:txBody>
      </p:sp>
      <p:sp>
        <p:nvSpPr>
          <p:cNvPr id="365" name="Google Shape;36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EfficientNet 설명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https://greeksharifa.github.io/computer%20vision/2022/03/01/EfficientNet/#1-introduction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https://lynnshin.tistory.com/53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ILSVRC과 기존 ImageNet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https://bskyvision.com/425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Deepfake-Detect git repository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https://github.com/aaronchong888/DeepFake-Detect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9695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시작 계기</a:t>
            </a:r>
            <a:endParaRPr b="1"/>
          </a:p>
        </p:txBody>
      </p:sp>
      <p:sp>
        <p:nvSpPr>
          <p:cNvPr id="72" name="Google Shape;72;p16"/>
          <p:cNvSpPr txBox="1"/>
          <p:nvPr/>
        </p:nvSpPr>
        <p:spPr>
          <a:xfrm>
            <a:off x="60800" y="941525"/>
            <a:ext cx="47835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인공지능 기술의 발달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→ 육안으로 구분하기 어려운 정교한 가짜 동영상들의 증가 추세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 약간의 딥러닝 지식만 있으면 누구든지 유명인을 이용한 여론몰이, 가짜뉴스를 제작할 수 있고 이는  디지털 성범죄, 딥페이크 피싱, 사기 등 사회적 문제 등을 야기함.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→ 일반인이 쉽게 판별하지 못하는 가짜 동영상 탐지 방안의 필요성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400" y="975350"/>
            <a:ext cx="3994900" cy="3192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9215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Deep Fake란? </a:t>
            </a:r>
            <a:endParaRPr b="1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18250" r="17394"/>
          <a:stretch/>
        </p:blipFill>
        <p:spPr>
          <a:xfrm>
            <a:off x="5710118" y="227650"/>
            <a:ext cx="3080083" cy="26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0800" y="636725"/>
            <a:ext cx="4783500" cy="3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딥러닝(Deep Learning) + 가짜(Fake) 의 합성어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인공지능을 기반으로 활용한 </a:t>
            </a:r>
            <a:r>
              <a:rPr lang="ko" sz="1800">
                <a:solidFill>
                  <a:srgbClr val="CC0000"/>
                </a:solidFill>
              </a:rPr>
              <a:t>인간 이미지 합성 기술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원리: 자동 인코더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주어진 입력을 출력으로 재구성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특정 이미지 하나씩 쪼개어 분해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디코더가 원본으로 다시 재구성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작업 끊임없이 반복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475" y="3253425"/>
            <a:ext cx="5831524" cy="18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2. 프로젝트 개요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프로젝트 개요</a:t>
            </a:r>
            <a:endParaRPr b="1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수집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인공지능 모델 선정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실행 방법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학습 및 결과 시각화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DeepFake-TIMIT, FaceForensics++</a:t>
            </a:r>
            <a:r>
              <a:rPr lang="en-US" altLang="ko" dirty="0"/>
              <a:t> </a:t>
            </a:r>
            <a:r>
              <a:rPr lang="ko" dirty="0"/>
              <a:t>(X)	 </a:t>
            </a:r>
            <a:r>
              <a:rPr lang="en-US" altLang="ko" dirty="0"/>
              <a:t>        </a:t>
            </a:r>
            <a:r>
              <a:rPr lang="ko" b="1" dirty="0">
                <a:solidFill>
                  <a:srgbClr val="FF0000"/>
                </a:solidFill>
              </a:rPr>
              <a:t>정제하는데 시간이 많이 소요</a:t>
            </a:r>
            <a:r>
              <a:rPr lang="ko" dirty="0"/>
              <a:t>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기존 DeepFake-Detect에 제공되는 dataset 이용</a:t>
            </a:r>
            <a:endParaRPr b="1" dirty="0"/>
          </a:p>
        </p:txBody>
      </p:sp>
      <p:cxnSp>
        <p:nvCxnSpPr>
          <p:cNvPr id="98" name="Google Shape;98;p20"/>
          <p:cNvCxnSpPr/>
          <p:nvPr/>
        </p:nvCxnSpPr>
        <p:spPr>
          <a:xfrm rot="10800000">
            <a:off x="4981800" y="1859725"/>
            <a:ext cx="425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어떠한 데이터가?</a:t>
            </a:r>
            <a:endParaRPr b="1"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t="22063"/>
          <a:stretch/>
        </p:blipFill>
        <p:spPr>
          <a:xfrm>
            <a:off x="1390650" y="3440550"/>
            <a:ext cx="6362700" cy="11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/>
              <a:t>EfficientNet이란?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EfficientNet은 </a:t>
            </a:r>
            <a:r>
              <a:rPr lang="ko" b="1"/>
              <a:t>Image classification(이미지 분류)</a:t>
            </a:r>
            <a:r>
              <a:rPr lang="ko"/>
              <a:t>하는 모델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기존 ImageNet을 비롯하여 EfficientNet은 </a:t>
            </a:r>
            <a:r>
              <a:rPr lang="ko" b="1"/>
              <a:t>model scaling(depth scaling, width scaling, resolution scaling)</a:t>
            </a:r>
            <a:r>
              <a:rPr lang="ko"/>
              <a:t>을 이용하여 이미지를 분류 합니다.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Microsoft Office PowerPoint</Application>
  <PresentationFormat>화면 슬라이드 쇼(16:9)</PresentationFormat>
  <Paragraphs>200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Arial</vt:lpstr>
      <vt:lpstr>Simple Light</vt:lpstr>
      <vt:lpstr>EfficientNet을 활용한 Deep-Fake Detect</vt:lpstr>
      <vt:lpstr>목차</vt:lpstr>
      <vt:lpstr>프로젝트 시작 계기</vt:lpstr>
      <vt:lpstr>프로젝트 시작 계기</vt:lpstr>
      <vt:lpstr>Deep Fake란? </vt:lpstr>
      <vt:lpstr>2. 프로젝트 개요</vt:lpstr>
      <vt:lpstr>프로젝트 개요</vt:lpstr>
      <vt:lpstr>어떠한 데이터가?</vt:lpstr>
      <vt:lpstr>EfficientNet이란? </vt:lpstr>
      <vt:lpstr>Model scaling</vt:lpstr>
      <vt:lpstr>Model scaling </vt:lpstr>
      <vt:lpstr>Model scaling </vt:lpstr>
      <vt:lpstr>EfficientNet이란? </vt:lpstr>
      <vt:lpstr>EfficientNet이 아닌 다른 인공지능 모델의 문제점 </vt:lpstr>
      <vt:lpstr>EfficientNet의 장점</vt:lpstr>
      <vt:lpstr>프로젝트 실행 방법</vt:lpstr>
      <vt:lpstr>프로젝트 실행 방법 in wsl, mac </vt:lpstr>
      <vt:lpstr>프로젝트 실행 방법 in wsl, mac </vt:lpstr>
      <vt:lpstr>프로젝트 실행 방법 in wsl, mac </vt:lpstr>
      <vt:lpstr>프로젝트 실행 방법 in wsl, mac </vt:lpstr>
      <vt:lpstr>프로젝트 실행 방법 in wsl, mac </vt:lpstr>
      <vt:lpstr>프로젝트 실행 방법 in wsl, mac </vt:lpstr>
      <vt:lpstr>프로젝트 실행 방법 in wsl, mac </vt:lpstr>
      <vt:lpstr>프로젝트 실행 방법 in wsl, mac </vt:lpstr>
      <vt:lpstr>프로젝트 실행 방법 in wsl, mac </vt:lpstr>
      <vt:lpstr>프로젝트 실행 방법 in jupyter</vt:lpstr>
      <vt:lpstr>학습 및 예측 결과의 시각화</vt:lpstr>
      <vt:lpstr>데이터 변환</vt:lpstr>
      <vt:lpstr>MTCNN을 이용하여 변환된 이미지에서 얼굴 추출</vt:lpstr>
      <vt:lpstr>MTCNN을 이용하여 변환된 이미지에서 얼굴 추출</vt:lpstr>
      <vt:lpstr>앞서 추출한 얼굴들 분류</vt:lpstr>
      <vt:lpstr>앞서 분류한 얼굴들 분할</vt:lpstr>
      <vt:lpstr>Model Training</vt:lpstr>
      <vt:lpstr>Model Training</vt:lpstr>
      <vt:lpstr>Model Training Result</vt:lpstr>
      <vt:lpstr>Testing Result</vt:lpstr>
      <vt:lpstr>기대효과와 느낀 점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EfficientNet을 활용한 Deep-Fake Detect</dc:title>
  <cp:lastModifiedBy>이 하림</cp:lastModifiedBy>
  <cp:revision>1</cp:revision>
  <dcterms:modified xsi:type="dcterms:W3CDTF">2022-06-06T12:42:49Z</dcterms:modified>
</cp:coreProperties>
</file>