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43" d="100"/>
          <a:sy n="43" d="100"/>
        </p:scale>
        <p:origin x="48" y="12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2589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5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8000" t="-25000" r="-4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7854-E7F6-4241-8716-3C617E8FD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Healthcare Deserts in the DMV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2793-C3A0-D846-8C6E-0903D6AD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Emily Reynolds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Mr. Richie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Pherson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Mr. Mike Marshall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Mr. Vibhanshu Shekhar</a:t>
            </a:r>
          </a:p>
        </p:txBody>
      </p:sp>
    </p:spTree>
    <p:extLst>
      <p:ext uri="{BB962C8B-B14F-4D97-AF65-F5344CB8AC3E}">
        <p14:creationId xmlns:p14="http://schemas.microsoft.com/office/powerpoint/2010/main" val="311566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E077-DE4C-40B6-8039-E79EA69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AC61-E38D-4AC1-88F3-81BFEE73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how economic conditions in specific geographic areas affect access to healthcare in the Washington, DC area. </a:t>
            </a:r>
          </a:p>
          <a:p>
            <a:r>
              <a:rPr lang="en-US" dirty="0"/>
              <a:t>What is the likelihood that more doctors are located in more populated areas?</a:t>
            </a:r>
          </a:p>
          <a:p>
            <a:r>
              <a:rPr lang="en-US" dirty="0"/>
              <a:t>Would hospital facilities be located more within higher income or lower income areas?</a:t>
            </a:r>
          </a:p>
          <a:p>
            <a:r>
              <a:rPr lang="en-US" dirty="0"/>
              <a:t>Is the unemployment rate higher in lower income areas?</a:t>
            </a:r>
          </a:p>
          <a:p>
            <a:r>
              <a:rPr lang="en-US" dirty="0"/>
              <a:t>Does per capita income influence the percentage of individuals possess healthcare insurance?</a:t>
            </a:r>
          </a:p>
          <a:p>
            <a:r>
              <a:rPr lang="en-US" dirty="0"/>
              <a:t>We found that</a:t>
            </a:r>
          </a:p>
        </p:txBody>
      </p:sp>
    </p:spTree>
    <p:extLst>
      <p:ext uri="{BB962C8B-B14F-4D97-AF65-F5344CB8AC3E}">
        <p14:creationId xmlns:p14="http://schemas.microsoft.com/office/powerpoint/2010/main" val="29600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465-4D4C-4F6B-8DC4-F06671D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AED0-1D2F-4EAB-B1A3-FC14340C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 #1: What is the likelihood that more doctors would be located in higher populated areas?</a:t>
            </a:r>
          </a:p>
          <a:p>
            <a:pPr lvl="1"/>
            <a:r>
              <a:rPr lang="en-US" dirty="0"/>
              <a:t>Number of doctors by zip code: Google Places API</a:t>
            </a:r>
          </a:p>
          <a:p>
            <a:pPr lvl="1"/>
            <a:r>
              <a:rPr lang="en-US" dirty="0"/>
              <a:t>Population by zip code: US Census Bureau, American Fact Finder</a:t>
            </a:r>
          </a:p>
          <a:p>
            <a:r>
              <a:rPr lang="en-US" u="sng" dirty="0"/>
              <a:t>Question #2:</a:t>
            </a:r>
            <a:r>
              <a:rPr lang="en-US" dirty="0"/>
              <a:t> Would hospital facilities be located more within higher income or lower income areas?</a:t>
            </a:r>
          </a:p>
          <a:p>
            <a:pPr lvl="1"/>
            <a:r>
              <a:rPr lang="en-US" dirty="0"/>
              <a:t>Number of hospitals by zip code: Google Places API</a:t>
            </a:r>
          </a:p>
          <a:p>
            <a:pPr lvl="1"/>
            <a:r>
              <a:rPr lang="en-US" dirty="0"/>
              <a:t>Income by zip code: US Census Bureau, American Fact Finder</a:t>
            </a:r>
          </a:p>
          <a:p>
            <a:r>
              <a:rPr lang="en-US" u="sng" dirty="0"/>
              <a:t>Question #3:</a:t>
            </a:r>
            <a:r>
              <a:rPr lang="en-US" dirty="0"/>
              <a:t> Is the unemployment rate higher in lower income areas?</a:t>
            </a:r>
          </a:p>
          <a:p>
            <a:pPr lvl="1"/>
            <a:r>
              <a:rPr lang="en-US" dirty="0"/>
              <a:t>Unemployment and Per Capita Income by zip code: US Census Bureau, American Fact Finder</a:t>
            </a:r>
          </a:p>
          <a:p>
            <a:r>
              <a:rPr lang="en-US" u="sng" dirty="0"/>
              <a:t>Question 4:</a:t>
            </a:r>
            <a:r>
              <a:rPr lang="en-US" dirty="0"/>
              <a:t> Does per capita income influence the percentage of individuals possess healthcare insurance?</a:t>
            </a:r>
          </a:p>
          <a:p>
            <a:pPr lvl="1"/>
            <a:r>
              <a:rPr lang="en-US" dirty="0"/>
              <a:t>Per Capita Income and Percent of pop. Insured: US Census Bureau, American Fact Finder</a:t>
            </a:r>
          </a:p>
        </p:txBody>
      </p:sp>
    </p:spTree>
    <p:extLst>
      <p:ext uri="{BB962C8B-B14F-4D97-AF65-F5344CB8AC3E}">
        <p14:creationId xmlns:p14="http://schemas.microsoft.com/office/powerpoint/2010/main" val="24318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2BCA-FDC0-4431-8618-FAC509BB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BFDA-9560-4892-9EB0-659D2777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09888" cy="4351337"/>
          </a:xfrm>
        </p:spPr>
        <p:txBody>
          <a:bodyPr>
            <a:normAutofit/>
          </a:bodyPr>
          <a:lstStyle/>
          <a:p>
            <a:r>
              <a:rPr lang="en-US" dirty="0"/>
              <a:t>Exploration and Cleanup</a:t>
            </a:r>
          </a:p>
          <a:p>
            <a:pPr lvl="1"/>
            <a:r>
              <a:rPr lang="en-US" dirty="0"/>
              <a:t>Selected desired data and downloaded into multiple CSVs from factfinder.census.gov</a:t>
            </a:r>
          </a:p>
          <a:p>
            <a:pPr lvl="1"/>
            <a:r>
              <a:rPr lang="en-US" dirty="0"/>
              <a:t>Cleaned it in Pandas with </a:t>
            </a:r>
            <a:r>
              <a:rPr lang="en-US" dirty="0" err="1"/>
              <a:t>DataFrames</a:t>
            </a:r>
            <a:r>
              <a:rPr lang="en-US" dirty="0"/>
              <a:t> – eliminated, renamed, and merged </a:t>
            </a:r>
            <a:r>
              <a:rPr lang="en-US" dirty="0" err="1"/>
              <a:t>DataFrame</a:t>
            </a:r>
            <a:r>
              <a:rPr lang="en-US" dirty="0"/>
              <a:t> from multiple CSVs. </a:t>
            </a:r>
          </a:p>
          <a:p>
            <a:pPr lvl="1"/>
            <a:r>
              <a:rPr lang="en-US" dirty="0"/>
              <a:t>Google Places API??</a:t>
            </a:r>
          </a:p>
          <a:p>
            <a:pPr lvl="1"/>
            <a:r>
              <a:rPr lang="en-US" dirty="0"/>
              <a:t>Turned the Google Places data into a </a:t>
            </a:r>
            <a:r>
              <a:rPr lang="en-US" dirty="0" err="1"/>
              <a:t>DataFrame</a:t>
            </a:r>
            <a:r>
              <a:rPr lang="en-US" dirty="0"/>
              <a:t>, which was merged with the economic indicators</a:t>
            </a:r>
          </a:p>
          <a:p>
            <a:r>
              <a:rPr lang="en-US" dirty="0"/>
              <a:t>Unexpected Insights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??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Problem we discovered on </a:t>
            </a:r>
            <a:r>
              <a:rPr lang="en-US" dirty="0" err="1">
                <a:solidFill>
                  <a:srgbClr val="FF0000"/>
                </a:solidFill>
              </a:rPr>
              <a:t>thursday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New Tools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Describe API mapping process</a:t>
            </a:r>
          </a:p>
        </p:txBody>
      </p:sp>
    </p:spTree>
    <p:extLst>
      <p:ext uri="{BB962C8B-B14F-4D97-AF65-F5344CB8AC3E}">
        <p14:creationId xmlns:p14="http://schemas.microsoft.com/office/powerpoint/2010/main" val="16361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83C5-D48E-4219-BB16-04C5FAE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1448-3B0E-4841-8334-D8BB4AB0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2493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313D-D30A-459A-A323-F52A7BE7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F8AB-92FB-443C-A3A2-8A57F2EE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not find a relationship between the income of a zip code and the number of doctors practicing there. </a:t>
            </a:r>
          </a:p>
        </p:txBody>
      </p:sp>
      <p:pic>
        <p:nvPicPr>
          <p:cNvPr id="4" name="Picture 3" descr="C:\Users\rrphe\AppData\Local\Microsoft\Windows\INetCache\Content.MSO\CCEB6F30.tmp">
            <a:extLst>
              <a:ext uri="{FF2B5EF4-FFF2-40B4-BE49-F238E27FC236}">
                <a16:creationId xmlns:a16="http://schemas.microsoft.com/office/drawing/2014/main" id="{EB99BEFC-D4BF-4AC2-AD16-2BEE8736FC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83" y="2592070"/>
            <a:ext cx="6311590" cy="390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65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9E4F-6AE4-4794-B3B4-0075C47E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4A1A-01EA-4B8B-9E25-F72036AA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98BA-4D88-422D-B8EE-5118A4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82C2-59DB-4682-93F1-DC96A784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75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123</TotalTime>
  <Words>385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Healthcare Deserts in the DMV</vt:lpstr>
      <vt:lpstr>Motivation &amp; Summary Slide</vt:lpstr>
      <vt:lpstr>Questions &amp; Data</vt:lpstr>
      <vt:lpstr>Data Cleanup &amp; Exploration</vt:lpstr>
      <vt:lpstr>Data Analysis</vt:lpstr>
      <vt:lpstr>Discussion – Question 1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HealthCare in the DMV Areas</dc:title>
  <dc:creator>Vibhanshu Shekhar</dc:creator>
  <cp:lastModifiedBy>Emily Reynolds</cp:lastModifiedBy>
  <cp:revision>12</cp:revision>
  <dcterms:created xsi:type="dcterms:W3CDTF">2019-04-20T17:09:59Z</dcterms:created>
  <dcterms:modified xsi:type="dcterms:W3CDTF">2019-04-26T23:50:57Z</dcterms:modified>
</cp:coreProperties>
</file>