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42"/>
  </p:notesMasterIdLst>
  <p:sldIdLst>
    <p:sldId id="256" r:id="rId2"/>
    <p:sldId id="714" r:id="rId3"/>
    <p:sldId id="674" r:id="rId4"/>
    <p:sldId id="715" r:id="rId5"/>
    <p:sldId id="716" r:id="rId6"/>
    <p:sldId id="717" r:id="rId7"/>
    <p:sldId id="721" r:id="rId8"/>
    <p:sldId id="722" r:id="rId9"/>
    <p:sldId id="718" r:id="rId10"/>
    <p:sldId id="719" r:id="rId11"/>
    <p:sldId id="720" r:id="rId12"/>
    <p:sldId id="723" r:id="rId13"/>
    <p:sldId id="727" r:id="rId14"/>
    <p:sldId id="728" r:id="rId15"/>
    <p:sldId id="729" r:id="rId16"/>
    <p:sldId id="724" r:id="rId17"/>
    <p:sldId id="725" r:id="rId18"/>
    <p:sldId id="726" r:id="rId19"/>
    <p:sldId id="730" r:id="rId20"/>
    <p:sldId id="731" r:id="rId21"/>
    <p:sldId id="732" r:id="rId22"/>
    <p:sldId id="733" r:id="rId23"/>
    <p:sldId id="738" r:id="rId24"/>
    <p:sldId id="739" r:id="rId25"/>
    <p:sldId id="735" r:id="rId26"/>
    <p:sldId id="736" r:id="rId27"/>
    <p:sldId id="737" r:id="rId28"/>
    <p:sldId id="734" r:id="rId29"/>
    <p:sldId id="740" r:id="rId30"/>
    <p:sldId id="741" r:id="rId31"/>
    <p:sldId id="746" r:id="rId32"/>
    <p:sldId id="747" r:id="rId33"/>
    <p:sldId id="748" r:id="rId34"/>
    <p:sldId id="742" r:id="rId35"/>
    <p:sldId id="743" r:id="rId36"/>
    <p:sldId id="749" r:id="rId37"/>
    <p:sldId id="744" r:id="rId38"/>
    <p:sldId id="713" r:id="rId39"/>
    <p:sldId id="711" r:id="rId40"/>
    <p:sldId id="30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63" d="100"/>
          <a:sy n="63" d="100"/>
        </p:scale>
        <p:origin x="712" y="48"/>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04-01-2025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Digital Marketing Campaign Conversion Prediction</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15359-EF0D-F52C-4B43-1162CDD7AF09}"/>
              </a:ext>
            </a:extLst>
          </p:cNvPr>
          <p:cNvSpPr>
            <a:spLocks noGrp="1"/>
          </p:cNvSpPr>
          <p:nvPr>
            <p:ph type="title"/>
          </p:nvPr>
        </p:nvSpPr>
        <p:spPr/>
        <p:txBody>
          <a:bodyPr/>
          <a:lstStyle/>
          <a:p>
            <a:r>
              <a:rPr lang="en-IN" dirty="0"/>
              <a:t>EDA – </a:t>
            </a:r>
            <a:r>
              <a:rPr lang="en-IN" dirty="0" err="1"/>
              <a:t>Univarient</a:t>
            </a:r>
            <a:r>
              <a:rPr lang="en-IN" dirty="0"/>
              <a:t> analysis of features</a:t>
            </a:r>
          </a:p>
        </p:txBody>
      </p:sp>
      <p:pic>
        <p:nvPicPr>
          <p:cNvPr id="9" name="Content Placeholder 8">
            <a:extLst>
              <a:ext uri="{FF2B5EF4-FFF2-40B4-BE49-F238E27FC236}">
                <a16:creationId xmlns:a16="http://schemas.microsoft.com/office/drawing/2014/main" id="{20E4DD6E-B5B6-B7B7-7A44-C1D711E1DA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455" y="1301641"/>
            <a:ext cx="3029106" cy="2127359"/>
          </a:xfrm>
        </p:spPr>
      </p:pic>
      <p:pic>
        <p:nvPicPr>
          <p:cNvPr id="11" name="Picture 10">
            <a:extLst>
              <a:ext uri="{FF2B5EF4-FFF2-40B4-BE49-F238E27FC236}">
                <a16:creationId xmlns:a16="http://schemas.microsoft.com/office/drawing/2014/main" id="{46719561-1EFE-BE58-81CF-91993F62D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6561" y="1245017"/>
            <a:ext cx="3264068" cy="2070206"/>
          </a:xfrm>
          <a:prstGeom prst="rect">
            <a:avLst/>
          </a:prstGeom>
        </p:spPr>
      </p:pic>
      <p:pic>
        <p:nvPicPr>
          <p:cNvPr id="13" name="Picture 12">
            <a:extLst>
              <a:ext uri="{FF2B5EF4-FFF2-40B4-BE49-F238E27FC236}">
                <a16:creationId xmlns:a16="http://schemas.microsoft.com/office/drawing/2014/main" id="{83A40EA4-DA73-047A-221C-92565952E1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5424" y="1200564"/>
            <a:ext cx="3499030" cy="2114659"/>
          </a:xfrm>
          <a:prstGeom prst="rect">
            <a:avLst/>
          </a:prstGeom>
        </p:spPr>
      </p:pic>
      <p:pic>
        <p:nvPicPr>
          <p:cNvPr id="15" name="Picture 14">
            <a:extLst>
              <a:ext uri="{FF2B5EF4-FFF2-40B4-BE49-F238E27FC236}">
                <a16:creationId xmlns:a16="http://schemas.microsoft.com/office/drawing/2014/main" id="{AE65617B-77E5-CFCB-ADC4-84D8A14CFA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844" y="3429000"/>
            <a:ext cx="3257717" cy="2171812"/>
          </a:xfrm>
          <a:prstGeom prst="rect">
            <a:avLst/>
          </a:prstGeom>
        </p:spPr>
      </p:pic>
      <p:pic>
        <p:nvPicPr>
          <p:cNvPr id="17" name="Picture 16">
            <a:extLst>
              <a:ext uri="{FF2B5EF4-FFF2-40B4-BE49-F238E27FC236}">
                <a16:creationId xmlns:a16="http://schemas.microsoft.com/office/drawing/2014/main" id="{7FBBFA18-44D9-6DE3-27B2-12A727E662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83254" y="3467102"/>
            <a:ext cx="3302170" cy="2133710"/>
          </a:xfrm>
          <a:prstGeom prst="rect">
            <a:avLst/>
          </a:prstGeom>
        </p:spPr>
      </p:pic>
      <p:pic>
        <p:nvPicPr>
          <p:cNvPr id="19" name="Picture 18">
            <a:extLst>
              <a:ext uri="{FF2B5EF4-FFF2-40B4-BE49-F238E27FC236}">
                <a16:creationId xmlns:a16="http://schemas.microsoft.com/office/drawing/2014/main" id="{56B09E21-FD11-B48B-30FA-7E1FA70E545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79109" y="3315223"/>
            <a:ext cx="3111660" cy="2178162"/>
          </a:xfrm>
          <a:prstGeom prst="rect">
            <a:avLst/>
          </a:prstGeom>
        </p:spPr>
      </p:pic>
    </p:spTree>
    <p:extLst>
      <p:ext uri="{BB962C8B-B14F-4D97-AF65-F5344CB8AC3E}">
        <p14:creationId xmlns:p14="http://schemas.microsoft.com/office/powerpoint/2010/main" val="197197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A87B7-6B44-C9D2-90FF-9CEC77E3D525}"/>
              </a:ext>
            </a:extLst>
          </p:cNvPr>
          <p:cNvSpPr>
            <a:spLocks noGrp="1"/>
          </p:cNvSpPr>
          <p:nvPr>
            <p:ph type="title"/>
          </p:nvPr>
        </p:nvSpPr>
        <p:spPr/>
        <p:txBody>
          <a:bodyPr/>
          <a:lstStyle/>
          <a:p>
            <a:r>
              <a:rPr lang="en-IN" dirty="0"/>
              <a:t>EDA- </a:t>
            </a:r>
            <a:r>
              <a:rPr lang="en-IN" dirty="0" err="1"/>
              <a:t>BiVariate</a:t>
            </a:r>
            <a:r>
              <a:rPr lang="en-IN" dirty="0"/>
              <a:t> Analysis</a:t>
            </a:r>
          </a:p>
        </p:txBody>
      </p:sp>
      <p:pic>
        <p:nvPicPr>
          <p:cNvPr id="9" name="Content Placeholder 8">
            <a:extLst>
              <a:ext uri="{FF2B5EF4-FFF2-40B4-BE49-F238E27FC236}">
                <a16:creationId xmlns:a16="http://schemas.microsoft.com/office/drawing/2014/main" id="{C3F6821B-B137-663D-CFB9-885CA4BF297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216441"/>
            <a:ext cx="5042159" cy="3772094"/>
          </a:xfrm>
        </p:spPr>
      </p:pic>
      <p:pic>
        <p:nvPicPr>
          <p:cNvPr id="11" name="Picture 10">
            <a:extLst>
              <a:ext uri="{FF2B5EF4-FFF2-40B4-BE49-F238E27FC236}">
                <a16:creationId xmlns:a16="http://schemas.microsoft.com/office/drawing/2014/main" id="{54ED685F-737E-740B-2399-4515CC121E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2159" y="1139439"/>
            <a:ext cx="4521432" cy="3727642"/>
          </a:xfrm>
          <a:prstGeom prst="rect">
            <a:avLst/>
          </a:prstGeom>
        </p:spPr>
      </p:pic>
    </p:spTree>
    <p:extLst>
      <p:ext uri="{BB962C8B-B14F-4D97-AF65-F5344CB8AC3E}">
        <p14:creationId xmlns:p14="http://schemas.microsoft.com/office/powerpoint/2010/main" val="1728194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BD73-249F-5BF4-80E4-6BEA687DDEDE}"/>
              </a:ext>
            </a:extLst>
          </p:cNvPr>
          <p:cNvSpPr>
            <a:spLocks noGrp="1"/>
          </p:cNvSpPr>
          <p:nvPr>
            <p:ph type="title"/>
          </p:nvPr>
        </p:nvSpPr>
        <p:spPr/>
        <p:txBody>
          <a:bodyPr/>
          <a:lstStyle/>
          <a:p>
            <a:r>
              <a:rPr lang="en-IN" dirty="0"/>
              <a:t>EDA- Bivariate</a:t>
            </a:r>
          </a:p>
        </p:txBody>
      </p:sp>
      <p:pic>
        <p:nvPicPr>
          <p:cNvPr id="5" name="Content Placeholder 4">
            <a:extLst>
              <a:ext uri="{FF2B5EF4-FFF2-40B4-BE49-F238E27FC236}">
                <a16:creationId xmlns:a16="http://schemas.microsoft.com/office/drawing/2014/main" id="{A33532DB-1844-39BA-4827-F8E6709DC9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884" y="1295327"/>
            <a:ext cx="4864350" cy="3791145"/>
          </a:xfrm>
        </p:spPr>
      </p:pic>
      <p:pic>
        <p:nvPicPr>
          <p:cNvPr id="7" name="Picture 6">
            <a:extLst>
              <a:ext uri="{FF2B5EF4-FFF2-40B4-BE49-F238E27FC236}">
                <a16:creationId xmlns:a16="http://schemas.microsoft.com/office/drawing/2014/main" id="{761E66AB-E39C-C357-05FB-6F9D89122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3234" y="1295327"/>
            <a:ext cx="4661140" cy="3797495"/>
          </a:xfrm>
          <a:prstGeom prst="rect">
            <a:avLst/>
          </a:prstGeom>
        </p:spPr>
      </p:pic>
    </p:spTree>
    <p:extLst>
      <p:ext uri="{BB962C8B-B14F-4D97-AF65-F5344CB8AC3E}">
        <p14:creationId xmlns:p14="http://schemas.microsoft.com/office/powerpoint/2010/main" val="1850935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F9EE4-D843-1FD9-FE1D-210D6BE46329}"/>
              </a:ext>
            </a:extLst>
          </p:cNvPr>
          <p:cNvSpPr>
            <a:spLocks noGrp="1"/>
          </p:cNvSpPr>
          <p:nvPr>
            <p:ph type="title"/>
          </p:nvPr>
        </p:nvSpPr>
        <p:spPr/>
        <p:txBody>
          <a:bodyPr/>
          <a:lstStyle/>
          <a:p>
            <a:r>
              <a:rPr lang="en-IN" dirty="0"/>
              <a:t>Age vs conversion</a:t>
            </a:r>
          </a:p>
        </p:txBody>
      </p:sp>
      <p:pic>
        <p:nvPicPr>
          <p:cNvPr id="5" name="Content Placeholder 4">
            <a:extLst>
              <a:ext uri="{FF2B5EF4-FFF2-40B4-BE49-F238E27FC236}">
                <a16:creationId xmlns:a16="http://schemas.microsoft.com/office/drawing/2014/main" id="{FE540838-30E4-D2E1-6AB6-E46CBBA428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884" y="1472683"/>
            <a:ext cx="8397458" cy="4398962"/>
          </a:xfrm>
        </p:spPr>
      </p:pic>
      <p:sp>
        <p:nvSpPr>
          <p:cNvPr id="6" name="TextBox 5">
            <a:extLst>
              <a:ext uri="{FF2B5EF4-FFF2-40B4-BE49-F238E27FC236}">
                <a16:creationId xmlns:a16="http://schemas.microsoft.com/office/drawing/2014/main" id="{F4EAAB80-E424-584F-C63F-29B464FD6E0E}"/>
              </a:ext>
            </a:extLst>
          </p:cNvPr>
          <p:cNvSpPr txBox="1"/>
          <p:nvPr/>
        </p:nvSpPr>
        <p:spPr>
          <a:xfrm>
            <a:off x="8895045" y="967104"/>
            <a:ext cx="2618071" cy="4696157"/>
          </a:xfrm>
          <a:prstGeom prst="rect">
            <a:avLst/>
          </a:prstGeom>
          <a:noFill/>
        </p:spPr>
        <p:txBody>
          <a:bodyPr wrap="square" rtlCol="0">
            <a:spAutoFit/>
          </a:bodyPr>
          <a:lstStyle/>
          <a:p>
            <a:pPr algn="l"/>
            <a:r>
              <a:rPr lang="en-US" b="1" i="1" dirty="0">
                <a:solidFill>
                  <a:srgbClr val="000000"/>
                </a:solidFill>
                <a:effectLst/>
                <a:latin typeface="Helvetica Neue"/>
              </a:rPr>
              <a:t>Insights from Age Vs Conversion</a:t>
            </a:r>
          </a:p>
          <a:p>
            <a:pPr algn="l">
              <a:spcAft>
                <a:spcPts val="675"/>
              </a:spcAft>
              <a:buFont typeface="Arial" panose="020B0604020202020204" pitchFamily="34" charset="0"/>
              <a:buChar char="•"/>
            </a:pPr>
            <a:r>
              <a:rPr lang="en-US" b="0" i="0" dirty="0">
                <a:solidFill>
                  <a:srgbClr val="000000"/>
                </a:solidFill>
                <a:effectLst/>
                <a:latin typeface="Helvetica Neue"/>
              </a:rPr>
              <a:t>35–44 years: Highest conversions</a:t>
            </a:r>
          </a:p>
          <a:p>
            <a:pPr algn="l">
              <a:spcAft>
                <a:spcPts val="675"/>
              </a:spcAft>
              <a:buFont typeface="Arial" panose="020B0604020202020204" pitchFamily="34" charset="0"/>
              <a:buChar char="•"/>
            </a:pPr>
            <a:r>
              <a:rPr lang="en-US" b="0" i="0" dirty="0">
                <a:solidFill>
                  <a:srgbClr val="000000"/>
                </a:solidFill>
                <a:effectLst/>
                <a:latin typeface="Helvetica Neue"/>
              </a:rPr>
              <a:t>25–34 years: Second highest</a:t>
            </a:r>
          </a:p>
          <a:p>
            <a:pPr algn="l">
              <a:spcAft>
                <a:spcPts val="675"/>
              </a:spcAft>
              <a:buFont typeface="Arial" panose="020B0604020202020204" pitchFamily="34" charset="0"/>
              <a:buChar char="•"/>
            </a:pPr>
            <a:r>
              <a:rPr lang="en-US" b="0" i="0" dirty="0">
                <a:solidFill>
                  <a:srgbClr val="000000"/>
                </a:solidFill>
                <a:effectLst/>
                <a:latin typeface="Helvetica Neue"/>
              </a:rPr>
              <a:t>45–54 years: Third highest</a:t>
            </a:r>
          </a:p>
          <a:p>
            <a:pPr algn="l">
              <a:spcAft>
                <a:spcPts val="675"/>
              </a:spcAft>
              <a:buFont typeface="Arial" panose="020B0604020202020204" pitchFamily="34" charset="0"/>
              <a:buChar char="•"/>
            </a:pPr>
            <a:r>
              <a:rPr lang="en-US" b="0" i="0" dirty="0">
                <a:solidFill>
                  <a:srgbClr val="000000"/>
                </a:solidFill>
                <a:effectLst/>
                <a:latin typeface="Helvetica Neue"/>
              </a:rPr>
              <a:t>55–64 years: Fourth highest</a:t>
            </a:r>
          </a:p>
          <a:p>
            <a:pPr algn="l">
              <a:spcAft>
                <a:spcPts val="675"/>
              </a:spcAft>
              <a:buFont typeface="Arial" panose="020B0604020202020204" pitchFamily="34" charset="0"/>
              <a:buChar char="•"/>
            </a:pPr>
            <a:r>
              <a:rPr lang="en-US" b="0" i="0" dirty="0">
                <a:solidFill>
                  <a:srgbClr val="000000"/>
                </a:solidFill>
                <a:effectLst/>
                <a:latin typeface="Helvetica Neue"/>
              </a:rPr>
              <a:t>18–24 years: Lower conversions but significant</a:t>
            </a:r>
          </a:p>
          <a:p>
            <a:pPr algn="l">
              <a:spcAft>
                <a:spcPts val="675"/>
              </a:spcAft>
              <a:buFont typeface="Arial" panose="020B0604020202020204" pitchFamily="34" charset="0"/>
              <a:buChar char="•"/>
            </a:pPr>
            <a:r>
              <a:rPr lang="en-US" b="0" i="0" dirty="0">
                <a:solidFill>
                  <a:srgbClr val="000000"/>
                </a:solidFill>
                <a:effectLst/>
                <a:latin typeface="Helvetica Neue"/>
              </a:rPr>
              <a:t>65+ years: Lowest conversions</a:t>
            </a:r>
          </a:p>
        </p:txBody>
      </p:sp>
    </p:spTree>
    <p:extLst>
      <p:ext uri="{BB962C8B-B14F-4D97-AF65-F5344CB8AC3E}">
        <p14:creationId xmlns:p14="http://schemas.microsoft.com/office/powerpoint/2010/main" val="239978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4C54-B0E0-658E-BD42-71312C54F7E6}"/>
              </a:ext>
            </a:extLst>
          </p:cNvPr>
          <p:cNvSpPr>
            <a:spLocks noGrp="1"/>
          </p:cNvSpPr>
          <p:nvPr>
            <p:ph type="title"/>
          </p:nvPr>
        </p:nvSpPr>
        <p:spPr/>
        <p:txBody>
          <a:bodyPr/>
          <a:lstStyle/>
          <a:p>
            <a:r>
              <a:rPr lang="en-IN" dirty="0"/>
              <a:t>Gender Vs Conversion               </a:t>
            </a:r>
            <a:r>
              <a:rPr lang="en-IN" dirty="0" err="1"/>
              <a:t>Camp.Type</a:t>
            </a:r>
            <a:r>
              <a:rPr lang="en-IN" dirty="0"/>
              <a:t> Vs Conversion</a:t>
            </a:r>
          </a:p>
        </p:txBody>
      </p:sp>
      <p:pic>
        <p:nvPicPr>
          <p:cNvPr id="5" name="Content Placeholder 4">
            <a:extLst>
              <a:ext uri="{FF2B5EF4-FFF2-40B4-BE49-F238E27FC236}">
                <a16:creationId xmlns:a16="http://schemas.microsoft.com/office/drawing/2014/main" id="{19FE6E58-E475-C921-D49E-D072546F9B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848" y="1120149"/>
            <a:ext cx="3962604" cy="3238666"/>
          </a:xfrm>
        </p:spPr>
      </p:pic>
      <p:sp>
        <p:nvSpPr>
          <p:cNvPr id="6" name="TextBox 5">
            <a:extLst>
              <a:ext uri="{FF2B5EF4-FFF2-40B4-BE49-F238E27FC236}">
                <a16:creationId xmlns:a16="http://schemas.microsoft.com/office/drawing/2014/main" id="{BCA1B744-297D-718C-6B26-1B55037E8DD8}"/>
              </a:ext>
            </a:extLst>
          </p:cNvPr>
          <p:cNvSpPr txBox="1"/>
          <p:nvPr/>
        </p:nvSpPr>
        <p:spPr>
          <a:xfrm>
            <a:off x="122774" y="4472341"/>
            <a:ext cx="5007492" cy="1567096"/>
          </a:xfrm>
          <a:prstGeom prst="rect">
            <a:avLst/>
          </a:prstGeom>
          <a:noFill/>
        </p:spPr>
        <p:txBody>
          <a:bodyPr wrap="square" rtlCol="0">
            <a:spAutoFit/>
          </a:bodyPr>
          <a:lstStyle/>
          <a:p>
            <a:pPr algn="l"/>
            <a:r>
              <a:rPr lang="en-US" b="1" i="1" dirty="0">
                <a:solidFill>
                  <a:srgbClr val="000000"/>
                </a:solidFill>
                <a:effectLst/>
                <a:latin typeface="Helvetica Neue"/>
              </a:rPr>
              <a:t>Insights from Gender Vs Conversion</a:t>
            </a:r>
          </a:p>
          <a:p>
            <a:pPr algn="l">
              <a:spcAft>
                <a:spcPts val="675"/>
              </a:spcAft>
              <a:buFont typeface="Arial" panose="020B0604020202020204" pitchFamily="34" charset="0"/>
              <a:buChar char="•"/>
            </a:pPr>
            <a:r>
              <a:rPr lang="en-US" b="0" i="0" dirty="0">
                <a:solidFill>
                  <a:srgbClr val="000000"/>
                </a:solidFill>
                <a:effectLst/>
                <a:latin typeface="Helvetica Neue"/>
              </a:rPr>
              <a:t>Female: Represents 60.5% of the converting audience</a:t>
            </a:r>
          </a:p>
          <a:p>
            <a:pPr algn="l">
              <a:spcAft>
                <a:spcPts val="675"/>
              </a:spcAft>
              <a:buFont typeface="Arial" panose="020B0604020202020204" pitchFamily="34" charset="0"/>
              <a:buChar char="•"/>
            </a:pPr>
            <a:r>
              <a:rPr lang="en-US" b="0" i="0" dirty="0">
                <a:solidFill>
                  <a:srgbClr val="000000"/>
                </a:solidFill>
                <a:effectLst/>
                <a:latin typeface="Helvetica Neue"/>
              </a:rPr>
              <a:t>Male: Represents 39.53% of the converting audience</a:t>
            </a:r>
          </a:p>
        </p:txBody>
      </p:sp>
      <p:pic>
        <p:nvPicPr>
          <p:cNvPr id="8" name="Picture 7">
            <a:extLst>
              <a:ext uri="{FF2B5EF4-FFF2-40B4-BE49-F238E27FC236}">
                <a16:creationId xmlns:a16="http://schemas.microsoft.com/office/drawing/2014/main" id="{E82BEDC0-992C-4F7C-A11F-FEF076896A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39789"/>
            <a:ext cx="4330923" cy="3346622"/>
          </a:xfrm>
          <a:prstGeom prst="rect">
            <a:avLst/>
          </a:prstGeom>
        </p:spPr>
      </p:pic>
      <p:sp>
        <p:nvSpPr>
          <p:cNvPr id="9" name="TextBox 8">
            <a:extLst>
              <a:ext uri="{FF2B5EF4-FFF2-40B4-BE49-F238E27FC236}">
                <a16:creationId xmlns:a16="http://schemas.microsoft.com/office/drawing/2014/main" id="{85685F61-0E4F-A1DD-4822-C3284B039DF2}"/>
              </a:ext>
            </a:extLst>
          </p:cNvPr>
          <p:cNvSpPr txBox="1"/>
          <p:nvPr/>
        </p:nvSpPr>
        <p:spPr>
          <a:xfrm>
            <a:off x="5515276" y="4358815"/>
            <a:ext cx="5970872" cy="1844095"/>
          </a:xfrm>
          <a:prstGeom prst="rect">
            <a:avLst/>
          </a:prstGeom>
          <a:noFill/>
        </p:spPr>
        <p:txBody>
          <a:bodyPr wrap="square" rtlCol="0">
            <a:spAutoFit/>
          </a:bodyPr>
          <a:lstStyle/>
          <a:p>
            <a:pPr algn="l"/>
            <a:r>
              <a:rPr lang="en-US" b="1" i="1" dirty="0">
                <a:solidFill>
                  <a:srgbClr val="000000"/>
                </a:solidFill>
                <a:effectLst/>
                <a:latin typeface="Helvetica Neue"/>
              </a:rPr>
              <a:t>Insights from Number of Website visit by campaign type Vs Conversion</a:t>
            </a:r>
          </a:p>
          <a:p>
            <a:pPr algn="l">
              <a:spcAft>
                <a:spcPts val="675"/>
              </a:spcAft>
              <a:buFont typeface="Arial" panose="020B0604020202020204" pitchFamily="34" charset="0"/>
              <a:buChar char="•"/>
            </a:pPr>
            <a:r>
              <a:rPr lang="en-US" b="0" i="0" dirty="0">
                <a:solidFill>
                  <a:srgbClr val="000000"/>
                </a:solidFill>
                <a:effectLst/>
                <a:latin typeface="Helvetica Neue"/>
              </a:rPr>
              <a:t>almost each </a:t>
            </a:r>
            <a:r>
              <a:rPr lang="en-US" dirty="0">
                <a:solidFill>
                  <a:srgbClr val="000000"/>
                </a:solidFill>
                <a:latin typeface="Helvetica Neue"/>
              </a:rPr>
              <a:t>ca</a:t>
            </a:r>
            <a:r>
              <a:rPr lang="en-US" b="0" i="0" dirty="0">
                <a:solidFill>
                  <a:srgbClr val="000000"/>
                </a:solidFill>
                <a:effectLst/>
                <a:latin typeface="Helvetica Neue"/>
              </a:rPr>
              <a:t>mpaign type contributes equal amount of share for website visit</a:t>
            </a:r>
          </a:p>
          <a:p>
            <a:pPr algn="l">
              <a:spcAft>
                <a:spcPts val="675"/>
              </a:spcAft>
              <a:buFont typeface="Arial" panose="020B0604020202020204" pitchFamily="34" charset="0"/>
              <a:buChar char="•"/>
            </a:pPr>
            <a:r>
              <a:rPr lang="en-US" b="0" i="0" dirty="0">
                <a:solidFill>
                  <a:srgbClr val="000000"/>
                </a:solidFill>
                <a:effectLst/>
                <a:latin typeface="Helvetica Neue"/>
              </a:rPr>
              <a:t>Where as </a:t>
            </a:r>
            <a:r>
              <a:rPr lang="en-US" b="1" i="0" dirty="0">
                <a:solidFill>
                  <a:srgbClr val="000000"/>
                </a:solidFill>
                <a:effectLst/>
                <a:latin typeface="Helvetica Neue"/>
              </a:rPr>
              <a:t>Conversion Marketing Type</a:t>
            </a:r>
            <a:r>
              <a:rPr lang="en-US" b="0" i="0" dirty="0">
                <a:solidFill>
                  <a:srgbClr val="000000"/>
                </a:solidFill>
                <a:effectLst/>
                <a:latin typeface="Helvetica Neue"/>
              </a:rPr>
              <a:t> has Highest rate for Conversion of customers</a:t>
            </a:r>
          </a:p>
        </p:txBody>
      </p:sp>
    </p:spTree>
    <p:extLst>
      <p:ext uri="{BB962C8B-B14F-4D97-AF65-F5344CB8AC3E}">
        <p14:creationId xmlns:p14="http://schemas.microsoft.com/office/powerpoint/2010/main" val="203977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55C50-18BB-F03D-FEA9-E04E9E9838B3}"/>
              </a:ext>
            </a:extLst>
          </p:cNvPr>
          <p:cNvSpPr>
            <a:spLocks noGrp="1"/>
          </p:cNvSpPr>
          <p:nvPr>
            <p:ph type="title"/>
          </p:nvPr>
        </p:nvSpPr>
        <p:spPr/>
        <p:txBody>
          <a:bodyPr/>
          <a:lstStyle/>
          <a:p>
            <a:r>
              <a:rPr lang="en-IN" dirty="0"/>
              <a:t>Camp. Channel vs Conversion           income vs conversion        </a:t>
            </a:r>
          </a:p>
        </p:txBody>
      </p:sp>
      <p:pic>
        <p:nvPicPr>
          <p:cNvPr id="5" name="Content Placeholder 4">
            <a:extLst>
              <a:ext uri="{FF2B5EF4-FFF2-40B4-BE49-F238E27FC236}">
                <a16:creationId xmlns:a16="http://schemas.microsoft.com/office/drawing/2014/main" id="{5D0311E1-8963-C9E0-6F7D-5DFF5E8EE9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1770" y="1233788"/>
            <a:ext cx="4242018" cy="3103670"/>
          </a:xfrm>
        </p:spPr>
      </p:pic>
      <p:pic>
        <p:nvPicPr>
          <p:cNvPr id="7" name="Picture 6">
            <a:extLst>
              <a:ext uri="{FF2B5EF4-FFF2-40B4-BE49-F238E27FC236}">
                <a16:creationId xmlns:a16="http://schemas.microsoft.com/office/drawing/2014/main" id="{A099F194-16E4-492B-A919-D0C911414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503" y="1331808"/>
            <a:ext cx="4502381" cy="2907629"/>
          </a:xfrm>
          <a:prstGeom prst="rect">
            <a:avLst/>
          </a:prstGeom>
        </p:spPr>
      </p:pic>
      <p:sp>
        <p:nvSpPr>
          <p:cNvPr id="8" name="TextBox 7">
            <a:extLst>
              <a:ext uri="{FF2B5EF4-FFF2-40B4-BE49-F238E27FC236}">
                <a16:creationId xmlns:a16="http://schemas.microsoft.com/office/drawing/2014/main" id="{9A0F61F6-3DEA-52B2-03E0-95D5EE43527A}"/>
              </a:ext>
            </a:extLst>
          </p:cNvPr>
          <p:cNvSpPr txBox="1"/>
          <p:nvPr/>
        </p:nvSpPr>
        <p:spPr>
          <a:xfrm>
            <a:off x="125128" y="4295285"/>
            <a:ext cx="11713945" cy="2577629"/>
          </a:xfrm>
          <a:prstGeom prst="rect">
            <a:avLst/>
          </a:prstGeom>
          <a:noFill/>
        </p:spPr>
        <p:txBody>
          <a:bodyPr wrap="square" rtlCol="0">
            <a:spAutoFit/>
          </a:bodyPr>
          <a:lstStyle/>
          <a:p>
            <a:pPr algn="l"/>
            <a:r>
              <a:rPr lang="en-US" b="1" i="1" dirty="0">
                <a:solidFill>
                  <a:srgbClr val="000000"/>
                </a:solidFill>
                <a:effectLst/>
                <a:latin typeface="Helvetica Neue"/>
              </a:rPr>
              <a:t>Insights from conversion by campaign Channel</a:t>
            </a:r>
          </a:p>
          <a:p>
            <a:pPr algn="l">
              <a:spcAft>
                <a:spcPts val="675"/>
              </a:spcAft>
              <a:buFont typeface="Arial" panose="020B0604020202020204" pitchFamily="34" charset="0"/>
              <a:buChar char="•"/>
            </a:pPr>
            <a:r>
              <a:rPr lang="en-US" b="0" i="0" dirty="0">
                <a:solidFill>
                  <a:srgbClr val="000000"/>
                </a:solidFill>
                <a:effectLst/>
                <a:latin typeface="Helvetica Neue"/>
              </a:rPr>
              <a:t>almost each campaign channel contributes equal </a:t>
            </a:r>
            <a:r>
              <a:rPr lang="en-US" b="0" i="0" dirty="0" err="1">
                <a:solidFill>
                  <a:srgbClr val="000000"/>
                </a:solidFill>
                <a:effectLst/>
                <a:latin typeface="Helvetica Neue"/>
              </a:rPr>
              <a:t>ammount</a:t>
            </a:r>
            <a:r>
              <a:rPr lang="en-US" b="0" i="0" dirty="0">
                <a:solidFill>
                  <a:srgbClr val="000000"/>
                </a:solidFill>
                <a:effectLst/>
                <a:latin typeface="Helvetica Neue"/>
              </a:rPr>
              <a:t> of share for website visit</a:t>
            </a:r>
          </a:p>
          <a:p>
            <a:pPr algn="l">
              <a:spcAft>
                <a:spcPts val="675"/>
              </a:spcAft>
              <a:buFont typeface="Arial" panose="020B0604020202020204" pitchFamily="34" charset="0"/>
              <a:buChar char="•"/>
            </a:pPr>
            <a:r>
              <a:rPr lang="en-US" b="0" i="0" dirty="0">
                <a:solidFill>
                  <a:srgbClr val="000000"/>
                </a:solidFill>
                <a:effectLst/>
                <a:latin typeface="Helvetica Neue"/>
              </a:rPr>
              <a:t>whereas </a:t>
            </a:r>
            <a:r>
              <a:rPr lang="en-US" b="1" i="0" dirty="0">
                <a:solidFill>
                  <a:srgbClr val="000000"/>
                </a:solidFill>
                <a:effectLst/>
                <a:latin typeface="Helvetica Neue"/>
              </a:rPr>
              <a:t>Social Media, Email, SEO Marketing Channel</a:t>
            </a:r>
            <a:r>
              <a:rPr lang="en-US" b="0" i="0" dirty="0">
                <a:solidFill>
                  <a:srgbClr val="000000"/>
                </a:solidFill>
                <a:effectLst/>
                <a:latin typeface="Helvetica Neue"/>
              </a:rPr>
              <a:t> has bit lower rate of Customer Conversion</a:t>
            </a:r>
          </a:p>
          <a:p>
            <a:pPr algn="l"/>
            <a:r>
              <a:rPr lang="en-US" b="1" i="1" dirty="0">
                <a:solidFill>
                  <a:srgbClr val="000000"/>
                </a:solidFill>
                <a:effectLst/>
                <a:latin typeface="Helvetica Neue"/>
              </a:rPr>
              <a:t>Insights from Income Vs Conversion : </a:t>
            </a:r>
          </a:p>
          <a:p>
            <a:pPr algn="l"/>
            <a:r>
              <a:rPr lang="en-US" b="0" i="0" dirty="0">
                <a:solidFill>
                  <a:srgbClr val="000000"/>
                </a:solidFill>
                <a:effectLst/>
                <a:latin typeface="Helvetica Neue"/>
              </a:rPr>
              <a:t>100-150: Highest conversions, 25-30: Second highest</a:t>
            </a:r>
          </a:p>
          <a:p>
            <a:pPr algn="l">
              <a:spcAft>
                <a:spcPts val="675"/>
              </a:spcAft>
            </a:pPr>
            <a:r>
              <a:rPr lang="en-US" b="0" i="0" dirty="0">
                <a:solidFill>
                  <a:srgbClr val="000000"/>
                </a:solidFill>
                <a:effectLst/>
                <a:latin typeface="Helvetica Neue"/>
              </a:rPr>
              <a:t>75-100: Third highest, 50-75: Fourth highest, 25: Lowest conversions</a:t>
            </a:r>
          </a:p>
          <a:p>
            <a:pPr algn="l"/>
            <a:endParaRPr lang="en-US" b="0" i="0" dirty="0">
              <a:solidFill>
                <a:srgbClr val="000000"/>
              </a:solidFill>
              <a:effectLst/>
              <a:latin typeface="Helvetica Neue"/>
            </a:endParaRPr>
          </a:p>
          <a:p>
            <a:pPr algn="l">
              <a:spcAft>
                <a:spcPts val="675"/>
              </a:spcAft>
              <a:buFont typeface="Arial" panose="020B0604020202020204" pitchFamily="34" charset="0"/>
              <a:buChar char="•"/>
            </a:pPr>
            <a:endParaRPr lang="en-US" b="0" i="0" dirty="0">
              <a:solidFill>
                <a:srgbClr val="000000"/>
              </a:solidFill>
              <a:effectLst/>
              <a:latin typeface="Helvetica Neue"/>
            </a:endParaRPr>
          </a:p>
        </p:txBody>
      </p:sp>
    </p:spTree>
    <p:extLst>
      <p:ext uri="{BB962C8B-B14F-4D97-AF65-F5344CB8AC3E}">
        <p14:creationId xmlns:p14="http://schemas.microsoft.com/office/powerpoint/2010/main" val="1703119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F25E-ECA6-3CC7-F8E5-DCFAD1A4F45D}"/>
              </a:ext>
            </a:extLst>
          </p:cNvPr>
          <p:cNvSpPr>
            <a:spLocks noGrp="1"/>
          </p:cNvSpPr>
          <p:nvPr>
            <p:ph type="title"/>
          </p:nvPr>
        </p:nvSpPr>
        <p:spPr/>
        <p:txBody>
          <a:bodyPr/>
          <a:lstStyle/>
          <a:p>
            <a:r>
              <a:rPr lang="en-IN" dirty="0" err="1"/>
              <a:t>PreviousPurchase</a:t>
            </a:r>
            <a:r>
              <a:rPr lang="en-IN" dirty="0"/>
              <a:t> vs conv.                   </a:t>
            </a:r>
            <a:r>
              <a:rPr lang="en-IN" dirty="0" err="1"/>
              <a:t>Avg</a:t>
            </a:r>
            <a:r>
              <a:rPr lang="en-IN" dirty="0"/>
              <a:t> </a:t>
            </a:r>
            <a:r>
              <a:rPr lang="en-IN" dirty="0" err="1"/>
              <a:t>ctr</a:t>
            </a:r>
            <a:r>
              <a:rPr lang="en-IN" dirty="0"/>
              <a:t> vs Conversion</a:t>
            </a:r>
          </a:p>
        </p:txBody>
      </p:sp>
      <p:pic>
        <p:nvPicPr>
          <p:cNvPr id="5" name="Content Placeholder 4">
            <a:extLst>
              <a:ext uri="{FF2B5EF4-FFF2-40B4-BE49-F238E27FC236}">
                <a16:creationId xmlns:a16="http://schemas.microsoft.com/office/drawing/2014/main" id="{2A501901-3700-949C-C3F2-B7061A6D6E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633" y="1261325"/>
            <a:ext cx="5760416" cy="2983831"/>
          </a:xfrm>
        </p:spPr>
      </p:pic>
      <p:sp>
        <p:nvSpPr>
          <p:cNvPr id="6" name="TextBox 5">
            <a:extLst>
              <a:ext uri="{FF2B5EF4-FFF2-40B4-BE49-F238E27FC236}">
                <a16:creationId xmlns:a16="http://schemas.microsoft.com/office/drawing/2014/main" id="{7CBBE8FA-F1B4-D45B-7ED7-58BF3703EFCC}"/>
              </a:ext>
            </a:extLst>
          </p:cNvPr>
          <p:cNvSpPr txBox="1"/>
          <p:nvPr/>
        </p:nvSpPr>
        <p:spPr>
          <a:xfrm>
            <a:off x="678884" y="4245156"/>
            <a:ext cx="3763478" cy="2121093"/>
          </a:xfrm>
          <a:prstGeom prst="rect">
            <a:avLst/>
          </a:prstGeom>
          <a:noFill/>
        </p:spPr>
        <p:txBody>
          <a:bodyPr wrap="square" rtlCol="0">
            <a:spAutoFit/>
          </a:bodyPr>
          <a:lstStyle/>
          <a:p>
            <a:pPr algn="l"/>
            <a:r>
              <a:rPr lang="en-US" b="1" i="1" dirty="0">
                <a:solidFill>
                  <a:srgbClr val="000000"/>
                </a:solidFill>
                <a:effectLst/>
                <a:latin typeface="Helvetica Neue"/>
              </a:rPr>
              <a:t>Insights from Number of Previous Purchases Vs Conversion</a:t>
            </a:r>
          </a:p>
          <a:p>
            <a:pPr algn="l">
              <a:spcAft>
                <a:spcPts val="675"/>
              </a:spcAft>
              <a:buFont typeface="Arial" panose="020B0604020202020204" pitchFamily="34" charset="0"/>
              <a:buChar char="•"/>
            </a:pPr>
            <a:r>
              <a:rPr lang="en-US" b="0" i="0" dirty="0">
                <a:solidFill>
                  <a:srgbClr val="000000"/>
                </a:solidFill>
                <a:effectLst/>
                <a:latin typeface="Helvetica Neue"/>
              </a:rPr>
              <a:t>Previous Purchases more than 2 has more chance Of Customer Conversion</a:t>
            </a:r>
          </a:p>
          <a:p>
            <a:endParaRPr lang="en-IN" dirty="0"/>
          </a:p>
        </p:txBody>
      </p:sp>
      <p:pic>
        <p:nvPicPr>
          <p:cNvPr id="8" name="Picture 7">
            <a:extLst>
              <a:ext uri="{FF2B5EF4-FFF2-40B4-BE49-F238E27FC236}">
                <a16:creationId xmlns:a16="http://schemas.microsoft.com/office/drawing/2014/main" id="{E3FD8D0E-1791-79F1-6DB1-CAE12F505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306" y="1261325"/>
            <a:ext cx="4145374" cy="2685033"/>
          </a:xfrm>
          <a:prstGeom prst="rect">
            <a:avLst/>
          </a:prstGeom>
        </p:spPr>
      </p:pic>
      <p:sp>
        <p:nvSpPr>
          <p:cNvPr id="9" name="TextBox 8">
            <a:extLst>
              <a:ext uri="{FF2B5EF4-FFF2-40B4-BE49-F238E27FC236}">
                <a16:creationId xmlns:a16="http://schemas.microsoft.com/office/drawing/2014/main" id="{AC2AEEEA-0AB8-656D-DED7-8D92A37E03CD}"/>
              </a:ext>
            </a:extLst>
          </p:cNvPr>
          <p:cNvSpPr txBox="1"/>
          <p:nvPr/>
        </p:nvSpPr>
        <p:spPr>
          <a:xfrm>
            <a:off x="6096000" y="4127173"/>
            <a:ext cx="4966636" cy="923330"/>
          </a:xfrm>
          <a:prstGeom prst="rect">
            <a:avLst/>
          </a:prstGeom>
          <a:noFill/>
        </p:spPr>
        <p:txBody>
          <a:bodyPr wrap="square" rtlCol="0">
            <a:spAutoFit/>
          </a:bodyPr>
          <a:lstStyle/>
          <a:p>
            <a:pPr algn="l"/>
            <a:r>
              <a:rPr lang="en-US" b="1" i="1" dirty="0">
                <a:solidFill>
                  <a:srgbClr val="000000"/>
                </a:solidFill>
                <a:effectLst/>
                <a:latin typeface="Helvetica Neue"/>
              </a:rPr>
              <a:t>Insights from Average CTR Vs Conversion</a:t>
            </a:r>
          </a:p>
          <a:p>
            <a:pPr algn="l">
              <a:spcAft>
                <a:spcPts val="675"/>
              </a:spcAft>
              <a:buFont typeface="Arial" panose="020B0604020202020204" pitchFamily="34" charset="0"/>
              <a:buChar char="•"/>
            </a:pPr>
            <a:r>
              <a:rPr lang="en-US" b="0" i="0" dirty="0">
                <a:solidFill>
                  <a:srgbClr val="000000"/>
                </a:solidFill>
                <a:effectLst/>
                <a:latin typeface="Helvetica Neue"/>
              </a:rPr>
              <a:t>Average CTR convert</a:t>
            </a:r>
            <a:r>
              <a:rPr lang="en-US" dirty="0">
                <a:solidFill>
                  <a:srgbClr val="000000"/>
                </a:solidFill>
                <a:latin typeface="Helvetica Neue"/>
              </a:rPr>
              <a:t>s more user than </a:t>
            </a:r>
            <a:r>
              <a:rPr lang="en-US" b="0" i="0" dirty="0">
                <a:solidFill>
                  <a:srgbClr val="000000"/>
                </a:solidFill>
                <a:effectLst/>
                <a:latin typeface="Helvetica Neue"/>
              </a:rPr>
              <a:t> non-converts, 55.3% to 44.7% respectively.</a:t>
            </a:r>
          </a:p>
        </p:txBody>
      </p:sp>
    </p:spTree>
    <p:extLst>
      <p:ext uri="{BB962C8B-B14F-4D97-AF65-F5344CB8AC3E}">
        <p14:creationId xmlns:p14="http://schemas.microsoft.com/office/powerpoint/2010/main" val="2969055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0FF2-ECC7-5262-7525-E317FF1FF0E4}"/>
              </a:ext>
            </a:extLst>
          </p:cNvPr>
          <p:cNvSpPr>
            <a:spLocks noGrp="1"/>
          </p:cNvSpPr>
          <p:nvPr>
            <p:ph type="title"/>
          </p:nvPr>
        </p:nvSpPr>
        <p:spPr/>
        <p:txBody>
          <a:bodyPr/>
          <a:lstStyle/>
          <a:p>
            <a:r>
              <a:rPr lang="en-IN" dirty="0"/>
              <a:t>Cost Per </a:t>
            </a:r>
            <a:r>
              <a:rPr lang="en-IN" dirty="0" err="1"/>
              <a:t>Aquisation</a:t>
            </a:r>
            <a:endParaRPr lang="en-IN" dirty="0"/>
          </a:p>
        </p:txBody>
      </p:sp>
      <p:sp>
        <p:nvSpPr>
          <p:cNvPr id="3" name="Content Placeholder 2">
            <a:extLst>
              <a:ext uri="{FF2B5EF4-FFF2-40B4-BE49-F238E27FC236}">
                <a16:creationId xmlns:a16="http://schemas.microsoft.com/office/drawing/2014/main" id="{A6F5D18D-B85D-10A3-C1E2-95AE619681C9}"/>
              </a:ext>
            </a:extLst>
          </p:cNvPr>
          <p:cNvSpPr>
            <a:spLocks noGrp="1"/>
          </p:cNvSpPr>
          <p:nvPr>
            <p:ph idx="1"/>
          </p:nvPr>
        </p:nvSpPr>
        <p:spPr/>
        <p:txBody>
          <a:bodyPr>
            <a:normAutofit/>
          </a:bodyPr>
          <a:lstStyle/>
          <a:p>
            <a:r>
              <a:rPr lang="en-US" dirty="0" err="1"/>
              <a:t>total_cost</a:t>
            </a:r>
            <a:r>
              <a:rPr lang="en-US" dirty="0"/>
              <a:t> = </a:t>
            </a:r>
            <a:r>
              <a:rPr lang="en-US" dirty="0" err="1"/>
              <a:t>df</a:t>
            </a:r>
            <a:r>
              <a:rPr lang="en-US" dirty="0"/>
              <a:t>['</a:t>
            </a:r>
            <a:r>
              <a:rPr lang="en-US" dirty="0" err="1"/>
              <a:t>AdSpend</a:t>
            </a:r>
            <a:r>
              <a:rPr lang="en-US" dirty="0"/>
              <a:t>'].sum()= 40007558.64339962</a:t>
            </a:r>
          </a:p>
          <a:p>
            <a:r>
              <a:rPr lang="en-US" dirty="0" err="1"/>
              <a:t>total_customers</a:t>
            </a:r>
            <a:r>
              <a:rPr lang="en-US" dirty="0"/>
              <a:t> = </a:t>
            </a:r>
            <a:r>
              <a:rPr lang="en-US" dirty="0" err="1"/>
              <a:t>len</a:t>
            </a:r>
            <a:r>
              <a:rPr lang="en-US" dirty="0"/>
              <a:t>(</a:t>
            </a:r>
            <a:r>
              <a:rPr lang="en-US" dirty="0" err="1"/>
              <a:t>df</a:t>
            </a:r>
            <a:r>
              <a:rPr lang="en-US" dirty="0"/>
              <a:t>[</a:t>
            </a:r>
            <a:r>
              <a:rPr lang="en-US" dirty="0" err="1"/>
              <a:t>df</a:t>
            </a:r>
            <a:r>
              <a:rPr lang="en-US" dirty="0"/>
              <a:t>['Conversion'] == 1])= 7012</a:t>
            </a:r>
          </a:p>
          <a:p>
            <a:r>
              <a:rPr lang="en-US" dirty="0" err="1"/>
              <a:t>cpa</a:t>
            </a:r>
            <a:r>
              <a:rPr lang="en-US" dirty="0"/>
              <a:t> = </a:t>
            </a:r>
            <a:r>
              <a:rPr lang="en-US" dirty="0" err="1"/>
              <a:t>total_cost</a:t>
            </a:r>
            <a:r>
              <a:rPr lang="en-US" dirty="0"/>
              <a:t> / </a:t>
            </a:r>
            <a:r>
              <a:rPr lang="en-US" dirty="0" err="1"/>
              <a:t>total_customer</a:t>
            </a:r>
            <a:r>
              <a:rPr lang="en-US" dirty="0"/>
              <a:t>= $5705.58</a:t>
            </a:r>
          </a:p>
          <a:p>
            <a:r>
              <a:rPr lang="en-US" dirty="0" err="1"/>
              <a:t>Average_Sales_Conversion</a:t>
            </a:r>
            <a:r>
              <a:rPr lang="en-US" dirty="0"/>
              <a:t>= </a:t>
            </a:r>
            <a:r>
              <a:rPr lang="en-US" dirty="0" err="1"/>
              <a:t>len</a:t>
            </a:r>
            <a:r>
              <a:rPr lang="en-US" dirty="0"/>
              <a:t>(</a:t>
            </a:r>
            <a:r>
              <a:rPr lang="en-US" dirty="0" err="1"/>
              <a:t>df</a:t>
            </a:r>
            <a:r>
              <a:rPr lang="en-US" dirty="0"/>
              <a:t>[</a:t>
            </a:r>
            <a:r>
              <a:rPr lang="en-US" dirty="0" err="1"/>
              <a:t>df</a:t>
            </a:r>
            <a:r>
              <a:rPr lang="en-US" dirty="0"/>
              <a:t>['Conversion'] == 1])/ </a:t>
            </a:r>
            <a:r>
              <a:rPr lang="en-US" dirty="0" err="1"/>
              <a:t>len</a:t>
            </a:r>
            <a:r>
              <a:rPr lang="en-US" dirty="0"/>
              <a:t>(</a:t>
            </a:r>
            <a:r>
              <a:rPr lang="en-US" dirty="0" err="1"/>
              <a:t>df</a:t>
            </a:r>
            <a:r>
              <a:rPr lang="en-US" dirty="0"/>
              <a:t>) = 0.88</a:t>
            </a:r>
          </a:p>
          <a:p>
            <a:pPr algn="l" rtl="0"/>
            <a:endParaRPr lang="en-US" b="1" dirty="0">
              <a:solidFill>
                <a:srgbClr val="000000"/>
              </a:solidFill>
              <a:effectLst/>
            </a:endParaRPr>
          </a:p>
          <a:p>
            <a:pPr algn="l" rtl="0"/>
            <a:r>
              <a:rPr lang="en-US" b="1" dirty="0" err="1">
                <a:solidFill>
                  <a:srgbClr val="000000"/>
                </a:solidFill>
                <a:effectLst/>
              </a:rPr>
              <a:t>Insignts</a:t>
            </a:r>
            <a:r>
              <a:rPr lang="en-US" b="1" dirty="0">
                <a:solidFill>
                  <a:srgbClr val="000000"/>
                </a:solidFill>
                <a:effectLst/>
              </a:rPr>
              <a:t> from </a:t>
            </a:r>
            <a:r>
              <a:rPr lang="en-US" b="1" dirty="0" err="1">
                <a:solidFill>
                  <a:srgbClr val="000000"/>
                </a:solidFill>
                <a:effectLst/>
              </a:rPr>
              <a:t>Adspent</a:t>
            </a:r>
            <a:r>
              <a:rPr lang="en-US" b="1" dirty="0">
                <a:solidFill>
                  <a:srgbClr val="000000"/>
                </a:solidFill>
                <a:effectLst/>
              </a:rPr>
              <a:t> Cost </a:t>
            </a:r>
            <a:r>
              <a:rPr lang="en-US" b="1" dirty="0" err="1">
                <a:solidFill>
                  <a:srgbClr val="000000"/>
                </a:solidFill>
                <a:effectLst/>
              </a:rPr>
              <a:t>Aquisition</a:t>
            </a:r>
            <a:r>
              <a:rPr lang="en-US" b="1" dirty="0">
                <a:solidFill>
                  <a:srgbClr val="000000"/>
                </a:solidFill>
                <a:effectLst/>
              </a:rPr>
              <a:t> Analysis</a:t>
            </a:r>
            <a:endParaRPr lang="en-US" dirty="0">
              <a:solidFill>
                <a:srgbClr val="000000"/>
              </a:solidFill>
              <a:effectLst/>
            </a:endParaRPr>
          </a:p>
          <a:p>
            <a:pPr rtl="0">
              <a:spcAft>
                <a:spcPts val="675"/>
              </a:spcAft>
              <a:buFont typeface="Arial" panose="020B0604020202020204" pitchFamily="34" charset="0"/>
              <a:buChar char="•"/>
            </a:pPr>
            <a:r>
              <a:rPr lang="en-US" dirty="0">
                <a:solidFill>
                  <a:srgbClr val="000000"/>
                </a:solidFill>
                <a:effectLst/>
              </a:rPr>
              <a:t>Money spend on Ads for each customer is 5705.58 USD</a:t>
            </a:r>
          </a:p>
          <a:p>
            <a:pPr rtl="0">
              <a:spcAft>
                <a:spcPts val="675"/>
              </a:spcAft>
              <a:buFont typeface="Arial" panose="020B0604020202020204" pitchFamily="34" charset="0"/>
              <a:buChar char="•"/>
            </a:pPr>
            <a:r>
              <a:rPr lang="en-US" dirty="0">
                <a:solidFill>
                  <a:srgbClr val="000000"/>
                </a:solidFill>
                <a:effectLst/>
              </a:rPr>
              <a:t>Money spend on an </a:t>
            </a:r>
            <a:r>
              <a:rPr lang="en-US" dirty="0" err="1">
                <a:solidFill>
                  <a:srgbClr val="000000"/>
                </a:solidFill>
                <a:effectLst/>
              </a:rPr>
              <a:t>vaerage</a:t>
            </a:r>
            <a:r>
              <a:rPr lang="en-US" dirty="0">
                <a:solidFill>
                  <a:srgbClr val="000000"/>
                </a:solidFill>
                <a:effectLst/>
              </a:rPr>
              <a:t> is 5000.94 USD</a:t>
            </a:r>
          </a:p>
          <a:p>
            <a:pPr marL="0" indent="0">
              <a:buNone/>
            </a:pPr>
            <a:endParaRPr lang="en-IN" dirty="0"/>
          </a:p>
        </p:txBody>
      </p:sp>
    </p:spTree>
    <p:extLst>
      <p:ext uri="{BB962C8B-B14F-4D97-AF65-F5344CB8AC3E}">
        <p14:creationId xmlns:p14="http://schemas.microsoft.com/office/powerpoint/2010/main" val="4217635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FFDB-070F-9EC3-58B1-EB12D5FCE146}"/>
              </a:ext>
            </a:extLst>
          </p:cNvPr>
          <p:cNvSpPr>
            <a:spLocks noGrp="1"/>
          </p:cNvSpPr>
          <p:nvPr>
            <p:ph type="title"/>
          </p:nvPr>
        </p:nvSpPr>
        <p:spPr/>
        <p:txBody>
          <a:bodyPr/>
          <a:lstStyle/>
          <a:p>
            <a:r>
              <a:rPr lang="en-IN" dirty="0"/>
              <a:t>Return On Investment</a:t>
            </a:r>
          </a:p>
        </p:txBody>
      </p:sp>
      <p:sp>
        <p:nvSpPr>
          <p:cNvPr id="3" name="Content Placeholder 2">
            <a:extLst>
              <a:ext uri="{FF2B5EF4-FFF2-40B4-BE49-F238E27FC236}">
                <a16:creationId xmlns:a16="http://schemas.microsoft.com/office/drawing/2014/main" id="{7F04B33A-89E7-FE39-474C-E89B2D70D8A7}"/>
              </a:ext>
            </a:extLst>
          </p:cNvPr>
          <p:cNvSpPr>
            <a:spLocks noGrp="1"/>
          </p:cNvSpPr>
          <p:nvPr>
            <p:ph idx="1"/>
          </p:nvPr>
        </p:nvSpPr>
        <p:spPr/>
        <p:txBody>
          <a:bodyPr>
            <a:normAutofit fontScale="85000" lnSpcReduction="20000"/>
          </a:bodyPr>
          <a:lstStyle/>
          <a:p>
            <a:r>
              <a:rPr lang="en-IN" dirty="0" err="1"/>
              <a:t>total_revenue</a:t>
            </a:r>
            <a:r>
              <a:rPr lang="en-IN" dirty="0"/>
              <a:t> = 100000000 </a:t>
            </a:r>
          </a:p>
          <a:p>
            <a:r>
              <a:rPr lang="en-US" dirty="0" err="1"/>
              <a:t>total_cost</a:t>
            </a:r>
            <a:r>
              <a:rPr lang="en-US" dirty="0"/>
              <a:t> = </a:t>
            </a:r>
            <a:r>
              <a:rPr lang="en-US" dirty="0" err="1"/>
              <a:t>df</a:t>
            </a:r>
            <a:r>
              <a:rPr lang="en-US" dirty="0"/>
              <a:t>['</a:t>
            </a:r>
            <a:r>
              <a:rPr lang="en-US" dirty="0" err="1"/>
              <a:t>AdSpend</a:t>
            </a:r>
            <a:r>
              <a:rPr lang="en-US" dirty="0"/>
              <a:t>'].sum()</a:t>
            </a:r>
            <a:endParaRPr lang="en-IN" dirty="0"/>
          </a:p>
          <a:p>
            <a:r>
              <a:rPr lang="en-US" dirty="0" err="1"/>
              <a:t>roi_alternative</a:t>
            </a:r>
            <a:r>
              <a:rPr lang="en-US" dirty="0"/>
              <a:t> = ((</a:t>
            </a:r>
            <a:r>
              <a:rPr lang="en-US" dirty="0" err="1"/>
              <a:t>avg_revenue_per_conversion</a:t>
            </a:r>
            <a:r>
              <a:rPr lang="en-US" dirty="0"/>
              <a:t> - </a:t>
            </a:r>
            <a:r>
              <a:rPr lang="en-US" dirty="0" err="1"/>
              <a:t>total_cost</a:t>
            </a:r>
            <a:r>
              <a:rPr lang="en-US" dirty="0"/>
              <a:t>) / </a:t>
            </a:r>
            <a:r>
              <a:rPr lang="en-US" dirty="0" err="1"/>
              <a:t>total_cost</a:t>
            </a:r>
            <a:r>
              <a:rPr lang="en-US" dirty="0"/>
              <a:t> )* 100</a:t>
            </a:r>
            <a:endParaRPr lang="en-IN" dirty="0"/>
          </a:p>
          <a:p>
            <a:r>
              <a:rPr lang="en-IN" dirty="0" err="1"/>
              <a:t>avg_revenue_per_conversion</a:t>
            </a:r>
            <a:r>
              <a:rPr lang="en-IN" dirty="0"/>
              <a:t> =  round((</a:t>
            </a:r>
            <a:r>
              <a:rPr lang="en-IN" dirty="0" err="1"/>
              <a:t>total_revenue</a:t>
            </a:r>
            <a:r>
              <a:rPr lang="en-IN" dirty="0"/>
              <a:t> / </a:t>
            </a:r>
            <a:r>
              <a:rPr lang="en-IN" dirty="0" err="1"/>
              <a:t>total_conversions</a:t>
            </a:r>
            <a:r>
              <a:rPr lang="en-IN" dirty="0"/>
              <a:t>), (2))</a:t>
            </a:r>
          </a:p>
          <a:p>
            <a:endParaRPr lang="en-IN" dirty="0"/>
          </a:p>
          <a:p>
            <a:r>
              <a:rPr lang="en-IN" dirty="0"/>
              <a:t>Insights from ROI</a:t>
            </a:r>
          </a:p>
          <a:p>
            <a:r>
              <a:rPr lang="en-US" dirty="0"/>
              <a:t>spent 14261.27 USD per converted customer</a:t>
            </a:r>
          </a:p>
          <a:p>
            <a:r>
              <a:rPr lang="en-US" dirty="0" err="1"/>
              <a:t>total_cost</a:t>
            </a:r>
            <a:r>
              <a:rPr lang="en-US" dirty="0"/>
              <a:t>=  40007558.64339962USD</a:t>
            </a:r>
          </a:p>
          <a:p>
            <a:r>
              <a:rPr lang="en-US" dirty="0"/>
              <a:t>Alternative ROI (Avg. Revenue per Conversion): -99.96%</a:t>
            </a:r>
          </a:p>
          <a:p>
            <a:r>
              <a:rPr lang="en-US" dirty="0">
                <a:solidFill>
                  <a:srgbClr val="000000"/>
                </a:solidFill>
                <a:latin typeface="Helvetica Neue"/>
              </a:rPr>
              <a:t>That means, </a:t>
            </a:r>
            <a:r>
              <a:rPr lang="en-US" b="0" i="0" dirty="0">
                <a:solidFill>
                  <a:srgbClr val="000000"/>
                </a:solidFill>
                <a:effectLst/>
                <a:latin typeface="Helvetica Neue"/>
              </a:rPr>
              <a:t>for every dollar spent on marketing, the campaign is losing 0.9 USD( or 9cents).</a:t>
            </a:r>
            <a:endParaRPr lang="en-IN" dirty="0"/>
          </a:p>
        </p:txBody>
      </p:sp>
    </p:spTree>
    <p:extLst>
      <p:ext uri="{BB962C8B-B14F-4D97-AF65-F5344CB8AC3E}">
        <p14:creationId xmlns:p14="http://schemas.microsoft.com/office/powerpoint/2010/main" val="287543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23C98-F1A2-5E4C-BB98-91C2C362567C}"/>
              </a:ext>
            </a:extLst>
          </p:cNvPr>
          <p:cNvSpPr>
            <a:spLocks noGrp="1"/>
          </p:cNvSpPr>
          <p:nvPr>
            <p:ph type="title"/>
          </p:nvPr>
        </p:nvSpPr>
        <p:spPr/>
        <p:txBody>
          <a:bodyPr/>
          <a:lstStyle/>
          <a:p>
            <a:r>
              <a:rPr lang="en-IN" dirty="0"/>
              <a:t>Return On </a:t>
            </a:r>
            <a:r>
              <a:rPr lang="en-IN" dirty="0" err="1"/>
              <a:t>AdSpend</a:t>
            </a:r>
            <a:r>
              <a:rPr lang="en-IN" dirty="0"/>
              <a:t> ROAS</a:t>
            </a:r>
          </a:p>
        </p:txBody>
      </p:sp>
      <p:pic>
        <p:nvPicPr>
          <p:cNvPr id="5" name="Content Placeholder 4">
            <a:extLst>
              <a:ext uri="{FF2B5EF4-FFF2-40B4-BE49-F238E27FC236}">
                <a16:creationId xmlns:a16="http://schemas.microsoft.com/office/drawing/2014/main" id="{30024C32-EC33-D6D3-04D2-979013AB07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2840" y="1216441"/>
            <a:ext cx="9544541" cy="3467278"/>
          </a:xfrm>
        </p:spPr>
      </p:pic>
      <p:sp>
        <p:nvSpPr>
          <p:cNvPr id="6" name="TextBox 5">
            <a:extLst>
              <a:ext uri="{FF2B5EF4-FFF2-40B4-BE49-F238E27FC236}">
                <a16:creationId xmlns:a16="http://schemas.microsoft.com/office/drawing/2014/main" id="{DF7D0403-44A5-EBD2-EDF9-21081FD26196}"/>
              </a:ext>
            </a:extLst>
          </p:cNvPr>
          <p:cNvSpPr txBox="1"/>
          <p:nvPr/>
        </p:nvSpPr>
        <p:spPr>
          <a:xfrm>
            <a:off x="1260909" y="4803006"/>
            <a:ext cx="8874493" cy="1200329"/>
          </a:xfrm>
          <a:prstGeom prst="rect">
            <a:avLst/>
          </a:prstGeom>
          <a:noFill/>
        </p:spPr>
        <p:txBody>
          <a:bodyPr wrap="square" rtlCol="0">
            <a:spAutoFit/>
          </a:bodyPr>
          <a:lstStyle/>
          <a:p>
            <a:r>
              <a:rPr lang="en-US" dirty="0"/>
              <a:t>ROAS by </a:t>
            </a:r>
            <a:r>
              <a:rPr lang="en-US" dirty="0" err="1"/>
              <a:t>AdSpend</a:t>
            </a:r>
            <a:r>
              <a:rPr lang="en-US" dirty="0"/>
              <a:t> bin: </a:t>
            </a:r>
            <a:r>
              <a:rPr lang="en-US" dirty="0" err="1"/>
              <a:t>AdSpend_bins</a:t>
            </a:r>
            <a:r>
              <a:rPr lang="en-US" dirty="0"/>
              <a:t> : Low          0.000621</a:t>
            </a:r>
          </a:p>
          <a:p>
            <a:r>
              <a:rPr lang="en-US" dirty="0"/>
              <a:t>                                                                      Medium       0.000222</a:t>
            </a:r>
          </a:p>
          <a:p>
            <a:r>
              <a:rPr lang="en-US" dirty="0"/>
              <a:t>                                                                      High         0.000148</a:t>
            </a:r>
          </a:p>
          <a:p>
            <a:r>
              <a:rPr lang="en-US" dirty="0"/>
              <a:t>                                                                      Very High    0.000106</a:t>
            </a:r>
            <a:endParaRPr lang="en-IN" dirty="0"/>
          </a:p>
        </p:txBody>
      </p:sp>
    </p:spTree>
    <p:extLst>
      <p:ext uri="{BB962C8B-B14F-4D97-AF65-F5344CB8AC3E}">
        <p14:creationId xmlns:p14="http://schemas.microsoft.com/office/powerpoint/2010/main" val="3189827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normAutofit/>
          </a:bodyPr>
          <a:lstStyle/>
          <a:p>
            <a:r>
              <a:rPr lang="en-US" dirty="0"/>
              <a:t>Project Objective</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lstStyle/>
          <a:p>
            <a:r>
              <a:rPr lang="en-US" b="1" i="0" dirty="0">
                <a:solidFill>
                  <a:srgbClr val="000000"/>
                </a:solidFill>
                <a:effectLst/>
                <a:latin typeface="Helvetica Neue"/>
              </a:rPr>
              <a:t>to enhance campaign effectiveness</a:t>
            </a:r>
            <a:r>
              <a:rPr lang="en-US" b="0" i="0" dirty="0">
                <a:solidFill>
                  <a:srgbClr val="000000"/>
                </a:solidFill>
                <a:effectLst/>
                <a:latin typeface="Helvetica Neue"/>
              </a:rPr>
              <a:t> in the digital marketing sector with accurate customer conversions prediction by </a:t>
            </a:r>
            <a:r>
              <a:rPr lang="en-US" b="1" i="0" dirty="0">
                <a:solidFill>
                  <a:srgbClr val="000000"/>
                </a:solidFill>
                <a:effectLst/>
                <a:latin typeface="Helvetica Neue"/>
              </a:rPr>
              <a:t>developing a machine learning model.</a:t>
            </a:r>
            <a:endParaRPr lang="en-US" b="0" i="0" dirty="0">
              <a:solidFill>
                <a:srgbClr val="000000"/>
              </a:solidFill>
              <a:effectLst/>
              <a:latin typeface="Helvetica Neue"/>
            </a:endParaRPr>
          </a:p>
          <a:p>
            <a:r>
              <a:rPr lang="en-US" b="1" i="0" dirty="0">
                <a:solidFill>
                  <a:srgbClr val="000000"/>
                </a:solidFill>
                <a:effectLst/>
                <a:latin typeface="Helvetica Neue"/>
              </a:rPr>
              <a:t>to identify potential converters</a:t>
            </a:r>
            <a:r>
              <a:rPr lang="en-US" b="0" i="0" dirty="0">
                <a:solidFill>
                  <a:srgbClr val="000000"/>
                </a:solidFill>
                <a:effectLst/>
                <a:latin typeface="Helvetica Neue"/>
              </a:rPr>
              <a:t> and </a:t>
            </a:r>
            <a:r>
              <a:rPr lang="en-US" b="1" i="0" dirty="0">
                <a:solidFill>
                  <a:srgbClr val="000000"/>
                </a:solidFill>
                <a:effectLst/>
                <a:latin typeface="Helvetica Neue"/>
              </a:rPr>
              <a:t>optimize marketing strategies</a:t>
            </a:r>
            <a:r>
              <a:rPr lang="en-US" b="0" i="0" dirty="0">
                <a:solidFill>
                  <a:srgbClr val="000000"/>
                </a:solidFill>
                <a:effectLst/>
                <a:latin typeface="Helvetica Neue"/>
              </a:rPr>
              <a:t> based on various </a:t>
            </a:r>
            <a:r>
              <a:rPr lang="en-US" b="1" i="0" dirty="0">
                <a:solidFill>
                  <a:srgbClr val="000000"/>
                </a:solidFill>
                <a:effectLst/>
                <a:latin typeface="Helvetica Neue"/>
              </a:rPr>
              <a:t>demographic</a:t>
            </a:r>
            <a:r>
              <a:rPr lang="en-US" b="0" i="0" dirty="0">
                <a:solidFill>
                  <a:srgbClr val="000000"/>
                </a:solidFill>
                <a:effectLst/>
                <a:latin typeface="Helvetica Neue"/>
              </a:rPr>
              <a:t> and </a:t>
            </a:r>
            <a:r>
              <a:rPr lang="en-US" b="1" i="0" dirty="0">
                <a:solidFill>
                  <a:srgbClr val="000000"/>
                </a:solidFill>
                <a:effectLst/>
                <a:latin typeface="Helvetica Neue"/>
              </a:rPr>
              <a:t>engagement </a:t>
            </a:r>
            <a:r>
              <a:rPr lang="en-US" b="0" i="0" dirty="0">
                <a:solidFill>
                  <a:srgbClr val="000000"/>
                </a:solidFill>
                <a:effectLst/>
                <a:latin typeface="Helvetica Neue"/>
              </a:rPr>
              <a:t>factors.</a:t>
            </a:r>
          </a:p>
          <a:p>
            <a:r>
              <a:rPr lang="en-US" b="0" i="0" dirty="0">
                <a:solidFill>
                  <a:srgbClr val="000000"/>
                </a:solidFill>
                <a:effectLst/>
                <a:latin typeface="Helvetica Neue"/>
              </a:rPr>
              <a:t>enabling the improved campaign targeting </a:t>
            </a:r>
            <a:r>
              <a:rPr lang="en-US" b="1" i="0" dirty="0">
                <a:solidFill>
                  <a:srgbClr val="000000"/>
                </a:solidFill>
                <a:effectLst/>
                <a:latin typeface="Helvetica Neue"/>
              </a:rPr>
              <a:t>to increase conversion rates</a:t>
            </a:r>
            <a:r>
              <a:rPr lang="en-US" b="0" i="0" dirty="0">
                <a:solidFill>
                  <a:srgbClr val="000000"/>
                </a:solidFill>
                <a:effectLst/>
                <a:latin typeface="Helvetica Neue"/>
              </a:rPr>
              <a:t>, and </a:t>
            </a:r>
            <a:r>
              <a:rPr lang="en-US" b="1" i="0" dirty="0">
                <a:solidFill>
                  <a:srgbClr val="000000"/>
                </a:solidFill>
                <a:effectLst/>
                <a:latin typeface="Helvetica Neue"/>
              </a:rPr>
              <a:t>to maximize return on advertising spend (ROAS)</a:t>
            </a:r>
            <a:endParaRPr lang="en-US" b="0" i="0" dirty="0">
              <a:solidFill>
                <a:srgbClr val="000000"/>
              </a:solidFill>
              <a:effectLst/>
              <a:latin typeface="Helvetica Neue"/>
            </a:endParaRPr>
          </a:p>
          <a:p>
            <a:endParaRPr lang="en-IN" dirty="0"/>
          </a:p>
        </p:txBody>
      </p:sp>
    </p:spTree>
    <p:extLst>
      <p:ext uri="{BB962C8B-B14F-4D97-AF65-F5344CB8AC3E}">
        <p14:creationId xmlns:p14="http://schemas.microsoft.com/office/powerpoint/2010/main" val="195380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AFB0-30D1-E0CC-BFCC-0048BF843182}"/>
              </a:ext>
            </a:extLst>
          </p:cNvPr>
          <p:cNvSpPr>
            <a:spLocks noGrp="1"/>
          </p:cNvSpPr>
          <p:nvPr>
            <p:ph type="title"/>
          </p:nvPr>
        </p:nvSpPr>
        <p:spPr/>
        <p:txBody>
          <a:bodyPr/>
          <a:lstStyle/>
          <a:p>
            <a:r>
              <a:rPr lang="en-IN" dirty="0"/>
              <a:t>INSIGHTS FROM ROAS</a:t>
            </a:r>
          </a:p>
        </p:txBody>
      </p:sp>
      <p:pic>
        <p:nvPicPr>
          <p:cNvPr id="6" name="Content Placeholder 5">
            <a:extLst>
              <a:ext uri="{FF2B5EF4-FFF2-40B4-BE49-F238E27FC236}">
                <a16:creationId xmlns:a16="http://schemas.microsoft.com/office/drawing/2014/main" id="{457B5AD0-0B06-E5C9-481D-873EE9D730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06195" y="1216441"/>
            <a:ext cx="5143834" cy="36267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50B41640-B098-1F1A-DF9D-44799D96E2A1}"/>
              </a:ext>
            </a:extLst>
          </p:cNvPr>
          <p:cNvSpPr txBox="1"/>
          <p:nvPr/>
        </p:nvSpPr>
        <p:spPr>
          <a:xfrm>
            <a:off x="6266046" y="1357162"/>
            <a:ext cx="3349592" cy="3693319"/>
          </a:xfrm>
          <a:prstGeom prst="rect">
            <a:avLst/>
          </a:prstGeom>
          <a:noFill/>
        </p:spPr>
        <p:txBody>
          <a:bodyPr wrap="square" rtlCol="0">
            <a:spAutoFit/>
          </a:bodyPr>
          <a:lstStyle/>
          <a:p>
            <a:r>
              <a:rPr lang="en-US" dirty="0"/>
              <a:t>Insights from Return on Advertisement Spent (ROAS)</a:t>
            </a:r>
          </a:p>
          <a:p>
            <a:endParaRPr lang="en-US" dirty="0"/>
          </a:p>
          <a:p>
            <a:r>
              <a:rPr lang="en-US" dirty="0"/>
              <a:t>Calculate the ROAS by comparing the Ad </a:t>
            </a:r>
            <a:r>
              <a:rPr lang="en-US" dirty="0" err="1"/>
              <a:t>comaign</a:t>
            </a:r>
            <a:r>
              <a:rPr lang="en-US" dirty="0"/>
              <a:t> Cost (e.g., from conversions) to the converted Customer Ad Spent cost. </a:t>
            </a:r>
          </a:p>
          <a:p>
            <a:endParaRPr lang="en-US" dirty="0"/>
          </a:p>
          <a:p>
            <a:r>
              <a:rPr lang="en-US" dirty="0"/>
              <a:t>As the </a:t>
            </a:r>
            <a:r>
              <a:rPr lang="en-US" dirty="0" err="1"/>
              <a:t>Advertisment</a:t>
            </a:r>
            <a:r>
              <a:rPr lang="en-US" dirty="0"/>
              <a:t> spend increase the ROAS decreases.</a:t>
            </a:r>
          </a:p>
          <a:p>
            <a:r>
              <a:rPr lang="en-US" dirty="0" err="1"/>
              <a:t>Hence,we</a:t>
            </a:r>
            <a:r>
              <a:rPr lang="en-US" dirty="0"/>
              <a:t> can conclude spending more on advertisement does not help to increase the ROAS</a:t>
            </a:r>
            <a:endParaRPr lang="en-IN" dirty="0"/>
          </a:p>
        </p:txBody>
      </p:sp>
    </p:spTree>
    <p:extLst>
      <p:ext uri="{BB962C8B-B14F-4D97-AF65-F5344CB8AC3E}">
        <p14:creationId xmlns:p14="http://schemas.microsoft.com/office/powerpoint/2010/main" val="1174827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204E-34AE-AACA-02B1-BF3B293010C1}"/>
              </a:ext>
            </a:extLst>
          </p:cNvPr>
          <p:cNvSpPr>
            <a:spLocks noGrp="1"/>
          </p:cNvSpPr>
          <p:nvPr>
            <p:ph type="title"/>
          </p:nvPr>
        </p:nvSpPr>
        <p:spPr/>
        <p:txBody>
          <a:bodyPr/>
          <a:lstStyle/>
          <a:p>
            <a:r>
              <a:rPr lang="en-IN" dirty="0"/>
              <a:t>Multivariate Analysis</a:t>
            </a:r>
          </a:p>
        </p:txBody>
      </p:sp>
      <p:pic>
        <p:nvPicPr>
          <p:cNvPr id="5" name="Content Placeholder 4">
            <a:extLst>
              <a:ext uri="{FF2B5EF4-FFF2-40B4-BE49-F238E27FC236}">
                <a16:creationId xmlns:a16="http://schemas.microsoft.com/office/drawing/2014/main" id="{AAC0ED34-874D-7752-0B04-EC5635C88D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33" y="1366805"/>
            <a:ext cx="6678103" cy="4706736"/>
          </a:xfrm>
        </p:spPr>
      </p:pic>
      <p:sp>
        <p:nvSpPr>
          <p:cNvPr id="6" name="TextBox 5">
            <a:extLst>
              <a:ext uri="{FF2B5EF4-FFF2-40B4-BE49-F238E27FC236}">
                <a16:creationId xmlns:a16="http://schemas.microsoft.com/office/drawing/2014/main" id="{E5B4EF60-2B59-914A-B28F-658D235A4081}"/>
              </a:ext>
            </a:extLst>
          </p:cNvPr>
          <p:cNvSpPr txBox="1"/>
          <p:nvPr/>
        </p:nvSpPr>
        <p:spPr>
          <a:xfrm>
            <a:off x="7209323" y="970988"/>
            <a:ext cx="3840480" cy="6186309"/>
          </a:xfrm>
          <a:prstGeom prst="rect">
            <a:avLst/>
          </a:prstGeom>
          <a:noFill/>
        </p:spPr>
        <p:txBody>
          <a:bodyPr wrap="square" rtlCol="0">
            <a:spAutoFit/>
          </a:bodyPr>
          <a:lstStyle/>
          <a:p>
            <a:pPr algn="l"/>
            <a:endParaRPr lang="en-IN" b="1" i="0" dirty="0">
              <a:solidFill>
                <a:srgbClr val="000000"/>
              </a:solidFill>
              <a:effectLst/>
              <a:latin typeface="Helvetica Neue"/>
            </a:endParaRPr>
          </a:p>
          <a:p>
            <a:r>
              <a:rPr lang="en-IN" b="1" i="0" dirty="0">
                <a:solidFill>
                  <a:srgbClr val="000000"/>
                </a:solidFill>
                <a:effectLst/>
                <a:latin typeface="Helvetica Neue"/>
              </a:rPr>
              <a:t> Insights from Heatmap Correlation with respect to Conversion:</a:t>
            </a:r>
          </a:p>
          <a:p>
            <a:endParaRPr lang="en-IN" b="1" i="0" dirty="0">
              <a:solidFill>
                <a:srgbClr val="000000"/>
              </a:solidFill>
              <a:effectLst/>
              <a:latin typeface="Helvetica Neue"/>
            </a:endParaRPr>
          </a:p>
          <a:p>
            <a:pPr algn="l"/>
            <a:r>
              <a:rPr lang="en-IN" dirty="0">
                <a:solidFill>
                  <a:srgbClr val="000000"/>
                </a:solidFill>
                <a:latin typeface="Helvetica Neue"/>
              </a:rPr>
              <a:t>Positive Corelation:</a:t>
            </a:r>
          </a:p>
          <a:p>
            <a:pPr algn="l"/>
            <a:endParaRPr lang="en-IN" dirty="0">
              <a:solidFill>
                <a:srgbClr val="000000"/>
              </a:solidFill>
              <a:latin typeface="Helvetica Neue"/>
            </a:endParaRPr>
          </a:p>
          <a:p>
            <a:pPr algn="l"/>
            <a:r>
              <a:rPr lang="en-IN" b="0" i="0" dirty="0">
                <a:solidFill>
                  <a:srgbClr val="000000"/>
                </a:solidFill>
                <a:effectLst/>
                <a:latin typeface="Helvetica Neue"/>
              </a:rPr>
              <a:t> </a:t>
            </a:r>
            <a:r>
              <a:rPr lang="en-IN" b="0" i="0" dirty="0" err="1">
                <a:solidFill>
                  <a:srgbClr val="000000"/>
                </a:solidFill>
                <a:effectLst/>
                <a:latin typeface="Helvetica Neue"/>
              </a:rPr>
              <a:t>AdSpend</a:t>
            </a:r>
            <a:r>
              <a:rPr lang="en-IN" b="0" i="0" dirty="0">
                <a:solidFill>
                  <a:srgbClr val="000000"/>
                </a:solidFill>
                <a:effectLst/>
                <a:latin typeface="Helvetica Neue"/>
              </a:rPr>
              <a:t> (0.12)</a:t>
            </a:r>
          </a:p>
          <a:p>
            <a:pPr algn="l"/>
            <a:r>
              <a:rPr lang="en-IN" b="0" i="0" dirty="0" err="1">
                <a:solidFill>
                  <a:srgbClr val="000000"/>
                </a:solidFill>
                <a:effectLst/>
                <a:latin typeface="Helvetica Neue"/>
              </a:rPr>
              <a:t>ClickThroughRate</a:t>
            </a:r>
            <a:r>
              <a:rPr lang="en-IN" b="0" i="0" dirty="0">
                <a:solidFill>
                  <a:srgbClr val="000000"/>
                </a:solidFill>
                <a:effectLst/>
                <a:latin typeface="Helvetica Neue"/>
              </a:rPr>
              <a:t> (0.12):</a:t>
            </a:r>
            <a:endParaRPr lang="en-IN" dirty="0">
              <a:solidFill>
                <a:srgbClr val="000000"/>
              </a:solidFill>
              <a:latin typeface="Helvetica Neue"/>
            </a:endParaRPr>
          </a:p>
          <a:p>
            <a:pPr algn="l"/>
            <a:r>
              <a:rPr lang="en-IN" b="0" i="0" dirty="0" err="1">
                <a:solidFill>
                  <a:srgbClr val="000000"/>
                </a:solidFill>
                <a:effectLst/>
                <a:latin typeface="Helvetica Neue"/>
              </a:rPr>
              <a:t>TimeOnSite</a:t>
            </a:r>
            <a:r>
              <a:rPr lang="en-IN" b="0" i="0" dirty="0">
                <a:solidFill>
                  <a:srgbClr val="000000"/>
                </a:solidFill>
                <a:effectLst/>
                <a:latin typeface="Helvetica Neue"/>
              </a:rPr>
              <a:t> (0.13)</a:t>
            </a:r>
            <a:endParaRPr lang="en-IN" b="1" i="0" dirty="0">
              <a:solidFill>
                <a:srgbClr val="000000"/>
              </a:solidFill>
              <a:effectLst/>
              <a:latin typeface="Helvetica Neue"/>
            </a:endParaRPr>
          </a:p>
          <a:p>
            <a:pPr algn="l"/>
            <a:r>
              <a:rPr lang="en-IN" b="0" i="0" dirty="0" err="1">
                <a:solidFill>
                  <a:srgbClr val="000000"/>
                </a:solidFill>
                <a:effectLst/>
                <a:latin typeface="Helvetica Neue"/>
              </a:rPr>
              <a:t>PagesPerVisit</a:t>
            </a:r>
            <a:r>
              <a:rPr lang="en-IN" b="0" i="0" dirty="0">
                <a:solidFill>
                  <a:srgbClr val="000000"/>
                </a:solidFill>
                <a:effectLst/>
                <a:latin typeface="Helvetica Neue"/>
              </a:rPr>
              <a:t> (0.10)</a:t>
            </a:r>
            <a:endParaRPr lang="en-IN" b="1" dirty="0">
              <a:solidFill>
                <a:srgbClr val="000000"/>
              </a:solidFill>
              <a:latin typeface="Helvetica Neue"/>
            </a:endParaRPr>
          </a:p>
          <a:p>
            <a:pPr algn="l"/>
            <a:r>
              <a:rPr lang="en-IN" b="0" i="0" dirty="0" err="1">
                <a:solidFill>
                  <a:srgbClr val="000000"/>
                </a:solidFill>
                <a:effectLst/>
                <a:latin typeface="Helvetica Neue"/>
              </a:rPr>
              <a:t>ConversionRate</a:t>
            </a:r>
            <a:r>
              <a:rPr lang="en-IN" b="0" i="0" dirty="0">
                <a:solidFill>
                  <a:srgbClr val="000000"/>
                </a:solidFill>
                <a:effectLst/>
                <a:latin typeface="Helvetica Neue"/>
              </a:rPr>
              <a:t> (0.093)</a:t>
            </a:r>
            <a:endParaRPr lang="en-IN" b="1" i="0" dirty="0">
              <a:solidFill>
                <a:srgbClr val="000000"/>
              </a:solidFill>
              <a:effectLst/>
              <a:latin typeface="Helvetica Neue"/>
            </a:endParaRPr>
          </a:p>
          <a:p>
            <a:pPr algn="l"/>
            <a:r>
              <a:rPr lang="en-IN" b="0" i="0" dirty="0" err="1">
                <a:solidFill>
                  <a:srgbClr val="000000"/>
                </a:solidFill>
                <a:effectLst/>
                <a:latin typeface="Helvetica Neue"/>
              </a:rPr>
              <a:t>LoyaltyPoints</a:t>
            </a:r>
            <a:r>
              <a:rPr lang="en-IN" b="0" i="0" dirty="0">
                <a:solidFill>
                  <a:srgbClr val="000000"/>
                </a:solidFill>
                <a:effectLst/>
                <a:latin typeface="Helvetica Neue"/>
              </a:rPr>
              <a:t> (0.095)</a:t>
            </a:r>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dirty="0">
              <a:solidFill>
                <a:srgbClr val="000000"/>
              </a:solidFill>
              <a:latin typeface="Helvetica Neue"/>
            </a:endParaRPr>
          </a:p>
          <a:p>
            <a:pPr algn="l"/>
            <a:endParaRPr lang="en-IN" b="1" i="0" dirty="0">
              <a:solidFill>
                <a:srgbClr val="000000"/>
              </a:solidFill>
              <a:effectLst/>
              <a:latin typeface="Helvetica Neue"/>
            </a:endParaRPr>
          </a:p>
          <a:p>
            <a:pPr algn="l"/>
            <a:endParaRPr lang="en-IN" b="1" i="0" dirty="0">
              <a:solidFill>
                <a:srgbClr val="000000"/>
              </a:solidFill>
              <a:effectLst/>
              <a:latin typeface="Helvetica Neue"/>
            </a:endParaRPr>
          </a:p>
        </p:txBody>
      </p:sp>
    </p:spTree>
    <p:extLst>
      <p:ext uri="{BB962C8B-B14F-4D97-AF65-F5344CB8AC3E}">
        <p14:creationId xmlns:p14="http://schemas.microsoft.com/office/powerpoint/2010/main" val="3506705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310C7-29F8-5153-0FC6-367057E7497A}"/>
              </a:ext>
            </a:extLst>
          </p:cNvPr>
          <p:cNvSpPr>
            <a:spLocks noGrp="1"/>
          </p:cNvSpPr>
          <p:nvPr>
            <p:ph type="title"/>
          </p:nvPr>
        </p:nvSpPr>
        <p:spPr/>
        <p:txBody>
          <a:bodyPr/>
          <a:lstStyle/>
          <a:p>
            <a:r>
              <a:rPr lang="en-IN" dirty="0"/>
              <a:t>Pre- Model Selection</a:t>
            </a:r>
          </a:p>
        </p:txBody>
      </p:sp>
      <p:sp>
        <p:nvSpPr>
          <p:cNvPr id="3" name="Content Placeholder 2">
            <a:extLst>
              <a:ext uri="{FF2B5EF4-FFF2-40B4-BE49-F238E27FC236}">
                <a16:creationId xmlns:a16="http://schemas.microsoft.com/office/drawing/2014/main" id="{1F34D00E-C864-5191-4CD6-2FAB47FE16DC}"/>
              </a:ext>
            </a:extLst>
          </p:cNvPr>
          <p:cNvSpPr>
            <a:spLocks noGrp="1"/>
          </p:cNvSpPr>
          <p:nvPr>
            <p:ph idx="1"/>
          </p:nvPr>
        </p:nvSpPr>
        <p:spPr>
          <a:xfrm>
            <a:off x="601882" y="1216441"/>
            <a:ext cx="10834234" cy="4398066"/>
          </a:xfrm>
        </p:spPr>
        <p:txBody>
          <a:bodyPr>
            <a:normAutofit lnSpcReduction="10000"/>
          </a:bodyPr>
          <a:lstStyle/>
          <a:p>
            <a:r>
              <a:rPr lang="en-IN" dirty="0"/>
              <a:t>Before model selection need to divide data into X independent and y dependent set.</a:t>
            </a:r>
          </a:p>
          <a:p>
            <a:r>
              <a:rPr lang="en-US" b="1" i="0" dirty="0">
                <a:solidFill>
                  <a:srgbClr val="000000"/>
                </a:solidFill>
                <a:effectLst/>
                <a:latin typeface="Helvetica Neue"/>
              </a:rPr>
              <a:t>Balance the Data Using SMOTE (Synthetic Minority Over-sampling Technique) Library</a:t>
            </a:r>
          </a:p>
          <a:p>
            <a:r>
              <a:rPr lang="en-IN" dirty="0"/>
              <a:t>                                                      </a:t>
            </a:r>
            <a:r>
              <a:rPr lang="en-US" dirty="0"/>
              <a:t># ideally the ratio of </a:t>
            </a:r>
            <a:r>
              <a:rPr lang="en-US" dirty="0" err="1"/>
              <a:t>NonConvererstion</a:t>
            </a:r>
            <a:r>
              <a:rPr lang="en-US" dirty="0"/>
              <a:t>:</a:t>
            </a:r>
          </a:p>
          <a:p>
            <a:r>
              <a:rPr lang="en-US" dirty="0"/>
              <a:t>                                                         Conversion should be 1:3</a:t>
            </a:r>
          </a:p>
          <a:p>
            <a:r>
              <a:rPr lang="en-US" dirty="0"/>
              <a:t>                                                         988: 2968but it’s 988:7018</a:t>
            </a:r>
          </a:p>
          <a:p>
            <a:r>
              <a:rPr lang="en-US" dirty="0"/>
              <a:t>print(988*3)                                   but here it is 1:7. </a:t>
            </a:r>
          </a:p>
          <a:p>
            <a:r>
              <a:rPr lang="en-US" dirty="0"/>
              <a:t>                                                      then data </a:t>
            </a:r>
            <a:r>
              <a:rPr lang="en-US" dirty="0" err="1"/>
              <a:t>splited</a:t>
            </a:r>
            <a:r>
              <a:rPr lang="en-US" dirty="0"/>
              <a:t> in 80:20 for train test</a:t>
            </a:r>
          </a:p>
          <a:p>
            <a:r>
              <a:rPr lang="en-US" dirty="0"/>
              <a:t>                                                       sets</a:t>
            </a:r>
          </a:p>
          <a:p>
            <a:endParaRPr lang="en-IN" dirty="0"/>
          </a:p>
          <a:p>
            <a:endParaRPr lang="en-IN" dirty="0"/>
          </a:p>
        </p:txBody>
      </p:sp>
      <p:pic>
        <p:nvPicPr>
          <p:cNvPr id="5" name="Picture 4">
            <a:extLst>
              <a:ext uri="{FF2B5EF4-FFF2-40B4-BE49-F238E27FC236}">
                <a16:creationId xmlns:a16="http://schemas.microsoft.com/office/drawing/2014/main" id="{AD885E2E-54AE-BBD1-3302-DC1E9577A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884" y="2946445"/>
            <a:ext cx="4451381" cy="3001967"/>
          </a:xfrm>
          <a:prstGeom prst="rect">
            <a:avLst/>
          </a:prstGeom>
        </p:spPr>
      </p:pic>
    </p:spTree>
    <p:extLst>
      <p:ext uri="{BB962C8B-B14F-4D97-AF65-F5344CB8AC3E}">
        <p14:creationId xmlns:p14="http://schemas.microsoft.com/office/powerpoint/2010/main" val="219447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9631-94FA-09B2-6D1F-FFA5F402A566}"/>
              </a:ext>
            </a:extLst>
          </p:cNvPr>
          <p:cNvSpPr>
            <a:spLocks noGrp="1"/>
          </p:cNvSpPr>
          <p:nvPr>
            <p:ph type="title"/>
          </p:nvPr>
        </p:nvSpPr>
        <p:spPr/>
        <p:txBody>
          <a:bodyPr>
            <a:normAutofit fontScale="90000"/>
          </a:bodyPr>
          <a:lstStyle/>
          <a:p>
            <a:r>
              <a:rPr lang="en-US" b="1" i="0" dirty="0">
                <a:solidFill>
                  <a:srgbClr val="000000"/>
                </a:solidFill>
                <a:effectLst/>
                <a:latin typeface="Helvetica Neue"/>
              </a:rPr>
              <a:t>find best k value for cross validation while modeling the data</a:t>
            </a:r>
            <a:endParaRPr lang="en-IN" dirty="0"/>
          </a:p>
        </p:txBody>
      </p:sp>
      <p:sp>
        <p:nvSpPr>
          <p:cNvPr id="3" name="Content Placeholder 2">
            <a:extLst>
              <a:ext uri="{FF2B5EF4-FFF2-40B4-BE49-F238E27FC236}">
                <a16:creationId xmlns:a16="http://schemas.microsoft.com/office/drawing/2014/main" id="{EF0E8D29-A46A-CC5A-6C96-C776FA5B6148}"/>
              </a:ext>
            </a:extLst>
          </p:cNvPr>
          <p:cNvSpPr>
            <a:spLocks noGrp="1"/>
          </p:cNvSpPr>
          <p:nvPr>
            <p:ph idx="1"/>
          </p:nvPr>
        </p:nvSpPr>
        <p:spPr/>
        <p:txBody>
          <a:bodyPr>
            <a:normAutofit lnSpcReduction="10000"/>
          </a:bodyPr>
          <a:lstStyle/>
          <a:p>
            <a:r>
              <a:rPr lang="en-US" dirty="0">
                <a:solidFill>
                  <a:srgbClr val="000000"/>
                </a:solidFill>
                <a:latin typeface="Helvetica Neue"/>
              </a:rPr>
              <a:t>Given dataset </a:t>
            </a:r>
            <a:r>
              <a:rPr lang="en-US" b="0" i="0" dirty="0">
                <a:solidFill>
                  <a:srgbClr val="000000"/>
                </a:solidFill>
                <a:effectLst/>
                <a:latin typeface="Helvetica Neue"/>
              </a:rPr>
              <a:t>considered a medium-to-large dataset. And the larger dataset generally requires a slightly higher k value to smooth out noise and prevent overfitting.</a:t>
            </a:r>
          </a:p>
          <a:p>
            <a:r>
              <a:rPr lang="en-US" b="0" i="0" dirty="0">
                <a:solidFill>
                  <a:srgbClr val="000000"/>
                </a:solidFill>
                <a:effectLst/>
                <a:latin typeface="Helvetica Neue"/>
              </a:rPr>
              <a:t>With 21 features, it may encounter the curse of dimensionality. Higher dimensions tend to require slightly higher k values to counteract noise. Hence, consider testing k = 1 to 60 for better coverage.</a:t>
            </a:r>
          </a:p>
          <a:p>
            <a:pPr algn="l"/>
            <a:r>
              <a:rPr lang="en-US" b="1" i="0" dirty="0">
                <a:solidFill>
                  <a:srgbClr val="000000"/>
                </a:solidFill>
                <a:effectLst/>
                <a:latin typeface="Helvetica Neue"/>
              </a:rPr>
              <a:t>Insights from Finding Best K value for models</a:t>
            </a:r>
            <a:endParaRPr lang="en-US" b="0" i="0" dirty="0">
              <a:solidFill>
                <a:srgbClr val="000000"/>
              </a:solidFill>
              <a:effectLst/>
              <a:latin typeface="Helvetica Neue"/>
            </a:endParaRPr>
          </a:p>
          <a:p>
            <a:pPr algn="l">
              <a:spcAft>
                <a:spcPts val="675"/>
              </a:spcAft>
              <a:buFont typeface="Arial" panose="020B0604020202020204" pitchFamily="34" charset="0"/>
              <a:buChar char="•"/>
            </a:pPr>
            <a:r>
              <a:rPr lang="en-US" b="0" i="0" dirty="0">
                <a:solidFill>
                  <a:srgbClr val="000000"/>
                </a:solidFill>
                <a:effectLst/>
                <a:latin typeface="Helvetica Neue"/>
              </a:rPr>
              <a:t>The best K-Value for the Cross Validation K-fold must be 1</a:t>
            </a:r>
          </a:p>
          <a:p>
            <a:r>
              <a:rPr kumimoji="0" lang="en-US" altLang="en-US" sz="2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Got k=1 with score:0.89</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US" b="0" i="0" dirty="0">
              <a:solidFill>
                <a:srgbClr val="000000"/>
              </a:solidFill>
              <a:effectLst/>
              <a:latin typeface="Helvetica Neue"/>
            </a:endParaRPr>
          </a:p>
          <a:p>
            <a:endParaRPr lang="en-US" b="0" i="0" dirty="0">
              <a:solidFill>
                <a:srgbClr val="000000"/>
              </a:solidFill>
              <a:effectLst/>
              <a:latin typeface="Helvetica Neue"/>
            </a:endParaRPr>
          </a:p>
          <a:p>
            <a:endParaRPr lang="en-IN" dirty="0"/>
          </a:p>
        </p:txBody>
      </p:sp>
      <p:sp>
        <p:nvSpPr>
          <p:cNvPr id="5" name="Rectangle 2">
            <a:extLst>
              <a:ext uri="{FF2B5EF4-FFF2-40B4-BE49-F238E27FC236}">
                <a16:creationId xmlns:a16="http://schemas.microsoft.com/office/drawing/2014/main" id="{0F2D00FB-87DF-E9D6-E658-397F35F8F09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47820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78C8F-1D64-3957-8524-C7E8FE6101DF}"/>
              </a:ext>
            </a:extLst>
          </p:cNvPr>
          <p:cNvSpPr>
            <a:spLocks noGrp="1"/>
          </p:cNvSpPr>
          <p:nvPr>
            <p:ph type="title"/>
          </p:nvPr>
        </p:nvSpPr>
        <p:spPr/>
        <p:txBody>
          <a:bodyPr/>
          <a:lstStyle/>
          <a:p>
            <a:r>
              <a:rPr lang="en-IN" dirty="0"/>
              <a:t>Finding K-value </a:t>
            </a:r>
          </a:p>
        </p:txBody>
      </p:sp>
      <p:pic>
        <p:nvPicPr>
          <p:cNvPr id="5" name="Content Placeholder 4">
            <a:extLst>
              <a:ext uri="{FF2B5EF4-FFF2-40B4-BE49-F238E27FC236}">
                <a16:creationId xmlns:a16="http://schemas.microsoft.com/office/drawing/2014/main" id="{A91E80FE-EE0E-7B50-8108-CC98F5EC70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464" y="1348608"/>
            <a:ext cx="10973654" cy="4686432"/>
          </a:xfrm>
        </p:spPr>
      </p:pic>
    </p:spTree>
    <p:extLst>
      <p:ext uri="{BB962C8B-B14F-4D97-AF65-F5344CB8AC3E}">
        <p14:creationId xmlns:p14="http://schemas.microsoft.com/office/powerpoint/2010/main" val="1084861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246D-BB33-19BE-88E1-E6A6AF0DC8DF}"/>
              </a:ext>
            </a:extLst>
          </p:cNvPr>
          <p:cNvSpPr>
            <a:spLocks noGrp="1"/>
          </p:cNvSpPr>
          <p:nvPr>
            <p:ph type="title"/>
          </p:nvPr>
        </p:nvSpPr>
        <p:spPr/>
        <p:txBody>
          <a:bodyPr/>
          <a:lstStyle/>
          <a:p>
            <a:r>
              <a:rPr lang="en-IN" dirty="0"/>
              <a:t>Model Selection</a:t>
            </a:r>
          </a:p>
        </p:txBody>
      </p:sp>
      <p:sp>
        <p:nvSpPr>
          <p:cNvPr id="3" name="Content Placeholder 2">
            <a:extLst>
              <a:ext uri="{FF2B5EF4-FFF2-40B4-BE49-F238E27FC236}">
                <a16:creationId xmlns:a16="http://schemas.microsoft.com/office/drawing/2014/main" id="{1987DB36-BD57-D014-6E5A-2A980FB25540}"/>
              </a:ext>
            </a:extLst>
          </p:cNvPr>
          <p:cNvSpPr>
            <a:spLocks noGrp="1"/>
          </p:cNvSpPr>
          <p:nvPr>
            <p:ph idx="1"/>
          </p:nvPr>
        </p:nvSpPr>
        <p:spPr/>
        <p:txBody>
          <a:bodyPr>
            <a:normAutofit fontScale="70000" lnSpcReduction="20000"/>
          </a:bodyPr>
          <a:lstStyle/>
          <a:p>
            <a:pPr algn="l">
              <a:spcAft>
                <a:spcPts val="675"/>
              </a:spcAft>
              <a:buFont typeface="Arial" panose="020B0604020202020204" pitchFamily="34" charset="0"/>
              <a:buChar char="•"/>
            </a:pPr>
            <a:r>
              <a:rPr lang="en-US" b="1" i="0" dirty="0">
                <a:solidFill>
                  <a:srgbClr val="000000"/>
                </a:solidFill>
                <a:effectLst/>
                <a:latin typeface="Helvetica Neue"/>
              </a:rPr>
              <a:t>Decision Tree:</a:t>
            </a:r>
            <a:r>
              <a:rPr lang="en-US" b="0" i="0" dirty="0">
                <a:solidFill>
                  <a:srgbClr val="000000"/>
                </a:solidFill>
                <a:effectLst/>
                <a:latin typeface="Helvetica Neue"/>
              </a:rPr>
              <a:t> A model that uses a tree structure to represent hierarchical decision rules</a:t>
            </a:r>
          </a:p>
          <a:p>
            <a:pPr algn="l">
              <a:spcAft>
                <a:spcPts val="675"/>
              </a:spcAft>
              <a:buFont typeface="Arial" panose="020B0604020202020204" pitchFamily="34" charset="0"/>
              <a:buChar char="•"/>
            </a:pPr>
            <a:r>
              <a:rPr lang="en-US" b="1" i="0" dirty="0">
                <a:solidFill>
                  <a:srgbClr val="000000"/>
                </a:solidFill>
                <a:effectLst/>
                <a:latin typeface="Helvetica Neue"/>
              </a:rPr>
              <a:t>Random Forest:</a:t>
            </a:r>
            <a:r>
              <a:rPr lang="en-US" b="0" i="0" dirty="0">
                <a:solidFill>
                  <a:srgbClr val="000000"/>
                </a:solidFill>
                <a:effectLst/>
                <a:latin typeface="Helvetica Neue"/>
              </a:rPr>
              <a:t> An ensemble learning technique that combines multiple decision trees to improve model accuracy and robustness</a:t>
            </a:r>
          </a:p>
          <a:p>
            <a:pPr algn="l">
              <a:spcAft>
                <a:spcPts val="675"/>
              </a:spcAft>
              <a:buFont typeface="Arial" panose="020B0604020202020204" pitchFamily="34" charset="0"/>
              <a:buChar char="•"/>
            </a:pPr>
            <a:r>
              <a:rPr lang="en-US" b="1" i="0" dirty="0">
                <a:solidFill>
                  <a:srgbClr val="000000"/>
                </a:solidFill>
                <a:effectLst/>
                <a:latin typeface="Helvetica Neue"/>
              </a:rPr>
              <a:t>AdaBoost:</a:t>
            </a:r>
            <a:r>
              <a:rPr lang="en-US" b="0" i="0" dirty="0">
                <a:solidFill>
                  <a:srgbClr val="000000"/>
                </a:solidFill>
                <a:effectLst/>
                <a:latin typeface="Helvetica Neue"/>
              </a:rPr>
              <a:t> Another ensemble learning algorithm that iteratively adjusts the weights of observations to focus on the most challenging cases.</a:t>
            </a:r>
          </a:p>
          <a:p>
            <a:pPr algn="l">
              <a:spcAft>
                <a:spcPts val="675"/>
              </a:spcAft>
              <a:buFont typeface="Arial" panose="020B0604020202020204" pitchFamily="34" charset="0"/>
              <a:buChar char="•"/>
            </a:pPr>
            <a:r>
              <a:rPr lang="en-US" b="1" i="0" dirty="0">
                <a:solidFill>
                  <a:srgbClr val="000000"/>
                </a:solidFill>
                <a:effectLst/>
                <a:latin typeface="Helvetica Neue"/>
              </a:rPr>
              <a:t>Gradient Boosting:</a:t>
            </a:r>
            <a:r>
              <a:rPr lang="en-US" b="0" i="0" dirty="0">
                <a:solidFill>
                  <a:srgbClr val="000000"/>
                </a:solidFill>
                <a:effectLst/>
                <a:latin typeface="Helvetica Neue"/>
              </a:rPr>
              <a:t> An ensemble learning technique that builds decision trees sequentially, optimizing a specific loss criterion.</a:t>
            </a:r>
          </a:p>
          <a:p>
            <a:pPr algn="l">
              <a:spcAft>
                <a:spcPts val="675"/>
              </a:spcAft>
              <a:buFont typeface="Arial" panose="020B0604020202020204" pitchFamily="34" charset="0"/>
              <a:buChar char="•"/>
            </a:pPr>
            <a:r>
              <a:rPr lang="en-US" b="1" i="0" dirty="0" err="1">
                <a:solidFill>
                  <a:srgbClr val="000000"/>
                </a:solidFill>
                <a:effectLst/>
                <a:latin typeface="Helvetica Neue"/>
              </a:rPr>
              <a:t>XGBoost</a:t>
            </a:r>
            <a:r>
              <a:rPr lang="en-US" b="1" i="0" dirty="0">
                <a:solidFill>
                  <a:srgbClr val="000000"/>
                </a:solidFill>
                <a:effectLst/>
                <a:latin typeface="Helvetica Neue"/>
              </a:rPr>
              <a:t>:</a:t>
            </a:r>
            <a:r>
              <a:rPr lang="en-US" b="0" i="0" dirty="0">
                <a:solidFill>
                  <a:srgbClr val="000000"/>
                </a:solidFill>
                <a:effectLst/>
                <a:latin typeface="Helvetica Neue"/>
              </a:rPr>
              <a:t> An efficient implementation of gradient boosting, known for its speed and superior performance.</a:t>
            </a:r>
          </a:p>
          <a:p>
            <a:pPr algn="l">
              <a:spcAft>
                <a:spcPts val="675"/>
              </a:spcAft>
              <a:buFont typeface="Arial" panose="020B0604020202020204" pitchFamily="34" charset="0"/>
              <a:buChar char="•"/>
            </a:pPr>
            <a:r>
              <a:rPr lang="en-US" b="1" i="0" dirty="0">
                <a:solidFill>
                  <a:srgbClr val="000000"/>
                </a:solidFill>
                <a:effectLst/>
                <a:latin typeface="Helvetica Neue"/>
              </a:rPr>
              <a:t>SVM:</a:t>
            </a:r>
            <a:r>
              <a:rPr lang="en-US" b="0" i="0" dirty="0">
                <a:solidFill>
                  <a:srgbClr val="000000"/>
                </a:solidFill>
                <a:effectLst/>
                <a:latin typeface="Helvetica Neue"/>
              </a:rPr>
              <a:t> SVM tries to find the optimal hyperplane that maximizes the margin between different classes. For non-linear problems, it uses kernel tricks to transform data into higher dimensions.</a:t>
            </a:r>
          </a:p>
          <a:p>
            <a:pPr algn="l">
              <a:spcAft>
                <a:spcPts val="675"/>
              </a:spcAft>
              <a:buFont typeface="Arial" panose="020B0604020202020204" pitchFamily="34" charset="0"/>
              <a:buChar char="•"/>
            </a:pPr>
            <a:r>
              <a:rPr lang="en-US" b="1" i="0" dirty="0" err="1">
                <a:solidFill>
                  <a:srgbClr val="000000"/>
                </a:solidFill>
                <a:effectLst/>
                <a:latin typeface="Helvetica Neue"/>
              </a:rPr>
              <a:t>KNeighborsClassifier</a:t>
            </a:r>
            <a:r>
              <a:rPr lang="en-US" b="1" i="0" dirty="0">
                <a:solidFill>
                  <a:srgbClr val="000000"/>
                </a:solidFill>
                <a:effectLst/>
                <a:latin typeface="Helvetica Neue"/>
              </a:rPr>
              <a:t>:</a:t>
            </a:r>
            <a:r>
              <a:rPr lang="en-US" b="0" i="0" dirty="0">
                <a:solidFill>
                  <a:srgbClr val="000000"/>
                </a:solidFill>
                <a:effectLst/>
                <a:latin typeface="Helvetica Neue"/>
              </a:rPr>
              <a:t> Classifies a data point based on the majority class of its K nearest neighbors (using distance metrics like Euclidean distance).</a:t>
            </a:r>
          </a:p>
        </p:txBody>
      </p:sp>
    </p:spTree>
    <p:extLst>
      <p:ext uri="{BB962C8B-B14F-4D97-AF65-F5344CB8AC3E}">
        <p14:creationId xmlns:p14="http://schemas.microsoft.com/office/powerpoint/2010/main" val="1783538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F2E7D-7750-5326-D724-689DB265ED3C}"/>
              </a:ext>
            </a:extLst>
          </p:cNvPr>
          <p:cNvSpPr>
            <a:spLocks noGrp="1"/>
          </p:cNvSpPr>
          <p:nvPr>
            <p:ph type="title"/>
          </p:nvPr>
        </p:nvSpPr>
        <p:spPr/>
        <p:txBody>
          <a:bodyPr/>
          <a:lstStyle/>
          <a:p>
            <a:r>
              <a:rPr lang="en-IN" dirty="0"/>
              <a:t>Model Building and </a:t>
            </a:r>
            <a:r>
              <a:rPr lang="en-IN" dirty="0" err="1"/>
              <a:t>Trining</a:t>
            </a:r>
            <a:endParaRPr lang="en-IN" dirty="0"/>
          </a:p>
        </p:txBody>
      </p:sp>
      <p:graphicFrame>
        <p:nvGraphicFramePr>
          <p:cNvPr id="4" name="Content Placeholder 3">
            <a:extLst>
              <a:ext uri="{FF2B5EF4-FFF2-40B4-BE49-F238E27FC236}">
                <a16:creationId xmlns:a16="http://schemas.microsoft.com/office/drawing/2014/main" id="{C43A6BB8-3250-62C2-80A2-6E19F6AC9679}"/>
              </a:ext>
            </a:extLst>
          </p:cNvPr>
          <p:cNvGraphicFramePr>
            <a:graphicFrameLocks noGrp="1"/>
          </p:cNvGraphicFramePr>
          <p:nvPr>
            <p:ph idx="1"/>
            <p:extLst>
              <p:ext uri="{D42A27DB-BD31-4B8C-83A1-F6EECF244321}">
                <p14:modId xmlns:p14="http://schemas.microsoft.com/office/powerpoint/2010/main" val="3456674057"/>
              </p:ext>
            </p:extLst>
          </p:nvPr>
        </p:nvGraphicFramePr>
        <p:xfrm>
          <a:off x="0" y="1216441"/>
          <a:ext cx="6963008" cy="4572000"/>
        </p:xfrm>
        <a:graphic>
          <a:graphicData uri="http://schemas.openxmlformats.org/drawingml/2006/table">
            <a:tbl>
              <a:tblPr/>
              <a:tblGrid>
                <a:gridCol w="1740752">
                  <a:extLst>
                    <a:ext uri="{9D8B030D-6E8A-4147-A177-3AD203B41FA5}">
                      <a16:colId xmlns:a16="http://schemas.microsoft.com/office/drawing/2014/main" val="3382364369"/>
                    </a:ext>
                  </a:extLst>
                </a:gridCol>
                <a:gridCol w="1740752">
                  <a:extLst>
                    <a:ext uri="{9D8B030D-6E8A-4147-A177-3AD203B41FA5}">
                      <a16:colId xmlns:a16="http://schemas.microsoft.com/office/drawing/2014/main" val="2102013007"/>
                    </a:ext>
                  </a:extLst>
                </a:gridCol>
                <a:gridCol w="1740752">
                  <a:extLst>
                    <a:ext uri="{9D8B030D-6E8A-4147-A177-3AD203B41FA5}">
                      <a16:colId xmlns:a16="http://schemas.microsoft.com/office/drawing/2014/main" val="3233667141"/>
                    </a:ext>
                  </a:extLst>
                </a:gridCol>
                <a:gridCol w="1740752">
                  <a:extLst>
                    <a:ext uri="{9D8B030D-6E8A-4147-A177-3AD203B41FA5}">
                      <a16:colId xmlns:a16="http://schemas.microsoft.com/office/drawing/2014/main" val="688595278"/>
                    </a:ext>
                  </a:extLst>
                </a:gridCol>
              </a:tblGrid>
              <a:tr h="0">
                <a:tc>
                  <a:txBody>
                    <a:bodyPr/>
                    <a:lstStyle/>
                    <a:p>
                      <a:pPr algn="r" fontAlgn="ctr"/>
                      <a:r>
                        <a:rPr lang="en-IN" b="1">
                          <a:effectLst/>
                        </a:rPr>
                        <a:t>Model</a:t>
                      </a:r>
                    </a:p>
                  </a:txBody>
                  <a:tcPr anchor="ctr">
                    <a:lnL>
                      <a:noFill/>
                    </a:lnL>
                    <a:lnR>
                      <a:noFill/>
                    </a:lnR>
                    <a:lnT>
                      <a:noFill/>
                    </a:lnT>
                    <a:lnB>
                      <a:noFill/>
                    </a:lnB>
                    <a:solidFill>
                      <a:srgbClr val="FFFFFF"/>
                    </a:solidFill>
                  </a:tcPr>
                </a:tc>
                <a:tc>
                  <a:txBody>
                    <a:bodyPr/>
                    <a:lstStyle/>
                    <a:p>
                      <a:pPr algn="r" fontAlgn="ctr"/>
                      <a:r>
                        <a:rPr lang="en-IN" b="1">
                          <a:effectLst/>
                        </a:rPr>
                        <a:t>Training Accuracy</a:t>
                      </a:r>
                    </a:p>
                  </a:txBody>
                  <a:tcPr anchor="ctr">
                    <a:lnL>
                      <a:noFill/>
                    </a:lnL>
                    <a:lnR>
                      <a:noFill/>
                    </a:lnR>
                    <a:lnT>
                      <a:noFill/>
                    </a:lnT>
                    <a:lnB>
                      <a:noFill/>
                    </a:lnB>
                    <a:solidFill>
                      <a:srgbClr val="FFFFFF"/>
                    </a:solidFill>
                  </a:tcPr>
                </a:tc>
                <a:tc>
                  <a:txBody>
                    <a:bodyPr/>
                    <a:lstStyle/>
                    <a:p>
                      <a:pPr algn="r" fontAlgn="ctr"/>
                      <a:r>
                        <a:rPr lang="en-IN" b="1">
                          <a:effectLst/>
                        </a:rPr>
                        <a:t>Testing Accuracy</a:t>
                      </a:r>
                    </a:p>
                  </a:txBody>
                  <a:tcPr anchor="ctr">
                    <a:lnL>
                      <a:noFill/>
                    </a:lnL>
                    <a:lnR>
                      <a:noFill/>
                    </a:lnR>
                    <a:lnT>
                      <a:noFill/>
                    </a:lnT>
                    <a:lnB>
                      <a:noFill/>
                    </a:lnB>
                    <a:solidFill>
                      <a:srgbClr val="FFFFFF"/>
                    </a:solidFill>
                  </a:tcPr>
                </a:tc>
                <a:tc>
                  <a:txBody>
                    <a:bodyPr/>
                    <a:lstStyle/>
                    <a:p>
                      <a:endParaRPr lang="en-IN"/>
                    </a:p>
                  </a:txBody>
                  <a:tcPr>
                    <a:lnL>
                      <a:noFill/>
                    </a:lnL>
                  </a:tcPr>
                </a:tc>
                <a:extLst>
                  <a:ext uri="{0D108BD9-81ED-4DB2-BD59-A6C34878D82A}">
                    <a16:rowId xmlns:a16="http://schemas.microsoft.com/office/drawing/2014/main" val="2876260442"/>
                  </a:ext>
                </a:extLst>
              </a:tr>
              <a:tr h="0">
                <a:tc>
                  <a:txBody>
                    <a:bodyPr/>
                    <a:lstStyle/>
                    <a:p>
                      <a:pPr algn="r" fontAlgn="ctr"/>
                      <a:r>
                        <a:rPr lang="en-IN" b="1">
                          <a:effectLst/>
                        </a:rPr>
                        <a:t>4</a:t>
                      </a:r>
                    </a:p>
                  </a:txBody>
                  <a:tcPr anchor="ctr">
                    <a:lnL>
                      <a:noFill/>
                    </a:lnL>
                    <a:lnR>
                      <a:noFill/>
                    </a:lnR>
                    <a:lnT>
                      <a:noFill/>
                    </a:lnT>
                    <a:lnB>
                      <a:noFill/>
                    </a:lnB>
                    <a:solidFill>
                      <a:srgbClr val="F5F5F5"/>
                    </a:solidFill>
                  </a:tcPr>
                </a:tc>
                <a:tc>
                  <a:txBody>
                    <a:bodyPr/>
                    <a:lstStyle/>
                    <a:p>
                      <a:pPr algn="r" fontAlgn="ctr"/>
                      <a:r>
                        <a:rPr lang="en-IN">
                          <a:effectLst/>
                        </a:rPr>
                        <a:t>XGBClassifier</a:t>
                      </a:r>
                    </a:p>
                  </a:txBody>
                  <a:tcPr anchor="ctr">
                    <a:lnL>
                      <a:noFill/>
                    </a:lnL>
                    <a:lnR>
                      <a:noFill/>
                    </a:lnR>
                    <a:lnT>
                      <a:noFill/>
                    </a:lnT>
                    <a:lnB>
                      <a:noFill/>
                    </a:lnB>
                    <a:solidFill>
                      <a:srgbClr val="F5F5F5"/>
                    </a:solidFill>
                  </a:tcPr>
                </a:tc>
                <a:tc>
                  <a:txBody>
                    <a:bodyPr/>
                    <a:lstStyle/>
                    <a:p>
                      <a:pPr algn="r" fontAlgn="ctr"/>
                      <a:r>
                        <a:rPr lang="en-IN">
                          <a:effectLst/>
                        </a:rPr>
                        <a:t>0.999020</a:t>
                      </a:r>
                    </a:p>
                  </a:txBody>
                  <a:tcPr anchor="ctr">
                    <a:lnL>
                      <a:noFill/>
                    </a:lnL>
                    <a:lnR>
                      <a:noFill/>
                    </a:lnR>
                    <a:lnT>
                      <a:noFill/>
                    </a:lnT>
                    <a:lnB>
                      <a:noFill/>
                    </a:lnB>
                    <a:solidFill>
                      <a:srgbClr val="F5F5F5"/>
                    </a:solidFill>
                  </a:tcPr>
                </a:tc>
                <a:tc>
                  <a:txBody>
                    <a:bodyPr/>
                    <a:lstStyle/>
                    <a:p>
                      <a:pPr algn="r" fontAlgn="ctr"/>
                      <a:r>
                        <a:rPr lang="en-IN">
                          <a:effectLst/>
                        </a:rPr>
                        <a:t>0.957576</a:t>
                      </a:r>
                    </a:p>
                  </a:txBody>
                  <a:tcPr anchor="ctr">
                    <a:lnL>
                      <a:noFill/>
                    </a:lnL>
                    <a:lnR>
                      <a:noFill/>
                    </a:lnR>
                    <a:lnB>
                      <a:noFill/>
                    </a:lnB>
                    <a:solidFill>
                      <a:srgbClr val="F5F5F5"/>
                    </a:solidFill>
                  </a:tcPr>
                </a:tc>
                <a:extLst>
                  <a:ext uri="{0D108BD9-81ED-4DB2-BD59-A6C34878D82A}">
                    <a16:rowId xmlns:a16="http://schemas.microsoft.com/office/drawing/2014/main" val="3618540025"/>
                  </a:ext>
                </a:extLst>
              </a:tr>
              <a:tr h="0">
                <a:tc>
                  <a:txBody>
                    <a:bodyPr/>
                    <a:lstStyle/>
                    <a:p>
                      <a:pPr algn="r" fontAlgn="ctr"/>
                      <a:r>
                        <a:rPr lang="en-IN" b="1">
                          <a:effectLst/>
                        </a:rPr>
                        <a:t>1</a:t>
                      </a:r>
                    </a:p>
                  </a:txBody>
                  <a:tcPr anchor="ctr">
                    <a:lnL>
                      <a:noFill/>
                    </a:lnL>
                    <a:lnR>
                      <a:noFill/>
                    </a:lnR>
                    <a:lnT>
                      <a:noFill/>
                    </a:lnT>
                    <a:lnB>
                      <a:noFill/>
                    </a:lnB>
                    <a:solidFill>
                      <a:srgbClr val="FFFFFF"/>
                    </a:solidFill>
                  </a:tcPr>
                </a:tc>
                <a:tc>
                  <a:txBody>
                    <a:bodyPr/>
                    <a:lstStyle/>
                    <a:p>
                      <a:pPr algn="r" fontAlgn="ctr"/>
                      <a:r>
                        <a:rPr lang="en-IN">
                          <a:effectLst/>
                        </a:rPr>
                        <a:t>RandomForestClassifier</a:t>
                      </a:r>
                    </a:p>
                  </a:txBody>
                  <a:tcPr anchor="ctr">
                    <a:lnL>
                      <a:noFill/>
                    </a:lnL>
                    <a:lnR>
                      <a:noFill/>
                    </a:lnR>
                    <a:lnT>
                      <a:noFill/>
                    </a:lnT>
                    <a:lnB>
                      <a:noFill/>
                    </a:lnB>
                    <a:solidFill>
                      <a:srgbClr val="FFFFFF"/>
                    </a:solidFill>
                  </a:tcPr>
                </a:tc>
                <a:tc>
                  <a:txBody>
                    <a:bodyPr/>
                    <a:lstStyle/>
                    <a:p>
                      <a:pPr algn="r" fontAlgn="ctr"/>
                      <a:r>
                        <a:rPr lang="en-IN">
                          <a:effectLst/>
                        </a:rPr>
                        <a:t>1.000000</a:t>
                      </a:r>
                    </a:p>
                  </a:txBody>
                  <a:tcPr anchor="ctr">
                    <a:lnL>
                      <a:noFill/>
                    </a:lnL>
                    <a:lnR>
                      <a:noFill/>
                    </a:lnR>
                    <a:lnT>
                      <a:noFill/>
                    </a:lnT>
                    <a:lnB>
                      <a:noFill/>
                    </a:lnB>
                    <a:solidFill>
                      <a:srgbClr val="FFFFFF"/>
                    </a:solidFill>
                  </a:tcPr>
                </a:tc>
                <a:tc>
                  <a:txBody>
                    <a:bodyPr/>
                    <a:lstStyle/>
                    <a:p>
                      <a:pPr algn="r" fontAlgn="ctr"/>
                      <a:r>
                        <a:rPr lang="en-IN">
                          <a:effectLst/>
                        </a:rPr>
                        <a:t>0.948307</a:t>
                      </a:r>
                    </a:p>
                  </a:txBody>
                  <a:tcPr anchor="ctr">
                    <a:lnL>
                      <a:noFill/>
                    </a:lnL>
                    <a:lnR>
                      <a:noFill/>
                    </a:lnR>
                    <a:lnT>
                      <a:noFill/>
                    </a:lnT>
                    <a:lnB>
                      <a:noFill/>
                    </a:lnB>
                    <a:solidFill>
                      <a:srgbClr val="FFFFFF"/>
                    </a:solidFill>
                  </a:tcPr>
                </a:tc>
                <a:extLst>
                  <a:ext uri="{0D108BD9-81ED-4DB2-BD59-A6C34878D82A}">
                    <a16:rowId xmlns:a16="http://schemas.microsoft.com/office/drawing/2014/main" val="1789810827"/>
                  </a:ext>
                </a:extLst>
              </a:tr>
              <a:tr h="0">
                <a:tc>
                  <a:txBody>
                    <a:bodyPr/>
                    <a:lstStyle/>
                    <a:p>
                      <a:pPr algn="r" fontAlgn="ctr"/>
                      <a:r>
                        <a:rPr lang="en-IN" b="1">
                          <a:effectLst/>
                        </a:rPr>
                        <a:t>2</a:t>
                      </a:r>
                    </a:p>
                  </a:txBody>
                  <a:tcPr anchor="ctr">
                    <a:lnL>
                      <a:noFill/>
                    </a:lnL>
                    <a:lnR>
                      <a:noFill/>
                    </a:lnR>
                    <a:lnT>
                      <a:noFill/>
                    </a:lnT>
                    <a:lnB>
                      <a:noFill/>
                    </a:lnB>
                    <a:solidFill>
                      <a:srgbClr val="F5F5F5"/>
                    </a:solidFill>
                  </a:tcPr>
                </a:tc>
                <a:tc>
                  <a:txBody>
                    <a:bodyPr/>
                    <a:lstStyle/>
                    <a:p>
                      <a:pPr algn="r" fontAlgn="ctr"/>
                      <a:r>
                        <a:rPr lang="en-IN">
                          <a:effectLst/>
                        </a:rPr>
                        <a:t>GradientBoostingClassifier</a:t>
                      </a:r>
                    </a:p>
                  </a:txBody>
                  <a:tcPr anchor="ctr">
                    <a:lnL>
                      <a:noFill/>
                    </a:lnL>
                    <a:lnR>
                      <a:noFill/>
                    </a:lnR>
                    <a:lnT>
                      <a:noFill/>
                    </a:lnT>
                    <a:lnB>
                      <a:noFill/>
                    </a:lnB>
                    <a:solidFill>
                      <a:srgbClr val="F5F5F5"/>
                    </a:solidFill>
                  </a:tcPr>
                </a:tc>
                <a:tc>
                  <a:txBody>
                    <a:bodyPr/>
                    <a:lstStyle/>
                    <a:p>
                      <a:pPr algn="r" fontAlgn="ctr"/>
                      <a:r>
                        <a:rPr lang="en-IN">
                          <a:effectLst/>
                        </a:rPr>
                        <a:t>0.922275</a:t>
                      </a:r>
                    </a:p>
                  </a:txBody>
                  <a:tcPr anchor="ctr">
                    <a:lnL>
                      <a:noFill/>
                    </a:lnL>
                    <a:lnR>
                      <a:noFill/>
                    </a:lnR>
                    <a:lnT>
                      <a:noFill/>
                    </a:lnT>
                    <a:lnB>
                      <a:noFill/>
                    </a:lnB>
                    <a:solidFill>
                      <a:srgbClr val="F5F5F5"/>
                    </a:solidFill>
                  </a:tcPr>
                </a:tc>
                <a:tc>
                  <a:txBody>
                    <a:bodyPr/>
                    <a:lstStyle/>
                    <a:p>
                      <a:pPr algn="r" fontAlgn="ctr"/>
                      <a:r>
                        <a:rPr lang="en-IN">
                          <a:effectLst/>
                        </a:rPr>
                        <a:t>0.906239</a:t>
                      </a:r>
                    </a:p>
                  </a:txBody>
                  <a:tcPr anchor="ctr">
                    <a:lnL>
                      <a:noFill/>
                    </a:lnL>
                    <a:lnR>
                      <a:noFill/>
                    </a:lnR>
                    <a:lnT>
                      <a:noFill/>
                    </a:lnT>
                    <a:lnB>
                      <a:noFill/>
                    </a:lnB>
                    <a:solidFill>
                      <a:srgbClr val="F5F5F5"/>
                    </a:solidFill>
                  </a:tcPr>
                </a:tc>
                <a:extLst>
                  <a:ext uri="{0D108BD9-81ED-4DB2-BD59-A6C34878D82A}">
                    <a16:rowId xmlns:a16="http://schemas.microsoft.com/office/drawing/2014/main" val="67319273"/>
                  </a:ext>
                </a:extLst>
              </a:tr>
              <a:tr h="0">
                <a:tc>
                  <a:txBody>
                    <a:bodyPr/>
                    <a:lstStyle/>
                    <a:p>
                      <a:pPr algn="r" fontAlgn="ctr"/>
                      <a:r>
                        <a:rPr lang="en-IN" b="1">
                          <a:effectLst/>
                        </a:rPr>
                        <a:t>5</a:t>
                      </a:r>
                    </a:p>
                  </a:txBody>
                  <a:tcPr anchor="ctr">
                    <a:lnL>
                      <a:noFill/>
                    </a:lnL>
                    <a:lnR>
                      <a:noFill/>
                    </a:lnR>
                    <a:lnT>
                      <a:noFill/>
                    </a:lnT>
                    <a:lnB>
                      <a:noFill/>
                    </a:lnB>
                    <a:solidFill>
                      <a:srgbClr val="FFFFFF"/>
                    </a:solidFill>
                  </a:tcPr>
                </a:tc>
                <a:tc>
                  <a:txBody>
                    <a:bodyPr/>
                    <a:lstStyle/>
                    <a:p>
                      <a:pPr algn="r" fontAlgn="ctr"/>
                      <a:r>
                        <a:rPr lang="en-IN">
                          <a:effectLst/>
                        </a:rPr>
                        <a:t>SVC</a:t>
                      </a:r>
                    </a:p>
                  </a:txBody>
                  <a:tcPr anchor="ctr">
                    <a:lnL>
                      <a:noFill/>
                    </a:lnL>
                    <a:lnR>
                      <a:noFill/>
                    </a:lnR>
                    <a:lnT>
                      <a:noFill/>
                    </a:lnT>
                    <a:lnB>
                      <a:noFill/>
                    </a:lnB>
                    <a:solidFill>
                      <a:srgbClr val="FFFFFF"/>
                    </a:solidFill>
                  </a:tcPr>
                </a:tc>
                <a:tc>
                  <a:txBody>
                    <a:bodyPr/>
                    <a:lstStyle/>
                    <a:p>
                      <a:pPr algn="r" fontAlgn="ctr"/>
                      <a:r>
                        <a:rPr lang="en-IN">
                          <a:effectLst/>
                        </a:rPr>
                        <a:t>0.918085</a:t>
                      </a:r>
                    </a:p>
                  </a:txBody>
                  <a:tcPr anchor="ctr">
                    <a:lnL>
                      <a:noFill/>
                    </a:lnL>
                    <a:lnR>
                      <a:noFill/>
                    </a:lnR>
                    <a:lnT>
                      <a:noFill/>
                    </a:lnT>
                    <a:lnB>
                      <a:noFill/>
                    </a:lnB>
                    <a:solidFill>
                      <a:srgbClr val="FFFFFF"/>
                    </a:solidFill>
                  </a:tcPr>
                </a:tc>
                <a:tc>
                  <a:txBody>
                    <a:bodyPr/>
                    <a:lstStyle/>
                    <a:p>
                      <a:pPr algn="r" fontAlgn="ctr"/>
                      <a:r>
                        <a:rPr lang="en-IN">
                          <a:effectLst/>
                        </a:rPr>
                        <a:t>0.880214</a:t>
                      </a:r>
                    </a:p>
                  </a:txBody>
                  <a:tcPr anchor="ctr">
                    <a:lnL>
                      <a:noFill/>
                    </a:lnL>
                    <a:lnR>
                      <a:noFill/>
                    </a:lnR>
                    <a:lnT>
                      <a:noFill/>
                    </a:lnT>
                    <a:lnB>
                      <a:noFill/>
                    </a:lnB>
                    <a:solidFill>
                      <a:srgbClr val="FFFFFF"/>
                    </a:solidFill>
                  </a:tcPr>
                </a:tc>
                <a:extLst>
                  <a:ext uri="{0D108BD9-81ED-4DB2-BD59-A6C34878D82A}">
                    <a16:rowId xmlns:a16="http://schemas.microsoft.com/office/drawing/2014/main" val="1191924680"/>
                  </a:ext>
                </a:extLst>
              </a:tr>
              <a:tr h="0">
                <a:tc>
                  <a:txBody>
                    <a:bodyPr/>
                    <a:lstStyle/>
                    <a:p>
                      <a:pPr algn="r" fontAlgn="ctr"/>
                      <a:r>
                        <a:rPr lang="en-IN" b="1">
                          <a:effectLst/>
                        </a:rPr>
                        <a:t>0</a:t>
                      </a:r>
                    </a:p>
                  </a:txBody>
                  <a:tcPr anchor="ctr">
                    <a:lnL>
                      <a:noFill/>
                    </a:lnL>
                    <a:lnR>
                      <a:noFill/>
                    </a:lnR>
                    <a:lnT>
                      <a:noFill/>
                    </a:lnT>
                    <a:lnB>
                      <a:noFill/>
                    </a:lnB>
                    <a:solidFill>
                      <a:srgbClr val="F5F5F5"/>
                    </a:solidFill>
                  </a:tcPr>
                </a:tc>
                <a:tc>
                  <a:txBody>
                    <a:bodyPr/>
                    <a:lstStyle/>
                    <a:p>
                      <a:pPr algn="r" fontAlgn="ctr"/>
                      <a:r>
                        <a:rPr lang="en-IN">
                          <a:effectLst/>
                        </a:rPr>
                        <a:t>DecisionTreeClassifier</a:t>
                      </a:r>
                    </a:p>
                  </a:txBody>
                  <a:tcPr anchor="ctr">
                    <a:lnL>
                      <a:noFill/>
                    </a:lnL>
                    <a:lnR>
                      <a:noFill/>
                    </a:lnR>
                    <a:lnT>
                      <a:noFill/>
                    </a:lnT>
                    <a:lnB>
                      <a:noFill/>
                    </a:lnB>
                    <a:solidFill>
                      <a:srgbClr val="F5F5F5"/>
                    </a:solidFill>
                  </a:tcPr>
                </a:tc>
                <a:tc>
                  <a:txBody>
                    <a:bodyPr/>
                    <a:lstStyle/>
                    <a:p>
                      <a:pPr algn="r" fontAlgn="ctr"/>
                      <a:r>
                        <a:rPr lang="en-IN">
                          <a:effectLst/>
                        </a:rPr>
                        <a:t>1.000000</a:t>
                      </a:r>
                    </a:p>
                  </a:txBody>
                  <a:tcPr anchor="ctr">
                    <a:lnL>
                      <a:noFill/>
                    </a:lnL>
                    <a:lnR>
                      <a:noFill/>
                    </a:lnR>
                    <a:lnT>
                      <a:noFill/>
                    </a:lnT>
                    <a:lnB>
                      <a:noFill/>
                    </a:lnB>
                    <a:solidFill>
                      <a:srgbClr val="F5F5F5"/>
                    </a:solidFill>
                  </a:tcPr>
                </a:tc>
                <a:tc>
                  <a:txBody>
                    <a:bodyPr/>
                    <a:lstStyle/>
                    <a:p>
                      <a:pPr algn="r" fontAlgn="ctr"/>
                      <a:r>
                        <a:rPr lang="en-IN">
                          <a:effectLst/>
                        </a:rPr>
                        <a:t>0.861319</a:t>
                      </a:r>
                    </a:p>
                  </a:txBody>
                  <a:tcPr anchor="ctr">
                    <a:lnL>
                      <a:noFill/>
                    </a:lnL>
                    <a:lnR>
                      <a:noFill/>
                    </a:lnR>
                    <a:lnT>
                      <a:noFill/>
                    </a:lnT>
                    <a:lnB>
                      <a:noFill/>
                    </a:lnB>
                    <a:solidFill>
                      <a:srgbClr val="F5F5F5"/>
                    </a:solidFill>
                  </a:tcPr>
                </a:tc>
                <a:extLst>
                  <a:ext uri="{0D108BD9-81ED-4DB2-BD59-A6C34878D82A}">
                    <a16:rowId xmlns:a16="http://schemas.microsoft.com/office/drawing/2014/main" val="2483708313"/>
                  </a:ext>
                </a:extLst>
              </a:tr>
              <a:tr h="0">
                <a:tc>
                  <a:txBody>
                    <a:bodyPr/>
                    <a:lstStyle/>
                    <a:p>
                      <a:pPr algn="r" fontAlgn="ctr"/>
                      <a:r>
                        <a:rPr lang="en-IN" b="1">
                          <a:effectLst/>
                        </a:rPr>
                        <a:t>3</a:t>
                      </a:r>
                    </a:p>
                  </a:txBody>
                  <a:tcPr anchor="ctr">
                    <a:lnL>
                      <a:noFill/>
                    </a:lnL>
                    <a:lnR>
                      <a:noFill/>
                    </a:lnR>
                    <a:lnT>
                      <a:noFill/>
                    </a:lnT>
                    <a:lnB>
                      <a:noFill/>
                    </a:lnB>
                    <a:solidFill>
                      <a:srgbClr val="FFFFFF"/>
                    </a:solidFill>
                  </a:tcPr>
                </a:tc>
                <a:tc>
                  <a:txBody>
                    <a:bodyPr/>
                    <a:lstStyle/>
                    <a:p>
                      <a:pPr algn="r" fontAlgn="ctr"/>
                      <a:r>
                        <a:rPr lang="en-IN">
                          <a:effectLst/>
                        </a:rPr>
                        <a:t>AdaBoostClassifier</a:t>
                      </a:r>
                    </a:p>
                  </a:txBody>
                  <a:tcPr anchor="ctr">
                    <a:lnL>
                      <a:noFill/>
                    </a:lnL>
                    <a:lnR>
                      <a:noFill/>
                    </a:lnR>
                    <a:lnT>
                      <a:noFill/>
                    </a:lnT>
                    <a:lnB>
                      <a:noFill/>
                    </a:lnB>
                    <a:solidFill>
                      <a:srgbClr val="FFFFFF"/>
                    </a:solidFill>
                  </a:tcPr>
                </a:tc>
                <a:tc>
                  <a:txBody>
                    <a:bodyPr/>
                    <a:lstStyle/>
                    <a:p>
                      <a:pPr algn="r" fontAlgn="ctr"/>
                      <a:r>
                        <a:rPr lang="en-IN">
                          <a:effectLst/>
                        </a:rPr>
                        <a:t>0.823603</a:t>
                      </a:r>
                    </a:p>
                  </a:txBody>
                  <a:tcPr anchor="ctr">
                    <a:lnL>
                      <a:noFill/>
                    </a:lnL>
                    <a:lnR>
                      <a:noFill/>
                    </a:lnR>
                    <a:lnT>
                      <a:noFill/>
                    </a:lnT>
                    <a:lnB>
                      <a:noFill/>
                    </a:lnB>
                    <a:solidFill>
                      <a:srgbClr val="FFFFFF"/>
                    </a:solidFill>
                  </a:tcPr>
                </a:tc>
                <a:tc>
                  <a:txBody>
                    <a:bodyPr/>
                    <a:lstStyle/>
                    <a:p>
                      <a:pPr algn="r" fontAlgn="ctr"/>
                      <a:r>
                        <a:rPr lang="en-IN">
                          <a:effectLst/>
                        </a:rPr>
                        <a:t>0.813547</a:t>
                      </a:r>
                    </a:p>
                  </a:txBody>
                  <a:tcPr anchor="ctr">
                    <a:lnL>
                      <a:noFill/>
                    </a:lnL>
                    <a:lnR>
                      <a:noFill/>
                    </a:lnR>
                    <a:lnT>
                      <a:noFill/>
                    </a:lnT>
                    <a:lnB>
                      <a:noFill/>
                    </a:lnB>
                    <a:solidFill>
                      <a:srgbClr val="FFFFFF"/>
                    </a:solidFill>
                  </a:tcPr>
                </a:tc>
                <a:extLst>
                  <a:ext uri="{0D108BD9-81ED-4DB2-BD59-A6C34878D82A}">
                    <a16:rowId xmlns:a16="http://schemas.microsoft.com/office/drawing/2014/main" val="221608076"/>
                  </a:ext>
                </a:extLst>
              </a:tr>
              <a:tr h="0">
                <a:tc>
                  <a:txBody>
                    <a:bodyPr/>
                    <a:lstStyle/>
                    <a:p>
                      <a:pPr algn="r" fontAlgn="ctr"/>
                      <a:r>
                        <a:rPr lang="en-IN" b="1">
                          <a:effectLst/>
                        </a:rPr>
                        <a:t>6</a:t>
                      </a:r>
                    </a:p>
                  </a:txBody>
                  <a:tcPr anchor="ctr">
                    <a:lnL>
                      <a:noFill/>
                    </a:lnL>
                    <a:lnR>
                      <a:noFill/>
                    </a:lnR>
                    <a:lnT>
                      <a:noFill/>
                    </a:lnT>
                    <a:lnB>
                      <a:noFill/>
                    </a:lnB>
                    <a:solidFill>
                      <a:srgbClr val="FFFFFF"/>
                    </a:solidFill>
                  </a:tcPr>
                </a:tc>
                <a:tc>
                  <a:txBody>
                    <a:bodyPr/>
                    <a:lstStyle/>
                    <a:p>
                      <a:pPr algn="r" fontAlgn="ctr"/>
                      <a:r>
                        <a:rPr lang="en-IN">
                          <a:effectLst/>
                        </a:rPr>
                        <a:t>KNeighborsClassifier</a:t>
                      </a:r>
                    </a:p>
                  </a:txBody>
                  <a:tcPr anchor="ctr">
                    <a:lnL>
                      <a:noFill/>
                    </a:lnL>
                    <a:lnR>
                      <a:noFill/>
                    </a:lnR>
                    <a:lnT>
                      <a:noFill/>
                    </a:lnT>
                    <a:lnB>
                      <a:noFill/>
                    </a:lnB>
                    <a:solidFill>
                      <a:srgbClr val="FFFFFF"/>
                    </a:solidFill>
                  </a:tcPr>
                </a:tc>
                <a:tc>
                  <a:txBody>
                    <a:bodyPr/>
                    <a:lstStyle/>
                    <a:p>
                      <a:pPr algn="r" fontAlgn="ctr"/>
                      <a:r>
                        <a:rPr lang="en-IN">
                          <a:effectLst/>
                        </a:rPr>
                        <a:t>0.827346</a:t>
                      </a:r>
                    </a:p>
                  </a:txBody>
                  <a:tcPr anchor="ctr">
                    <a:lnL>
                      <a:noFill/>
                    </a:lnL>
                    <a:lnR>
                      <a:noFill/>
                    </a:lnR>
                    <a:lnT>
                      <a:noFill/>
                    </a:lnT>
                    <a:lnB>
                      <a:noFill/>
                    </a:lnB>
                    <a:solidFill>
                      <a:srgbClr val="FFFFFF"/>
                    </a:solidFill>
                  </a:tcPr>
                </a:tc>
                <a:tc>
                  <a:txBody>
                    <a:bodyPr/>
                    <a:lstStyle/>
                    <a:p>
                      <a:pPr algn="r" fontAlgn="ctr"/>
                      <a:r>
                        <a:rPr lang="en-IN" dirty="0">
                          <a:effectLst/>
                        </a:rPr>
                        <a:t>0.795009</a:t>
                      </a:r>
                    </a:p>
                  </a:txBody>
                  <a:tcPr anchor="ctr">
                    <a:lnL>
                      <a:noFill/>
                    </a:lnL>
                    <a:lnR>
                      <a:noFill/>
                    </a:lnR>
                    <a:lnT>
                      <a:noFill/>
                    </a:lnT>
                    <a:lnB>
                      <a:noFill/>
                    </a:lnB>
                    <a:solidFill>
                      <a:srgbClr val="FFFFFF"/>
                    </a:solidFill>
                  </a:tcPr>
                </a:tc>
                <a:extLst>
                  <a:ext uri="{0D108BD9-81ED-4DB2-BD59-A6C34878D82A}">
                    <a16:rowId xmlns:a16="http://schemas.microsoft.com/office/drawing/2014/main" val="1381507569"/>
                  </a:ext>
                </a:extLst>
              </a:tr>
            </a:tbl>
          </a:graphicData>
        </a:graphic>
      </p:graphicFrame>
      <p:sp>
        <p:nvSpPr>
          <p:cNvPr id="6" name="TextBox 5">
            <a:extLst>
              <a:ext uri="{FF2B5EF4-FFF2-40B4-BE49-F238E27FC236}">
                <a16:creationId xmlns:a16="http://schemas.microsoft.com/office/drawing/2014/main" id="{E81C4479-20D4-1224-B102-97C9069F8AEA}"/>
              </a:ext>
            </a:extLst>
          </p:cNvPr>
          <p:cNvSpPr txBox="1"/>
          <p:nvPr/>
        </p:nvSpPr>
        <p:spPr>
          <a:xfrm>
            <a:off x="7440328" y="2763777"/>
            <a:ext cx="2926080" cy="1477328"/>
          </a:xfrm>
          <a:prstGeom prst="rect">
            <a:avLst/>
          </a:prstGeom>
          <a:noFill/>
        </p:spPr>
        <p:txBody>
          <a:bodyPr wrap="square" rtlCol="0">
            <a:spAutoFit/>
          </a:bodyPr>
          <a:lstStyle/>
          <a:p>
            <a:r>
              <a:rPr lang="en-IN" dirty="0"/>
              <a:t>Models are called and build.</a:t>
            </a:r>
          </a:p>
          <a:p>
            <a:endParaRPr lang="en-IN" dirty="0"/>
          </a:p>
          <a:p>
            <a:r>
              <a:rPr lang="en-IN" dirty="0"/>
              <a:t>This chart shows training and testing accuracy at very initial level of model creation</a:t>
            </a:r>
          </a:p>
        </p:txBody>
      </p:sp>
    </p:spTree>
    <p:extLst>
      <p:ext uri="{BB962C8B-B14F-4D97-AF65-F5344CB8AC3E}">
        <p14:creationId xmlns:p14="http://schemas.microsoft.com/office/powerpoint/2010/main" val="25062606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EA817-F946-E105-9A43-3A2E895D68F1}"/>
              </a:ext>
            </a:extLst>
          </p:cNvPr>
          <p:cNvSpPr>
            <a:spLocks noGrp="1"/>
          </p:cNvSpPr>
          <p:nvPr>
            <p:ph type="title"/>
          </p:nvPr>
        </p:nvSpPr>
        <p:spPr/>
        <p:txBody>
          <a:bodyPr>
            <a:normAutofit/>
          </a:bodyPr>
          <a:lstStyle/>
          <a:p>
            <a:r>
              <a:rPr lang="en-IN" dirty="0"/>
              <a:t>Model training- </a:t>
            </a:r>
            <a:r>
              <a:rPr lang="en-IN" b="1" i="0" dirty="0">
                <a:solidFill>
                  <a:srgbClr val="000000"/>
                </a:solidFill>
                <a:effectLst/>
                <a:latin typeface="Helvetica Neue"/>
              </a:rPr>
              <a:t>feature Importance</a:t>
            </a:r>
            <a:endParaRPr lang="en-IN" dirty="0"/>
          </a:p>
        </p:txBody>
      </p:sp>
      <p:sp>
        <p:nvSpPr>
          <p:cNvPr id="3" name="Content Placeholder 2">
            <a:extLst>
              <a:ext uri="{FF2B5EF4-FFF2-40B4-BE49-F238E27FC236}">
                <a16:creationId xmlns:a16="http://schemas.microsoft.com/office/drawing/2014/main" id="{5E81D9B5-C86E-E45D-2B1C-54A8F4CB172C}"/>
              </a:ext>
            </a:extLst>
          </p:cNvPr>
          <p:cNvSpPr>
            <a:spLocks noGrp="1"/>
          </p:cNvSpPr>
          <p:nvPr>
            <p:ph idx="1"/>
          </p:nvPr>
        </p:nvSpPr>
        <p:spPr/>
        <p:txBody>
          <a:bodyPr>
            <a:normAutofit lnSpcReduction="10000"/>
          </a:bodyPr>
          <a:lstStyle/>
          <a:p>
            <a:r>
              <a:rPr lang="en-US" b="1" i="0" dirty="0">
                <a:solidFill>
                  <a:srgbClr val="000000"/>
                </a:solidFill>
                <a:effectLst/>
                <a:latin typeface="Helvetica Neue"/>
              </a:rPr>
              <a:t>Why is Feature Importance Important?</a:t>
            </a:r>
            <a:br>
              <a:rPr lang="en-US" dirty="0"/>
            </a:br>
            <a:r>
              <a:rPr lang="en-US" b="0" i="0" dirty="0">
                <a:solidFill>
                  <a:srgbClr val="000000"/>
                </a:solidFill>
                <a:effectLst/>
                <a:latin typeface="Helvetica Neue"/>
              </a:rPr>
              <a:t>to determine the relevance or contribution of each feature (input variable) in making predictions. </a:t>
            </a:r>
            <a:endParaRPr lang="en-US" dirty="0">
              <a:solidFill>
                <a:srgbClr val="000000"/>
              </a:solidFill>
              <a:latin typeface="Helvetica Neue"/>
            </a:endParaRPr>
          </a:p>
          <a:p>
            <a:r>
              <a:rPr lang="en-US" b="0" i="0" dirty="0">
                <a:solidFill>
                  <a:srgbClr val="000000"/>
                </a:solidFill>
                <a:effectLst/>
                <a:latin typeface="Helvetica Neue"/>
              </a:rPr>
              <a:t>identify which features have the most influence on the target variable, guiding feature selection, model optimization, and interpretability.</a:t>
            </a:r>
          </a:p>
          <a:p>
            <a:r>
              <a:rPr lang="en-US" b="1" i="0" dirty="0">
                <a:solidFill>
                  <a:srgbClr val="000000"/>
                </a:solidFill>
                <a:effectLst/>
                <a:latin typeface="Helvetica Neue"/>
              </a:rPr>
              <a:t>Key Insights:</a:t>
            </a:r>
            <a:br>
              <a:rPr lang="en-US" b="0" i="0" dirty="0">
                <a:solidFill>
                  <a:srgbClr val="000000"/>
                </a:solidFill>
                <a:effectLst/>
                <a:latin typeface="Helvetica Neue"/>
              </a:rPr>
            </a:br>
            <a:r>
              <a:rPr lang="en-US" i="0" dirty="0">
                <a:solidFill>
                  <a:srgbClr val="000000"/>
                </a:solidFill>
                <a:effectLst/>
                <a:latin typeface="Helvetica Neue"/>
              </a:rPr>
              <a:t>'</a:t>
            </a:r>
            <a:r>
              <a:rPr lang="en-US" i="0" dirty="0" err="1">
                <a:solidFill>
                  <a:srgbClr val="000000"/>
                </a:solidFill>
                <a:effectLst/>
                <a:latin typeface="Helvetica Neue"/>
              </a:rPr>
              <a:t>AdSpend</a:t>
            </a:r>
            <a:r>
              <a:rPr lang="en-US" i="0" dirty="0">
                <a:solidFill>
                  <a:srgbClr val="000000"/>
                </a:solidFill>
                <a:effectLst/>
                <a:latin typeface="Helvetica Neue"/>
              </a:rPr>
              <a:t>', '</a:t>
            </a:r>
            <a:r>
              <a:rPr lang="en-US" i="0" dirty="0" err="1">
                <a:solidFill>
                  <a:srgbClr val="000000"/>
                </a:solidFill>
                <a:effectLst/>
                <a:latin typeface="Helvetica Neue"/>
              </a:rPr>
              <a:t>WebsiteVisits</a:t>
            </a:r>
            <a:r>
              <a:rPr lang="en-US" i="0" dirty="0">
                <a:solidFill>
                  <a:srgbClr val="000000"/>
                </a:solidFill>
                <a:effectLst/>
                <a:latin typeface="Helvetica Neue"/>
              </a:rPr>
              <a:t>', '</a:t>
            </a:r>
            <a:r>
              <a:rPr lang="en-US" i="0" dirty="0" err="1">
                <a:solidFill>
                  <a:srgbClr val="000000"/>
                </a:solidFill>
                <a:effectLst/>
                <a:latin typeface="Helvetica Neue"/>
              </a:rPr>
              <a:t>TimeOnSite</a:t>
            </a:r>
            <a:r>
              <a:rPr lang="en-US" i="0" dirty="0">
                <a:solidFill>
                  <a:srgbClr val="000000"/>
                </a:solidFill>
                <a:effectLst/>
                <a:latin typeface="Helvetica Neue"/>
              </a:rPr>
              <a:t>’, ‘</a:t>
            </a:r>
            <a:r>
              <a:rPr lang="en-IN" b="0" i="0" dirty="0">
                <a:solidFill>
                  <a:srgbClr val="000000"/>
                </a:solidFill>
                <a:effectLst/>
                <a:latin typeface="Helvetica Neue"/>
              </a:rPr>
              <a:t>previous purchase’,’ </a:t>
            </a:r>
            <a:r>
              <a:rPr lang="en-IN" b="0" i="0" dirty="0" err="1">
                <a:solidFill>
                  <a:srgbClr val="000000"/>
                </a:solidFill>
                <a:effectLst/>
                <a:latin typeface="Helvetica Neue"/>
              </a:rPr>
              <a:t>emailclicks</a:t>
            </a:r>
            <a:r>
              <a:rPr lang="en-IN" b="0" i="0" dirty="0">
                <a:solidFill>
                  <a:srgbClr val="000000"/>
                </a:solidFill>
                <a:effectLst/>
                <a:latin typeface="Helvetica Neue"/>
              </a:rPr>
              <a:t>,’—some of most </a:t>
            </a:r>
            <a:r>
              <a:rPr lang="en-IN" b="0" i="0" dirty="0" err="1">
                <a:solidFill>
                  <a:srgbClr val="000000"/>
                </a:solidFill>
                <a:effectLst/>
                <a:latin typeface="Helvetica Neue"/>
              </a:rPr>
              <a:t>imprtnat</a:t>
            </a:r>
            <a:endParaRPr lang="en-US" i="0" dirty="0">
              <a:solidFill>
                <a:srgbClr val="000000"/>
              </a:solidFill>
              <a:effectLst/>
              <a:latin typeface="Helvetica Neue"/>
            </a:endParaRPr>
          </a:p>
          <a:p>
            <a:r>
              <a:rPr lang="en-US" b="0" i="0" dirty="0">
                <a:solidFill>
                  <a:srgbClr val="000000"/>
                </a:solidFill>
                <a:effectLst/>
                <a:latin typeface="Helvetica Neue"/>
              </a:rPr>
              <a:t> Feature importance differences across models provided insights into model behavior and feature dependencies.</a:t>
            </a:r>
          </a:p>
        </p:txBody>
      </p:sp>
    </p:spTree>
    <p:extLst>
      <p:ext uri="{BB962C8B-B14F-4D97-AF65-F5344CB8AC3E}">
        <p14:creationId xmlns:p14="http://schemas.microsoft.com/office/powerpoint/2010/main" val="1507600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0E9E-781E-A741-F156-44CD940B1F7F}"/>
              </a:ext>
            </a:extLst>
          </p:cNvPr>
          <p:cNvSpPr>
            <a:spLocks noGrp="1"/>
          </p:cNvSpPr>
          <p:nvPr>
            <p:ph type="title"/>
          </p:nvPr>
        </p:nvSpPr>
        <p:spPr/>
        <p:txBody>
          <a:bodyPr/>
          <a:lstStyle/>
          <a:p>
            <a:r>
              <a:rPr lang="en-IN" dirty="0"/>
              <a:t>Feature Importance</a:t>
            </a:r>
          </a:p>
        </p:txBody>
      </p:sp>
      <p:pic>
        <p:nvPicPr>
          <p:cNvPr id="5" name="Content Placeholder 4">
            <a:extLst>
              <a:ext uri="{FF2B5EF4-FFF2-40B4-BE49-F238E27FC236}">
                <a16:creationId xmlns:a16="http://schemas.microsoft.com/office/drawing/2014/main" id="{A3042C5B-7033-46BB-5617-2F7AD61143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24" y="1078029"/>
            <a:ext cx="7259089" cy="5043638"/>
          </a:xfrm>
        </p:spPr>
      </p:pic>
      <p:pic>
        <p:nvPicPr>
          <p:cNvPr id="7" name="Picture 6">
            <a:extLst>
              <a:ext uri="{FF2B5EF4-FFF2-40B4-BE49-F238E27FC236}">
                <a16:creationId xmlns:a16="http://schemas.microsoft.com/office/drawing/2014/main" id="{968BE442-E36D-739F-037C-AE36890BC4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89081" y="996825"/>
            <a:ext cx="3784795" cy="2432175"/>
          </a:xfrm>
          <a:prstGeom prst="rect">
            <a:avLst/>
          </a:prstGeom>
        </p:spPr>
      </p:pic>
    </p:spTree>
    <p:extLst>
      <p:ext uri="{BB962C8B-B14F-4D97-AF65-F5344CB8AC3E}">
        <p14:creationId xmlns:p14="http://schemas.microsoft.com/office/powerpoint/2010/main" val="1604446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35E6-34B1-0E71-3720-7A738F137D6C}"/>
              </a:ext>
            </a:extLst>
          </p:cNvPr>
          <p:cNvSpPr>
            <a:spLocks noGrp="1"/>
          </p:cNvSpPr>
          <p:nvPr>
            <p:ph type="title"/>
          </p:nvPr>
        </p:nvSpPr>
        <p:spPr/>
        <p:txBody>
          <a:bodyPr>
            <a:normAutofit/>
          </a:bodyPr>
          <a:lstStyle/>
          <a:p>
            <a:r>
              <a:rPr lang="en-IN" b="1" i="0" dirty="0">
                <a:solidFill>
                  <a:srgbClr val="000000"/>
                </a:solidFill>
                <a:effectLst/>
                <a:latin typeface="Helvetica Neue"/>
              </a:rPr>
              <a:t>Hyper parameter tuning</a:t>
            </a:r>
            <a:endParaRPr lang="en-IN" dirty="0"/>
          </a:p>
        </p:txBody>
      </p:sp>
      <p:sp>
        <p:nvSpPr>
          <p:cNvPr id="3" name="Content Placeholder 2">
            <a:extLst>
              <a:ext uri="{FF2B5EF4-FFF2-40B4-BE49-F238E27FC236}">
                <a16:creationId xmlns:a16="http://schemas.microsoft.com/office/drawing/2014/main" id="{DA3320F6-55BF-14C1-0253-D5EF3DECCAC9}"/>
              </a:ext>
            </a:extLst>
          </p:cNvPr>
          <p:cNvSpPr>
            <a:spLocks noGrp="1"/>
          </p:cNvSpPr>
          <p:nvPr>
            <p:ph idx="1"/>
          </p:nvPr>
        </p:nvSpPr>
        <p:spPr/>
        <p:txBody>
          <a:bodyPr>
            <a:normAutofit fontScale="77500" lnSpcReduction="20000"/>
          </a:bodyPr>
          <a:lstStyle/>
          <a:p>
            <a:r>
              <a:rPr lang="en-US" b="0" i="0" dirty="0">
                <a:solidFill>
                  <a:srgbClr val="000000"/>
                </a:solidFill>
                <a:effectLst/>
                <a:latin typeface="Helvetica Neue"/>
              </a:rPr>
              <a:t>Hyperparameter tuning with cross-validation is vital because it provides an objective evaluation of model performance.</a:t>
            </a:r>
          </a:p>
          <a:p>
            <a:r>
              <a:rPr lang="en-US" b="0" i="0" dirty="0">
                <a:solidFill>
                  <a:srgbClr val="000000"/>
                </a:solidFill>
                <a:effectLst/>
                <a:latin typeface="Helvetica Neue"/>
              </a:rPr>
              <a:t> It avoids the pitfalls of overfitting or underfitting and ensures that the chose</a:t>
            </a:r>
          </a:p>
          <a:p>
            <a:pPr marL="0" indent="0">
              <a:buNone/>
            </a:pPr>
            <a:r>
              <a:rPr lang="en-US" b="0" i="0" dirty="0">
                <a:solidFill>
                  <a:srgbClr val="000000"/>
                </a:solidFill>
                <a:effectLst/>
                <a:latin typeface="Helvetica Neue"/>
              </a:rPr>
              <a:t>model is generalizable to unseen data.</a:t>
            </a:r>
          </a:p>
          <a:p>
            <a:pPr marL="0" indent="0">
              <a:buNone/>
            </a:pPr>
            <a:endParaRPr lang="en-US" b="0" i="0" dirty="0">
              <a:solidFill>
                <a:srgbClr val="000000"/>
              </a:solidFill>
              <a:effectLst/>
              <a:latin typeface="Helvetica Neue"/>
            </a:endParaRPr>
          </a:p>
          <a:p>
            <a:r>
              <a:rPr lang="en-US" b="1" i="0" dirty="0">
                <a:solidFill>
                  <a:srgbClr val="000000"/>
                </a:solidFill>
                <a:effectLst/>
                <a:latin typeface="Helvetica Neue"/>
              </a:rPr>
              <a:t>Key Observations:</a:t>
            </a:r>
            <a:br>
              <a:rPr lang="en-US" dirty="0"/>
            </a:br>
            <a:r>
              <a:rPr lang="en-US" b="0" i="0" dirty="0">
                <a:solidFill>
                  <a:srgbClr val="000000"/>
                </a:solidFill>
                <a:effectLst/>
                <a:latin typeface="Helvetica Neue"/>
              </a:rPr>
              <a:t>Ensemble Models (</a:t>
            </a:r>
            <a:r>
              <a:rPr lang="en-US" b="0" i="0" dirty="0" err="1">
                <a:solidFill>
                  <a:srgbClr val="000000"/>
                </a:solidFill>
                <a:effectLst/>
                <a:latin typeface="Helvetica Neue"/>
              </a:rPr>
              <a:t>XGBoost</a:t>
            </a:r>
            <a:r>
              <a:rPr lang="en-US" b="0" i="0" dirty="0">
                <a:solidFill>
                  <a:srgbClr val="000000"/>
                </a:solidFill>
                <a:effectLst/>
                <a:latin typeface="Helvetica Neue"/>
              </a:rPr>
              <a:t>, Random Forest, and Gradient Boosting) consistently outperform other models due to their ability to handle non-linear relationships, high-dimensional data, and ensemble learning techniques.</a:t>
            </a:r>
          </a:p>
          <a:p>
            <a:br>
              <a:rPr lang="en-US" dirty="0"/>
            </a:br>
            <a:r>
              <a:rPr lang="en-US" b="0" i="0" dirty="0" err="1">
                <a:solidFill>
                  <a:srgbClr val="000000"/>
                </a:solidFill>
                <a:effectLst/>
                <a:latin typeface="Helvetica Neue"/>
              </a:rPr>
              <a:t>XGBClassifier</a:t>
            </a:r>
            <a:r>
              <a:rPr lang="en-US" b="0" i="0" dirty="0">
                <a:solidFill>
                  <a:srgbClr val="000000"/>
                </a:solidFill>
                <a:effectLst/>
                <a:latin typeface="Helvetica Neue"/>
              </a:rPr>
              <a:t> emerges as the best model for deployment, offering both high accuracy and balanced precision-recall metrics.</a:t>
            </a:r>
            <a:br>
              <a:rPr lang="en-US" dirty="0"/>
            </a:br>
            <a:r>
              <a:rPr lang="en-US" b="0" i="0" dirty="0">
                <a:solidFill>
                  <a:srgbClr val="000000"/>
                </a:solidFill>
                <a:effectLst/>
                <a:latin typeface="Helvetica Neue"/>
              </a:rPr>
              <a:t>Simpler models like </a:t>
            </a:r>
            <a:r>
              <a:rPr lang="en-US" b="0" i="0" dirty="0" err="1">
                <a:solidFill>
                  <a:srgbClr val="000000"/>
                </a:solidFill>
                <a:effectLst/>
                <a:latin typeface="Helvetica Neue"/>
              </a:rPr>
              <a:t>DecisionTree</a:t>
            </a:r>
            <a:r>
              <a:rPr lang="en-US" b="0" i="0" dirty="0">
                <a:solidFill>
                  <a:srgbClr val="000000"/>
                </a:solidFill>
                <a:effectLst/>
                <a:latin typeface="Helvetica Neue"/>
              </a:rPr>
              <a:t> and </a:t>
            </a:r>
            <a:r>
              <a:rPr lang="en-US" b="0" i="0" dirty="0" err="1">
                <a:solidFill>
                  <a:srgbClr val="000000"/>
                </a:solidFill>
                <a:effectLst/>
                <a:latin typeface="Helvetica Neue"/>
              </a:rPr>
              <a:t>KNeighborsClassifier</a:t>
            </a:r>
            <a:r>
              <a:rPr lang="en-US" b="0" i="0" dirty="0">
                <a:solidFill>
                  <a:srgbClr val="000000"/>
                </a:solidFill>
                <a:effectLst/>
                <a:latin typeface="Helvetica Neue"/>
              </a:rPr>
              <a:t> are less effective, indicating the need for more complex algorithms to handle this </a:t>
            </a:r>
            <a:r>
              <a:rPr lang="en-US" b="0" i="0" dirty="0" err="1">
                <a:solidFill>
                  <a:srgbClr val="000000"/>
                </a:solidFill>
                <a:effectLst/>
                <a:latin typeface="Helvetica Neue"/>
              </a:rPr>
              <a:t>datasetn</a:t>
            </a:r>
            <a:r>
              <a:rPr lang="en-US" b="0" i="0" dirty="0">
                <a:solidFill>
                  <a:srgbClr val="000000"/>
                </a:solidFill>
                <a:effectLst/>
                <a:latin typeface="Helvetica Neue"/>
              </a:rPr>
              <a:t> model is generalizable to unseen data. </a:t>
            </a:r>
            <a:endParaRPr lang="en-IN" dirty="0"/>
          </a:p>
        </p:txBody>
      </p:sp>
    </p:spTree>
    <p:extLst>
      <p:ext uri="{BB962C8B-B14F-4D97-AF65-F5344CB8AC3E}">
        <p14:creationId xmlns:p14="http://schemas.microsoft.com/office/powerpoint/2010/main" val="4268245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normAutofit/>
          </a:bodyPr>
          <a:lstStyle/>
          <a:p>
            <a:r>
              <a:rPr lang="en-US" dirty="0"/>
              <a:t>Process</a:t>
            </a:r>
            <a:endParaRPr lang="en-IN" dirty="0"/>
          </a:p>
        </p:txBody>
      </p:sp>
      <p:sp>
        <p:nvSpPr>
          <p:cNvPr id="16" name="Content Placeholder 15">
            <a:extLst>
              <a:ext uri="{FF2B5EF4-FFF2-40B4-BE49-F238E27FC236}">
                <a16:creationId xmlns:a16="http://schemas.microsoft.com/office/drawing/2014/main" id="{7C717302-8AB6-E89A-9B92-597412D91D52}"/>
              </a:ext>
            </a:extLst>
          </p:cNvPr>
          <p:cNvSpPr>
            <a:spLocks noGrp="1"/>
          </p:cNvSpPr>
          <p:nvPr>
            <p:ph idx="1"/>
          </p:nvPr>
        </p:nvSpPr>
        <p:spPr/>
        <p:txBody>
          <a:bodyPr/>
          <a:lstStyle/>
          <a:p>
            <a:r>
              <a:rPr lang="en-IN" dirty="0"/>
              <a:t>Problem Definition</a:t>
            </a:r>
          </a:p>
          <a:p>
            <a:r>
              <a:rPr lang="en-IN" dirty="0"/>
              <a:t>Data Collection</a:t>
            </a:r>
          </a:p>
          <a:p>
            <a:r>
              <a:rPr lang="en-IN" dirty="0"/>
              <a:t>Data Preprocessing</a:t>
            </a:r>
          </a:p>
          <a:p>
            <a:r>
              <a:rPr lang="en-IN" dirty="0"/>
              <a:t>Exploratory Data Analysis (EDA)</a:t>
            </a:r>
          </a:p>
          <a:p>
            <a:r>
              <a:rPr lang="en-IN" dirty="0"/>
              <a:t>Model Selection</a:t>
            </a:r>
          </a:p>
          <a:p>
            <a:r>
              <a:rPr lang="en-IN" dirty="0"/>
              <a:t>Model Training</a:t>
            </a:r>
          </a:p>
          <a:p>
            <a:r>
              <a:rPr lang="en-IN" dirty="0"/>
              <a:t>Model Evaluation and Validation</a:t>
            </a:r>
          </a:p>
          <a:p>
            <a:r>
              <a:rPr lang="en-IN" dirty="0"/>
              <a:t>Model Deployment</a:t>
            </a:r>
          </a:p>
        </p:txBody>
      </p:sp>
    </p:spTree>
    <p:extLst>
      <p:ext uri="{BB962C8B-B14F-4D97-AF65-F5344CB8AC3E}">
        <p14:creationId xmlns:p14="http://schemas.microsoft.com/office/powerpoint/2010/main" val="22724594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DED40-0B1B-4B3E-E90D-1C7FFF895525}"/>
              </a:ext>
            </a:extLst>
          </p:cNvPr>
          <p:cNvSpPr>
            <a:spLocks noGrp="1"/>
          </p:cNvSpPr>
          <p:nvPr>
            <p:ph type="title"/>
          </p:nvPr>
        </p:nvSpPr>
        <p:spPr/>
        <p:txBody>
          <a:bodyPr/>
          <a:lstStyle/>
          <a:p>
            <a:r>
              <a:rPr lang="en-IN" dirty="0"/>
              <a:t>Model Evaluation- using different Matrices </a:t>
            </a:r>
          </a:p>
        </p:txBody>
      </p:sp>
      <p:sp>
        <p:nvSpPr>
          <p:cNvPr id="3" name="Content Placeholder 2">
            <a:extLst>
              <a:ext uri="{FF2B5EF4-FFF2-40B4-BE49-F238E27FC236}">
                <a16:creationId xmlns:a16="http://schemas.microsoft.com/office/drawing/2014/main" id="{726A9B02-0D8D-5669-C692-BDC9590EB444}"/>
              </a:ext>
            </a:extLst>
          </p:cNvPr>
          <p:cNvSpPr>
            <a:spLocks noGrp="1"/>
          </p:cNvSpPr>
          <p:nvPr>
            <p:ph idx="1"/>
          </p:nvPr>
        </p:nvSpPr>
        <p:spPr/>
        <p:txBody>
          <a:bodyPr>
            <a:normAutofit fontScale="92500" lnSpcReduction="20000"/>
          </a:bodyPr>
          <a:lstStyle/>
          <a:p>
            <a:r>
              <a:rPr lang="en-IN" dirty="0" err="1"/>
              <a:t>Precisison</a:t>
            </a:r>
            <a:r>
              <a:rPr lang="en-IN" dirty="0"/>
              <a:t>= </a:t>
            </a:r>
            <a:r>
              <a:rPr lang="en-US" b="1" dirty="0"/>
              <a:t>Precision</a:t>
            </a:r>
            <a:r>
              <a:rPr lang="en-US" dirty="0"/>
              <a:t> measures how many of the predicted positive instances are actually </a:t>
            </a:r>
            <a:r>
              <a:rPr lang="en-US" b="1" dirty="0"/>
              <a:t>positive</a:t>
            </a:r>
            <a:r>
              <a:rPr lang="en-US" dirty="0"/>
              <a:t>.</a:t>
            </a:r>
            <a:endParaRPr lang="en-IN" dirty="0"/>
          </a:p>
          <a:p>
            <a:r>
              <a:rPr lang="en-IN" dirty="0"/>
              <a:t>Recall=</a:t>
            </a:r>
            <a:r>
              <a:rPr lang="en-US" b="1" dirty="0"/>
              <a:t>Recall</a:t>
            </a:r>
            <a:r>
              <a:rPr lang="en-US" dirty="0"/>
              <a:t> measures how many actual positive instances are </a:t>
            </a:r>
            <a:r>
              <a:rPr lang="en-US" b="1" dirty="0"/>
              <a:t>correctly predicted</a:t>
            </a:r>
            <a:r>
              <a:rPr lang="en-US" dirty="0"/>
              <a:t> by the model.</a:t>
            </a:r>
            <a:endParaRPr lang="en-IN" dirty="0"/>
          </a:p>
          <a:p>
            <a:r>
              <a:rPr lang="en-IN" dirty="0"/>
              <a:t>F1 Score= </a:t>
            </a:r>
            <a:r>
              <a:rPr lang="en-US" b="1" dirty="0"/>
              <a:t>harmonic mean</a:t>
            </a:r>
            <a:r>
              <a:rPr lang="en-US" dirty="0"/>
              <a:t> of </a:t>
            </a:r>
            <a:r>
              <a:rPr lang="en-US" b="1" dirty="0"/>
              <a:t>Precision</a:t>
            </a:r>
            <a:r>
              <a:rPr lang="en-US" dirty="0"/>
              <a:t> and </a:t>
            </a:r>
            <a:r>
              <a:rPr lang="en-US" b="1" dirty="0"/>
              <a:t>Recall</a:t>
            </a:r>
            <a:r>
              <a:rPr lang="en-US" dirty="0"/>
              <a:t> and provides a </a:t>
            </a:r>
            <a:r>
              <a:rPr lang="en-US" b="1" dirty="0"/>
              <a:t>balance</a:t>
            </a:r>
            <a:r>
              <a:rPr lang="en-US" dirty="0"/>
              <a:t> between the two metrics.</a:t>
            </a:r>
            <a:endParaRPr lang="en-IN" dirty="0"/>
          </a:p>
          <a:p>
            <a:r>
              <a:rPr lang="en-IN" dirty="0"/>
              <a:t>Classification Report- it has </a:t>
            </a:r>
            <a:r>
              <a:rPr lang="en-IN" b="1" dirty="0"/>
              <a:t>all evaluation metrices shown in single report</a:t>
            </a:r>
            <a:endParaRPr lang="en-IN" dirty="0"/>
          </a:p>
          <a:p>
            <a:r>
              <a:rPr lang="en-IN" dirty="0"/>
              <a:t>Accuracy- training </a:t>
            </a:r>
          </a:p>
          <a:p>
            <a:r>
              <a:rPr lang="en-IN" dirty="0"/>
              <a:t>                   testing</a:t>
            </a:r>
          </a:p>
          <a:p>
            <a:r>
              <a:rPr lang="en-IN" dirty="0"/>
              <a:t>Confusion matrix= </a:t>
            </a:r>
            <a:r>
              <a:rPr lang="en-US" dirty="0"/>
              <a:t>A </a:t>
            </a:r>
            <a:r>
              <a:rPr lang="en-US" b="1" dirty="0"/>
              <a:t>confusion matrix</a:t>
            </a:r>
            <a:r>
              <a:rPr lang="en-US" dirty="0"/>
              <a:t> is a table that summarizes the performance of a classification model by comparing actual and predicted values.</a:t>
            </a:r>
            <a:endParaRPr lang="en-IN" dirty="0"/>
          </a:p>
        </p:txBody>
      </p:sp>
    </p:spTree>
    <p:extLst>
      <p:ext uri="{BB962C8B-B14F-4D97-AF65-F5344CB8AC3E}">
        <p14:creationId xmlns:p14="http://schemas.microsoft.com/office/powerpoint/2010/main" val="237628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84648-F0FF-D681-3488-C631FC73D990}"/>
              </a:ext>
            </a:extLst>
          </p:cNvPr>
          <p:cNvSpPr>
            <a:spLocks noGrp="1"/>
          </p:cNvSpPr>
          <p:nvPr>
            <p:ph type="title"/>
          </p:nvPr>
        </p:nvSpPr>
        <p:spPr/>
        <p:txBody>
          <a:bodyPr/>
          <a:lstStyle/>
          <a:p>
            <a:r>
              <a:rPr lang="en-IN" dirty="0"/>
              <a:t>Confusion matrices of models</a:t>
            </a:r>
          </a:p>
        </p:txBody>
      </p:sp>
      <p:pic>
        <p:nvPicPr>
          <p:cNvPr id="5" name="Content Placeholder 4">
            <a:extLst>
              <a:ext uri="{FF2B5EF4-FFF2-40B4-BE49-F238E27FC236}">
                <a16:creationId xmlns:a16="http://schemas.microsoft.com/office/drawing/2014/main" id="{98E5F596-CC02-1438-E732-616957DDC0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884" y="1357178"/>
            <a:ext cx="3109213" cy="4620109"/>
          </a:xfrm>
        </p:spPr>
      </p:pic>
      <p:pic>
        <p:nvPicPr>
          <p:cNvPr id="7" name="Picture 6">
            <a:extLst>
              <a:ext uri="{FF2B5EF4-FFF2-40B4-BE49-F238E27FC236}">
                <a16:creationId xmlns:a16="http://schemas.microsoft.com/office/drawing/2014/main" id="{41093EC5-76D7-D9A0-25B8-CB713F870F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4525" y="1250277"/>
            <a:ext cx="3397425" cy="5004057"/>
          </a:xfrm>
          <a:prstGeom prst="rect">
            <a:avLst/>
          </a:prstGeom>
        </p:spPr>
      </p:pic>
      <p:pic>
        <p:nvPicPr>
          <p:cNvPr id="9" name="Picture 8">
            <a:extLst>
              <a:ext uri="{FF2B5EF4-FFF2-40B4-BE49-F238E27FC236}">
                <a16:creationId xmlns:a16="http://schemas.microsoft.com/office/drawing/2014/main" id="{4B9F2A21-AD45-17DB-E1B2-590E3D56FC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6551" y="1186773"/>
            <a:ext cx="3518081" cy="5131064"/>
          </a:xfrm>
          <a:prstGeom prst="rect">
            <a:avLst/>
          </a:prstGeom>
        </p:spPr>
      </p:pic>
    </p:spTree>
    <p:extLst>
      <p:ext uri="{BB962C8B-B14F-4D97-AF65-F5344CB8AC3E}">
        <p14:creationId xmlns:p14="http://schemas.microsoft.com/office/powerpoint/2010/main" val="2787074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AD61-CC7F-16C9-9206-BB5847D5CEDA}"/>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E0F70A51-5A92-B1DE-C32F-0F3AD8412D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882" y="1269328"/>
            <a:ext cx="2998269" cy="4398962"/>
          </a:xfrm>
        </p:spPr>
      </p:pic>
      <p:pic>
        <p:nvPicPr>
          <p:cNvPr id="7" name="Picture 6">
            <a:extLst>
              <a:ext uri="{FF2B5EF4-FFF2-40B4-BE49-F238E27FC236}">
                <a16:creationId xmlns:a16="http://schemas.microsoft.com/office/drawing/2014/main" id="{FA98578E-EF0C-964A-065D-E897FB6EF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7407" y="1216441"/>
            <a:ext cx="3422826" cy="4953255"/>
          </a:xfrm>
          <a:prstGeom prst="rect">
            <a:avLst/>
          </a:prstGeom>
        </p:spPr>
      </p:pic>
      <p:pic>
        <p:nvPicPr>
          <p:cNvPr id="9" name="Picture 8">
            <a:extLst>
              <a:ext uri="{FF2B5EF4-FFF2-40B4-BE49-F238E27FC236}">
                <a16:creationId xmlns:a16="http://schemas.microsoft.com/office/drawing/2014/main" id="{8146D49A-6535-19C0-87F3-5BC3EC359E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44235" y="1269328"/>
            <a:ext cx="3568883" cy="4985006"/>
          </a:xfrm>
          <a:prstGeom prst="rect">
            <a:avLst/>
          </a:prstGeom>
        </p:spPr>
      </p:pic>
    </p:spTree>
    <p:extLst>
      <p:ext uri="{BB962C8B-B14F-4D97-AF65-F5344CB8AC3E}">
        <p14:creationId xmlns:p14="http://schemas.microsoft.com/office/powerpoint/2010/main" val="23937093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42B6F-1821-5AD7-4901-65C4A6A28FD5}"/>
              </a:ext>
            </a:extLst>
          </p:cNvPr>
          <p:cNvSpPr>
            <a:spLocks noGrp="1"/>
          </p:cNvSpPr>
          <p:nvPr>
            <p:ph type="title"/>
          </p:nvPr>
        </p:nvSpPr>
        <p:spPr/>
        <p:txBody>
          <a:bodyPr/>
          <a:lstStyle/>
          <a:p>
            <a:r>
              <a:rPr lang="en-IN" dirty="0"/>
              <a:t>Confusion matrices of models</a:t>
            </a:r>
          </a:p>
        </p:txBody>
      </p:sp>
      <p:pic>
        <p:nvPicPr>
          <p:cNvPr id="5" name="Content Placeholder 4">
            <a:extLst>
              <a:ext uri="{FF2B5EF4-FFF2-40B4-BE49-F238E27FC236}">
                <a16:creationId xmlns:a16="http://schemas.microsoft.com/office/drawing/2014/main" id="{C26BD439-A0BB-A7E0-FE80-B5CDBC7511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305" y="1229519"/>
            <a:ext cx="3249937" cy="4398962"/>
          </a:xfrm>
        </p:spPr>
      </p:pic>
    </p:spTree>
    <p:extLst>
      <p:ext uri="{BB962C8B-B14F-4D97-AF65-F5344CB8AC3E}">
        <p14:creationId xmlns:p14="http://schemas.microsoft.com/office/powerpoint/2010/main" val="1787960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63703-1B1A-FB32-2B9F-9C9B644AA63A}"/>
              </a:ext>
            </a:extLst>
          </p:cNvPr>
          <p:cNvSpPr>
            <a:spLocks noGrp="1"/>
          </p:cNvSpPr>
          <p:nvPr>
            <p:ph type="title"/>
          </p:nvPr>
        </p:nvSpPr>
        <p:spPr/>
        <p:txBody>
          <a:bodyPr>
            <a:normAutofit/>
          </a:bodyPr>
          <a:lstStyle/>
          <a:p>
            <a:r>
              <a:rPr lang="en-IN" b="1" i="0" dirty="0">
                <a:solidFill>
                  <a:srgbClr val="000000"/>
                </a:solidFill>
                <a:effectLst/>
                <a:latin typeface="Helvetica Neue"/>
              </a:rPr>
              <a:t>ROC- AUC Curve</a:t>
            </a:r>
            <a:endParaRPr lang="en-IN" dirty="0"/>
          </a:p>
        </p:txBody>
      </p:sp>
      <p:sp>
        <p:nvSpPr>
          <p:cNvPr id="3" name="Content Placeholder 2">
            <a:extLst>
              <a:ext uri="{FF2B5EF4-FFF2-40B4-BE49-F238E27FC236}">
                <a16:creationId xmlns:a16="http://schemas.microsoft.com/office/drawing/2014/main" id="{31F63043-50D9-5050-9F1E-C2390CCB8B07}"/>
              </a:ext>
            </a:extLst>
          </p:cNvPr>
          <p:cNvSpPr>
            <a:spLocks noGrp="1"/>
          </p:cNvSpPr>
          <p:nvPr>
            <p:ph idx="1"/>
          </p:nvPr>
        </p:nvSpPr>
        <p:spPr/>
        <p:txBody>
          <a:bodyPr>
            <a:normAutofit lnSpcReduction="10000"/>
          </a:bodyPr>
          <a:lstStyle/>
          <a:p>
            <a:r>
              <a:rPr lang="en-US" b="0" i="0" dirty="0">
                <a:solidFill>
                  <a:srgbClr val="000000"/>
                </a:solidFill>
                <a:effectLst/>
                <a:latin typeface="Helvetica Neue"/>
              </a:rPr>
              <a:t>essential tool for evaluating classification models</a:t>
            </a:r>
          </a:p>
          <a:p>
            <a:r>
              <a:rPr lang="en-US" b="0" i="0" dirty="0">
                <a:solidFill>
                  <a:srgbClr val="000000"/>
                </a:solidFill>
                <a:effectLst/>
                <a:latin typeface="Helvetica Neue"/>
              </a:rPr>
              <a:t>a key evaluation metric for classification models, especially in scenarios involving imbalanced datasets.</a:t>
            </a:r>
            <a:endParaRPr lang="en-US" dirty="0">
              <a:solidFill>
                <a:srgbClr val="000000"/>
              </a:solidFill>
              <a:latin typeface="Helvetica Neue"/>
            </a:endParaRPr>
          </a:p>
          <a:p>
            <a:r>
              <a:rPr lang="en-US" dirty="0">
                <a:solidFill>
                  <a:srgbClr val="000000"/>
                </a:solidFill>
                <a:latin typeface="Helvetica Neue"/>
              </a:rPr>
              <a:t>ROC  </a:t>
            </a:r>
            <a:r>
              <a:rPr lang="en-US" b="0" i="0" dirty="0">
                <a:solidFill>
                  <a:srgbClr val="000000"/>
                </a:solidFill>
                <a:effectLst/>
                <a:latin typeface="Helvetica Neue"/>
              </a:rPr>
              <a:t>Shows the model's ability to distinguish between classes across thresholds.</a:t>
            </a:r>
          </a:p>
          <a:p>
            <a:r>
              <a:rPr lang="en-US" dirty="0">
                <a:solidFill>
                  <a:srgbClr val="000000"/>
                </a:solidFill>
                <a:latin typeface="Helvetica Neue"/>
              </a:rPr>
              <a:t>AUC score </a:t>
            </a:r>
            <a:r>
              <a:rPr lang="en-US" b="0" i="0" dirty="0">
                <a:solidFill>
                  <a:srgbClr val="000000"/>
                </a:solidFill>
                <a:effectLst/>
                <a:latin typeface="Helvetica Neue"/>
              </a:rPr>
              <a:t>Provides a single value summarizing performance—higher values indicate better performance.</a:t>
            </a:r>
          </a:p>
          <a:p>
            <a:r>
              <a:rPr lang="en-US" i="0" dirty="0">
                <a:solidFill>
                  <a:srgbClr val="000000"/>
                </a:solidFill>
                <a:effectLst/>
                <a:latin typeface="Helvetica Neue"/>
              </a:rPr>
              <a:t>Diagonal Line (Random Guess)</a:t>
            </a:r>
            <a:br>
              <a:rPr lang="en-US" b="0" i="0" dirty="0">
                <a:solidFill>
                  <a:srgbClr val="000000"/>
                </a:solidFill>
                <a:effectLst/>
                <a:latin typeface="Helvetica Neue"/>
              </a:rPr>
            </a:br>
            <a:r>
              <a:rPr lang="en-US" b="0" i="0" dirty="0">
                <a:solidFill>
                  <a:srgbClr val="000000"/>
                </a:solidFill>
                <a:effectLst/>
                <a:latin typeface="Helvetica Neue"/>
              </a:rPr>
              <a:t>Helps visually compare how far the model performs above chance-level classification.</a:t>
            </a:r>
          </a:p>
          <a:p>
            <a:endParaRPr lang="en-IN" dirty="0"/>
          </a:p>
        </p:txBody>
      </p:sp>
    </p:spTree>
    <p:extLst>
      <p:ext uri="{BB962C8B-B14F-4D97-AF65-F5344CB8AC3E}">
        <p14:creationId xmlns:p14="http://schemas.microsoft.com/office/powerpoint/2010/main" val="3783935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37852-916F-8F1F-7862-E3515D24E7F0}"/>
              </a:ext>
            </a:extLst>
          </p:cNvPr>
          <p:cNvSpPr>
            <a:spLocks noGrp="1"/>
          </p:cNvSpPr>
          <p:nvPr>
            <p:ph type="title"/>
          </p:nvPr>
        </p:nvSpPr>
        <p:spPr/>
        <p:txBody>
          <a:bodyPr/>
          <a:lstStyle/>
          <a:p>
            <a:r>
              <a:rPr lang="en-IN" b="1" i="0" dirty="0">
                <a:solidFill>
                  <a:srgbClr val="000000"/>
                </a:solidFill>
                <a:effectLst/>
                <a:latin typeface="Helvetica Neue"/>
              </a:rPr>
              <a:t>ROC- AUC Curve</a:t>
            </a:r>
            <a:endParaRPr lang="en-IN" dirty="0"/>
          </a:p>
        </p:txBody>
      </p:sp>
      <p:pic>
        <p:nvPicPr>
          <p:cNvPr id="5" name="Content Placeholder 4">
            <a:extLst>
              <a:ext uri="{FF2B5EF4-FFF2-40B4-BE49-F238E27FC236}">
                <a16:creationId xmlns:a16="http://schemas.microsoft.com/office/drawing/2014/main" id="{FCBF971F-C7FB-A184-FE4E-0CF8385885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884" y="1424556"/>
            <a:ext cx="5568383" cy="4398962"/>
          </a:xfrm>
        </p:spPr>
      </p:pic>
      <p:sp>
        <p:nvSpPr>
          <p:cNvPr id="6" name="TextBox 5">
            <a:extLst>
              <a:ext uri="{FF2B5EF4-FFF2-40B4-BE49-F238E27FC236}">
                <a16:creationId xmlns:a16="http://schemas.microsoft.com/office/drawing/2014/main" id="{37858C9B-6B08-97B8-52EB-0B20B5B7506B}"/>
              </a:ext>
            </a:extLst>
          </p:cNvPr>
          <p:cNvSpPr txBox="1"/>
          <p:nvPr/>
        </p:nvSpPr>
        <p:spPr>
          <a:xfrm>
            <a:off x="6247267" y="1530417"/>
            <a:ext cx="4715908" cy="3139321"/>
          </a:xfrm>
          <a:prstGeom prst="rect">
            <a:avLst/>
          </a:prstGeom>
          <a:noFill/>
        </p:spPr>
        <p:txBody>
          <a:bodyPr wrap="square" rtlCol="0">
            <a:spAutoFit/>
          </a:bodyPr>
          <a:lstStyle/>
          <a:p>
            <a:pPr algn="l">
              <a:buFont typeface="Arial" panose="020B0604020202020204" pitchFamily="34" charset="0"/>
              <a:buChar char="•"/>
            </a:pPr>
            <a:r>
              <a:rPr lang="en-US" b="1" i="0" dirty="0">
                <a:solidFill>
                  <a:srgbClr val="000000"/>
                </a:solidFill>
                <a:effectLst/>
                <a:latin typeface="Helvetica Neue"/>
              </a:rPr>
              <a:t>Top Performers:</a:t>
            </a:r>
            <a:br>
              <a:rPr lang="en-US" b="0" i="0" dirty="0">
                <a:solidFill>
                  <a:srgbClr val="000000"/>
                </a:solidFill>
                <a:effectLst/>
                <a:latin typeface="Helvetica Neue"/>
              </a:rPr>
            </a:br>
            <a:r>
              <a:rPr lang="en-US" b="0" i="0" dirty="0">
                <a:solidFill>
                  <a:srgbClr val="000000"/>
                </a:solidFill>
                <a:effectLst/>
                <a:latin typeface="Helvetica Neue"/>
              </a:rPr>
              <a:t>If high accuracy and balanced performance across classes are required,</a:t>
            </a:r>
          </a:p>
          <a:p>
            <a:pPr algn="l">
              <a:buFont typeface="Arial" panose="020B0604020202020204" pitchFamily="34" charset="0"/>
              <a:buChar char="•"/>
            </a:pPr>
            <a:r>
              <a:rPr lang="en-US" b="0" i="0" dirty="0">
                <a:solidFill>
                  <a:srgbClr val="000000"/>
                </a:solidFill>
                <a:effectLst/>
                <a:latin typeface="Helvetica Neue"/>
              </a:rPr>
              <a:t> </a:t>
            </a:r>
            <a:r>
              <a:rPr lang="en-US" b="0" i="0" dirty="0" err="1">
                <a:solidFill>
                  <a:srgbClr val="000000"/>
                </a:solidFill>
                <a:effectLst/>
                <a:latin typeface="Helvetica Neue"/>
              </a:rPr>
              <a:t>XGBClassifier</a:t>
            </a:r>
            <a:r>
              <a:rPr lang="en-US" b="0" i="0" dirty="0">
                <a:solidFill>
                  <a:srgbClr val="000000"/>
                </a:solidFill>
                <a:effectLst/>
                <a:latin typeface="Helvetica Neue"/>
              </a:rPr>
              <a:t> and </a:t>
            </a:r>
            <a:r>
              <a:rPr lang="en-US" b="0" i="0" dirty="0" err="1">
                <a:solidFill>
                  <a:srgbClr val="000000"/>
                </a:solidFill>
                <a:effectLst/>
                <a:latin typeface="Helvetica Neue"/>
              </a:rPr>
              <a:t>RandomForestClassifier</a:t>
            </a:r>
            <a:r>
              <a:rPr lang="en-US" b="0" i="0" dirty="0">
                <a:solidFill>
                  <a:srgbClr val="000000"/>
                </a:solidFill>
                <a:effectLst/>
                <a:latin typeface="Helvetica Neue"/>
              </a:rPr>
              <a:t> are the top choices, both exhibiting robust and consistent performance.</a:t>
            </a: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err="1">
                <a:solidFill>
                  <a:srgbClr val="000000"/>
                </a:solidFill>
                <a:effectLst/>
                <a:latin typeface="Helvetica Neue"/>
              </a:rPr>
              <a:t>GradientBoostingClassifier</a:t>
            </a:r>
            <a:r>
              <a:rPr lang="en-US" b="0" i="0" dirty="0">
                <a:solidFill>
                  <a:srgbClr val="000000"/>
                </a:solidFill>
                <a:effectLst/>
                <a:latin typeface="Helvetica Neue"/>
              </a:rPr>
              <a:t> is a good alternative, though slightly less effective compared to the top two.</a:t>
            </a:r>
          </a:p>
          <a:p>
            <a:endParaRPr lang="en-IN" dirty="0"/>
          </a:p>
        </p:txBody>
      </p:sp>
    </p:spTree>
    <p:extLst>
      <p:ext uri="{BB962C8B-B14F-4D97-AF65-F5344CB8AC3E}">
        <p14:creationId xmlns:p14="http://schemas.microsoft.com/office/powerpoint/2010/main" val="28695203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F473E-9355-8B38-8C75-DB0098DED637}"/>
              </a:ext>
            </a:extLst>
          </p:cNvPr>
          <p:cNvSpPr>
            <a:spLocks noGrp="1"/>
          </p:cNvSpPr>
          <p:nvPr>
            <p:ph type="title"/>
          </p:nvPr>
        </p:nvSpPr>
        <p:spPr/>
        <p:txBody>
          <a:bodyPr/>
          <a:lstStyle/>
          <a:p>
            <a:r>
              <a:rPr lang="en-IN" dirty="0"/>
              <a:t>Comparative analysis of all models</a:t>
            </a:r>
          </a:p>
        </p:txBody>
      </p:sp>
      <p:graphicFrame>
        <p:nvGraphicFramePr>
          <p:cNvPr id="4" name="Content Placeholder 3">
            <a:extLst>
              <a:ext uri="{FF2B5EF4-FFF2-40B4-BE49-F238E27FC236}">
                <a16:creationId xmlns:a16="http://schemas.microsoft.com/office/drawing/2014/main" id="{6A8B0159-6991-4ACC-E2B9-60F68EDE7145}"/>
              </a:ext>
            </a:extLst>
          </p:cNvPr>
          <p:cNvGraphicFramePr>
            <a:graphicFrameLocks noGrp="1"/>
          </p:cNvGraphicFramePr>
          <p:nvPr>
            <p:ph idx="1"/>
            <p:extLst>
              <p:ext uri="{D42A27DB-BD31-4B8C-83A1-F6EECF244321}">
                <p14:modId xmlns:p14="http://schemas.microsoft.com/office/powerpoint/2010/main" val="3892796184"/>
              </p:ext>
            </p:extLst>
          </p:nvPr>
        </p:nvGraphicFramePr>
        <p:xfrm>
          <a:off x="448442" y="493420"/>
          <a:ext cx="6577998" cy="5669280"/>
        </p:xfrm>
        <a:graphic>
          <a:graphicData uri="http://schemas.openxmlformats.org/drawingml/2006/table">
            <a:tbl>
              <a:tblPr/>
              <a:tblGrid>
                <a:gridCol w="1096333">
                  <a:extLst>
                    <a:ext uri="{9D8B030D-6E8A-4147-A177-3AD203B41FA5}">
                      <a16:colId xmlns:a16="http://schemas.microsoft.com/office/drawing/2014/main" val="1412352862"/>
                    </a:ext>
                  </a:extLst>
                </a:gridCol>
                <a:gridCol w="1096333">
                  <a:extLst>
                    <a:ext uri="{9D8B030D-6E8A-4147-A177-3AD203B41FA5}">
                      <a16:colId xmlns:a16="http://schemas.microsoft.com/office/drawing/2014/main" val="2320745888"/>
                    </a:ext>
                  </a:extLst>
                </a:gridCol>
                <a:gridCol w="1096333">
                  <a:extLst>
                    <a:ext uri="{9D8B030D-6E8A-4147-A177-3AD203B41FA5}">
                      <a16:colId xmlns:a16="http://schemas.microsoft.com/office/drawing/2014/main" val="1608935774"/>
                    </a:ext>
                  </a:extLst>
                </a:gridCol>
                <a:gridCol w="1096333">
                  <a:extLst>
                    <a:ext uri="{9D8B030D-6E8A-4147-A177-3AD203B41FA5}">
                      <a16:colId xmlns:a16="http://schemas.microsoft.com/office/drawing/2014/main" val="1945837148"/>
                    </a:ext>
                  </a:extLst>
                </a:gridCol>
                <a:gridCol w="1096333">
                  <a:extLst>
                    <a:ext uri="{9D8B030D-6E8A-4147-A177-3AD203B41FA5}">
                      <a16:colId xmlns:a16="http://schemas.microsoft.com/office/drawing/2014/main" val="3643111487"/>
                    </a:ext>
                  </a:extLst>
                </a:gridCol>
                <a:gridCol w="1096333">
                  <a:extLst>
                    <a:ext uri="{9D8B030D-6E8A-4147-A177-3AD203B41FA5}">
                      <a16:colId xmlns:a16="http://schemas.microsoft.com/office/drawing/2014/main" val="4272901974"/>
                    </a:ext>
                  </a:extLst>
                </a:gridCol>
              </a:tblGrid>
              <a:tr h="321252">
                <a:tc>
                  <a:txBody>
                    <a:bodyPr/>
                    <a:lstStyle/>
                    <a:p>
                      <a:pPr algn="r" fontAlgn="ctr"/>
                      <a:r>
                        <a:rPr lang="en-IN" sz="1800" b="1">
                          <a:effectLst/>
                        </a:rPr>
                        <a:t> </a:t>
                      </a:r>
                    </a:p>
                  </a:txBody>
                  <a:tcPr anchor="ctr">
                    <a:lnL>
                      <a:noFill/>
                    </a:lnL>
                    <a:lnR>
                      <a:noFill/>
                    </a:lnR>
                    <a:lnT>
                      <a:noFill/>
                    </a:lnT>
                    <a:lnB>
                      <a:noFill/>
                    </a:lnB>
                    <a:solidFill>
                      <a:srgbClr val="FFFFFF"/>
                    </a:solidFill>
                  </a:tcPr>
                </a:tc>
                <a:tc>
                  <a:txBody>
                    <a:bodyPr/>
                    <a:lstStyle/>
                    <a:p>
                      <a:pPr algn="r" fontAlgn="ctr"/>
                      <a:r>
                        <a:rPr lang="en-IN" sz="1800" b="1">
                          <a:effectLst/>
                        </a:rPr>
                        <a:t>Model</a:t>
                      </a:r>
                    </a:p>
                  </a:txBody>
                  <a:tcPr anchor="ctr">
                    <a:lnL>
                      <a:noFill/>
                    </a:lnL>
                    <a:lnR>
                      <a:noFill/>
                    </a:lnR>
                    <a:lnT>
                      <a:noFill/>
                    </a:lnT>
                    <a:lnB>
                      <a:noFill/>
                    </a:lnB>
                    <a:solidFill>
                      <a:srgbClr val="FFFFFF"/>
                    </a:solidFill>
                  </a:tcPr>
                </a:tc>
                <a:tc>
                  <a:txBody>
                    <a:bodyPr/>
                    <a:lstStyle/>
                    <a:p>
                      <a:pPr algn="r" fontAlgn="ctr"/>
                      <a:r>
                        <a:rPr lang="en-IN" sz="1800" b="1">
                          <a:effectLst/>
                        </a:rPr>
                        <a:t>Accuracy</a:t>
                      </a:r>
                    </a:p>
                  </a:txBody>
                  <a:tcPr anchor="ctr">
                    <a:lnL>
                      <a:noFill/>
                    </a:lnL>
                    <a:lnR>
                      <a:noFill/>
                    </a:lnR>
                    <a:lnT>
                      <a:noFill/>
                    </a:lnT>
                    <a:lnB>
                      <a:noFill/>
                    </a:lnB>
                    <a:solidFill>
                      <a:srgbClr val="FFFFFF"/>
                    </a:solidFill>
                  </a:tcPr>
                </a:tc>
                <a:tc>
                  <a:txBody>
                    <a:bodyPr/>
                    <a:lstStyle/>
                    <a:p>
                      <a:pPr algn="r" fontAlgn="ctr"/>
                      <a:r>
                        <a:rPr lang="en-IN" sz="1800" b="1">
                          <a:effectLst/>
                        </a:rPr>
                        <a:t>Precision</a:t>
                      </a:r>
                    </a:p>
                  </a:txBody>
                  <a:tcPr anchor="ctr">
                    <a:lnL>
                      <a:noFill/>
                    </a:lnL>
                    <a:lnR>
                      <a:noFill/>
                    </a:lnR>
                    <a:lnT>
                      <a:noFill/>
                    </a:lnT>
                    <a:lnB>
                      <a:noFill/>
                    </a:lnB>
                    <a:solidFill>
                      <a:srgbClr val="FFFFFF"/>
                    </a:solidFill>
                  </a:tcPr>
                </a:tc>
                <a:tc>
                  <a:txBody>
                    <a:bodyPr/>
                    <a:lstStyle/>
                    <a:p>
                      <a:pPr algn="r" fontAlgn="ctr"/>
                      <a:r>
                        <a:rPr lang="en-IN" sz="1800" b="1">
                          <a:effectLst/>
                        </a:rPr>
                        <a:t>Recall</a:t>
                      </a:r>
                    </a:p>
                  </a:txBody>
                  <a:tcPr anchor="ctr">
                    <a:lnL>
                      <a:noFill/>
                    </a:lnL>
                    <a:lnR>
                      <a:noFill/>
                    </a:lnR>
                    <a:lnT>
                      <a:noFill/>
                    </a:lnT>
                    <a:lnB>
                      <a:noFill/>
                    </a:lnB>
                    <a:solidFill>
                      <a:srgbClr val="FFFFFF"/>
                    </a:solidFill>
                  </a:tcPr>
                </a:tc>
                <a:tc>
                  <a:txBody>
                    <a:bodyPr/>
                    <a:lstStyle/>
                    <a:p>
                      <a:pPr algn="r" fontAlgn="ctr"/>
                      <a:r>
                        <a:rPr lang="en-IN" sz="1800" b="1">
                          <a:effectLst/>
                        </a:rPr>
                        <a:t>F1 Score</a:t>
                      </a:r>
                    </a:p>
                  </a:txBody>
                  <a:tcPr anchor="ctr">
                    <a:lnL>
                      <a:noFill/>
                    </a:lnL>
                    <a:lnR>
                      <a:noFill/>
                    </a:lnR>
                    <a:lnT>
                      <a:noFill/>
                    </a:lnT>
                    <a:lnB>
                      <a:noFill/>
                    </a:lnB>
                    <a:solidFill>
                      <a:srgbClr val="FFFFFF"/>
                    </a:solidFill>
                  </a:tcPr>
                </a:tc>
                <a:extLst>
                  <a:ext uri="{0D108BD9-81ED-4DB2-BD59-A6C34878D82A}">
                    <a16:rowId xmlns:a16="http://schemas.microsoft.com/office/drawing/2014/main" val="713032917"/>
                  </a:ext>
                </a:extLst>
              </a:tr>
              <a:tr h="562191">
                <a:tc>
                  <a:txBody>
                    <a:bodyPr/>
                    <a:lstStyle/>
                    <a:p>
                      <a:pPr algn="r" fontAlgn="ctr"/>
                      <a:r>
                        <a:rPr lang="en-IN" sz="1800" b="1">
                          <a:effectLst/>
                        </a:rPr>
                        <a:t>4</a:t>
                      </a:r>
                    </a:p>
                  </a:txBody>
                  <a:tcPr anchor="ctr">
                    <a:lnL>
                      <a:noFill/>
                    </a:lnL>
                    <a:lnR>
                      <a:noFill/>
                    </a:lnR>
                    <a:lnT>
                      <a:noFill/>
                    </a:lnT>
                    <a:lnB>
                      <a:noFill/>
                    </a:lnB>
                    <a:solidFill>
                      <a:srgbClr val="F5F5F5"/>
                    </a:solidFill>
                  </a:tcPr>
                </a:tc>
                <a:tc>
                  <a:txBody>
                    <a:bodyPr/>
                    <a:lstStyle/>
                    <a:p>
                      <a:pPr algn="r" fontAlgn="ctr"/>
                      <a:r>
                        <a:rPr lang="en-IN" sz="1800">
                          <a:effectLst/>
                        </a:rPr>
                        <a:t>XGBClassifier</a:t>
                      </a:r>
                    </a:p>
                  </a:txBody>
                  <a:tcPr anchor="ctr">
                    <a:lnL>
                      <a:noFill/>
                    </a:lnL>
                    <a:lnR>
                      <a:noFill/>
                    </a:lnR>
                    <a:lnT>
                      <a:noFill/>
                    </a:lnT>
                    <a:lnB>
                      <a:noFill/>
                    </a:lnB>
                    <a:solidFill>
                      <a:srgbClr val="F5F5F5"/>
                    </a:solidFill>
                  </a:tcPr>
                </a:tc>
                <a:tc>
                  <a:txBody>
                    <a:bodyPr/>
                    <a:lstStyle/>
                    <a:p>
                      <a:pPr algn="r" fontAlgn="ctr"/>
                      <a:r>
                        <a:rPr lang="en-IN" sz="1800">
                          <a:effectLst/>
                        </a:rPr>
                        <a:t>95.76%</a:t>
                      </a:r>
                    </a:p>
                  </a:txBody>
                  <a:tcPr anchor="ctr">
                    <a:lnL>
                      <a:noFill/>
                    </a:lnL>
                    <a:lnR>
                      <a:noFill/>
                    </a:lnR>
                    <a:lnT>
                      <a:noFill/>
                    </a:lnT>
                    <a:lnB>
                      <a:noFill/>
                    </a:lnB>
                    <a:solidFill>
                      <a:srgbClr val="F5F5F5"/>
                    </a:solidFill>
                  </a:tcPr>
                </a:tc>
                <a:tc>
                  <a:txBody>
                    <a:bodyPr/>
                    <a:lstStyle/>
                    <a:p>
                      <a:pPr algn="r" fontAlgn="ctr"/>
                      <a:r>
                        <a:rPr lang="en-IN" sz="1800">
                          <a:effectLst/>
                        </a:rPr>
                        <a:t>94.19%</a:t>
                      </a:r>
                    </a:p>
                  </a:txBody>
                  <a:tcPr anchor="ctr">
                    <a:lnL>
                      <a:noFill/>
                    </a:lnL>
                    <a:lnR>
                      <a:noFill/>
                    </a:lnR>
                    <a:lnT>
                      <a:noFill/>
                    </a:lnT>
                    <a:lnB>
                      <a:noFill/>
                    </a:lnB>
                    <a:solidFill>
                      <a:srgbClr val="F5F5F5"/>
                    </a:solidFill>
                  </a:tcPr>
                </a:tc>
                <a:tc>
                  <a:txBody>
                    <a:bodyPr/>
                    <a:lstStyle/>
                    <a:p>
                      <a:pPr algn="r" fontAlgn="ctr"/>
                      <a:r>
                        <a:rPr lang="en-IN" sz="1800">
                          <a:effectLst/>
                        </a:rPr>
                        <a:t>97.69%</a:t>
                      </a:r>
                    </a:p>
                  </a:txBody>
                  <a:tcPr anchor="ctr">
                    <a:lnL>
                      <a:noFill/>
                    </a:lnL>
                    <a:lnR>
                      <a:noFill/>
                    </a:lnR>
                    <a:lnT>
                      <a:noFill/>
                    </a:lnT>
                    <a:lnB>
                      <a:noFill/>
                    </a:lnB>
                    <a:solidFill>
                      <a:srgbClr val="F5F5F5"/>
                    </a:solidFill>
                  </a:tcPr>
                </a:tc>
                <a:tc>
                  <a:txBody>
                    <a:bodyPr/>
                    <a:lstStyle/>
                    <a:p>
                      <a:pPr algn="r" fontAlgn="ctr"/>
                      <a:r>
                        <a:rPr lang="en-IN" sz="1800">
                          <a:effectLst/>
                        </a:rPr>
                        <a:t>95.91%</a:t>
                      </a:r>
                    </a:p>
                  </a:txBody>
                  <a:tcPr anchor="ctr">
                    <a:lnL>
                      <a:noFill/>
                    </a:lnL>
                    <a:lnR>
                      <a:noFill/>
                    </a:lnR>
                    <a:lnT>
                      <a:noFill/>
                    </a:lnT>
                    <a:lnB>
                      <a:noFill/>
                    </a:lnB>
                    <a:solidFill>
                      <a:srgbClr val="F5F5F5"/>
                    </a:solidFill>
                  </a:tcPr>
                </a:tc>
                <a:extLst>
                  <a:ext uri="{0D108BD9-81ED-4DB2-BD59-A6C34878D82A}">
                    <a16:rowId xmlns:a16="http://schemas.microsoft.com/office/drawing/2014/main" val="1540558915"/>
                  </a:ext>
                </a:extLst>
              </a:tr>
              <a:tr h="803130">
                <a:tc>
                  <a:txBody>
                    <a:bodyPr/>
                    <a:lstStyle/>
                    <a:p>
                      <a:pPr algn="r" fontAlgn="ctr"/>
                      <a:r>
                        <a:rPr lang="en-IN" sz="1800" b="1">
                          <a:effectLst/>
                        </a:rPr>
                        <a:t>1</a:t>
                      </a:r>
                    </a:p>
                  </a:txBody>
                  <a:tcPr anchor="ctr">
                    <a:lnL>
                      <a:noFill/>
                    </a:lnL>
                    <a:lnR>
                      <a:noFill/>
                    </a:lnR>
                    <a:lnT>
                      <a:noFill/>
                    </a:lnT>
                    <a:lnB>
                      <a:noFill/>
                    </a:lnB>
                    <a:solidFill>
                      <a:srgbClr val="FFFFFF"/>
                    </a:solidFill>
                  </a:tcPr>
                </a:tc>
                <a:tc>
                  <a:txBody>
                    <a:bodyPr/>
                    <a:lstStyle/>
                    <a:p>
                      <a:pPr algn="r" fontAlgn="ctr"/>
                      <a:r>
                        <a:rPr lang="en-IN" sz="1800">
                          <a:effectLst/>
                        </a:rPr>
                        <a:t>RandomForestClassifier</a:t>
                      </a:r>
                    </a:p>
                  </a:txBody>
                  <a:tcPr anchor="ctr">
                    <a:lnL>
                      <a:noFill/>
                    </a:lnL>
                    <a:lnR>
                      <a:noFill/>
                    </a:lnR>
                    <a:lnT>
                      <a:noFill/>
                    </a:lnT>
                    <a:lnB>
                      <a:noFill/>
                    </a:lnB>
                    <a:solidFill>
                      <a:srgbClr val="FFFFFF"/>
                    </a:solidFill>
                  </a:tcPr>
                </a:tc>
                <a:tc>
                  <a:txBody>
                    <a:bodyPr/>
                    <a:lstStyle/>
                    <a:p>
                      <a:pPr algn="r" fontAlgn="ctr"/>
                      <a:r>
                        <a:rPr lang="en-IN" sz="1800">
                          <a:effectLst/>
                        </a:rPr>
                        <a:t>94.83%</a:t>
                      </a:r>
                    </a:p>
                  </a:txBody>
                  <a:tcPr anchor="ctr">
                    <a:lnL>
                      <a:noFill/>
                    </a:lnL>
                    <a:lnR>
                      <a:noFill/>
                    </a:lnR>
                    <a:lnT>
                      <a:noFill/>
                    </a:lnT>
                    <a:lnB>
                      <a:noFill/>
                    </a:lnB>
                    <a:solidFill>
                      <a:srgbClr val="FFFFFF"/>
                    </a:solidFill>
                  </a:tcPr>
                </a:tc>
                <a:tc>
                  <a:txBody>
                    <a:bodyPr/>
                    <a:lstStyle/>
                    <a:p>
                      <a:pPr algn="r" fontAlgn="ctr"/>
                      <a:r>
                        <a:rPr lang="en-IN" sz="1800">
                          <a:effectLst/>
                        </a:rPr>
                        <a:t>95.34%</a:t>
                      </a:r>
                    </a:p>
                  </a:txBody>
                  <a:tcPr anchor="ctr">
                    <a:lnL>
                      <a:noFill/>
                    </a:lnL>
                    <a:lnR>
                      <a:noFill/>
                    </a:lnR>
                    <a:lnT>
                      <a:noFill/>
                    </a:lnT>
                    <a:lnB>
                      <a:noFill/>
                    </a:lnB>
                    <a:solidFill>
                      <a:srgbClr val="FFFFFF"/>
                    </a:solidFill>
                  </a:tcPr>
                </a:tc>
                <a:tc>
                  <a:txBody>
                    <a:bodyPr/>
                    <a:lstStyle/>
                    <a:p>
                      <a:pPr algn="r" fontAlgn="ctr"/>
                      <a:r>
                        <a:rPr lang="en-IN" sz="1800">
                          <a:effectLst/>
                        </a:rPr>
                        <a:t>94.47%</a:t>
                      </a:r>
                    </a:p>
                  </a:txBody>
                  <a:tcPr anchor="ctr">
                    <a:lnL>
                      <a:noFill/>
                    </a:lnL>
                    <a:lnR>
                      <a:noFill/>
                    </a:lnR>
                    <a:lnT>
                      <a:noFill/>
                    </a:lnT>
                    <a:lnB>
                      <a:noFill/>
                    </a:lnB>
                    <a:solidFill>
                      <a:srgbClr val="FFFFFF"/>
                    </a:solidFill>
                  </a:tcPr>
                </a:tc>
                <a:tc>
                  <a:txBody>
                    <a:bodyPr/>
                    <a:lstStyle/>
                    <a:p>
                      <a:pPr algn="r" fontAlgn="ctr"/>
                      <a:r>
                        <a:rPr lang="en-IN" sz="1800">
                          <a:effectLst/>
                        </a:rPr>
                        <a:t>94.90%</a:t>
                      </a:r>
                    </a:p>
                  </a:txBody>
                  <a:tcPr anchor="ctr">
                    <a:lnL>
                      <a:noFill/>
                    </a:lnL>
                    <a:lnR>
                      <a:noFill/>
                    </a:lnR>
                    <a:lnT>
                      <a:noFill/>
                    </a:lnT>
                    <a:lnB>
                      <a:noFill/>
                    </a:lnB>
                    <a:solidFill>
                      <a:srgbClr val="FFFFFF"/>
                    </a:solidFill>
                  </a:tcPr>
                </a:tc>
                <a:extLst>
                  <a:ext uri="{0D108BD9-81ED-4DB2-BD59-A6C34878D82A}">
                    <a16:rowId xmlns:a16="http://schemas.microsoft.com/office/drawing/2014/main" val="2329581625"/>
                  </a:ext>
                </a:extLst>
              </a:tr>
              <a:tr h="803130">
                <a:tc>
                  <a:txBody>
                    <a:bodyPr/>
                    <a:lstStyle/>
                    <a:p>
                      <a:pPr algn="r" fontAlgn="ctr"/>
                      <a:r>
                        <a:rPr lang="en-IN" sz="1800" b="1">
                          <a:effectLst/>
                        </a:rPr>
                        <a:t>2</a:t>
                      </a:r>
                    </a:p>
                  </a:txBody>
                  <a:tcPr anchor="ctr">
                    <a:lnL>
                      <a:noFill/>
                    </a:lnL>
                    <a:lnR>
                      <a:noFill/>
                    </a:lnR>
                    <a:lnT>
                      <a:noFill/>
                    </a:lnT>
                    <a:lnB>
                      <a:noFill/>
                    </a:lnB>
                    <a:solidFill>
                      <a:srgbClr val="F5F5F5"/>
                    </a:solidFill>
                  </a:tcPr>
                </a:tc>
                <a:tc>
                  <a:txBody>
                    <a:bodyPr/>
                    <a:lstStyle/>
                    <a:p>
                      <a:pPr algn="r" fontAlgn="ctr"/>
                      <a:r>
                        <a:rPr lang="en-IN" sz="1800">
                          <a:effectLst/>
                        </a:rPr>
                        <a:t>GradientBoostingClassifier</a:t>
                      </a:r>
                    </a:p>
                  </a:txBody>
                  <a:tcPr anchor="ctr">
                    <a:lnL>
                      <a:noFill/>
                    </a:lnL>
                    <a:lnR>
                      <a:noFill/>
                    </a:lnR>
                    <a:lnT>
                      <a:noFill/>
                    </a:lnT>
                    <a:lnB>
                      <a:noFill/>
                    </a:lnB>
                    <a:solidFill>
                      <a:srgbClr val="F5F5F5"/>
                    </a:solidFill>
                  </a:tcPr>
                </a:tc>
                <a:tc>
                  <a:txBody>
                    <a:bodyPr/>
                    <a:lstStyle/>
                    <a:p>
                      <a:pPr algn="r" fontAlgn="ctr"/>
                      <a:r>
                        <a:rPr lang="en-IN" sz="1800">
                          <a:effectLst/>
                        </a:rPr>
                        <a:t>90.62%</a:t>
                      </a:r>
                    </a:p>
                  </a:txBody>
                  <a:tcPr anchor="ctr">
                    <a:lnL>
                      <a:noFill/>
                    </a:lnL>
                    <a:lnR>
                      <a:noFill/>
                    </a:lnR>
                    <a:lnT>
                      <a:noFill/>
                    </a:lnT>
                    <a:lnB>
                      <a:noFill/>
                    </a:lnB>
                    <a:solidFill>
                      <a:srgbClr val="F5F5F5"/>
                    </a:solidFill>
                  </a:tcPr>
                </a:tc>
                <a:tc>
                  <a:txBody>
                    <a:bodyPr/>
                    <a:lstStyle/>
                    <a:p>
                      <a:pPr algn="r" fontAlgn="ctr"/>
                      <a:r>
                        <a:rPr lang="en-IN" sz="1800">
                          <a:effectLst/>
                        </a:rPr>
                        <a:t>90.20%</a:t>
                      </a:r>
                    </a:p>
                  </a:txBody>
                  <a:tcPr anchor="ctr">
                    <a:lnL>
                      <a:noFill/>
                    </a:lnL>
                    <a:lnR>
                      <a:noFill/>
                    </a:lnR>
                    <a:lnT>
                      <a:noFill/>
                    </a:lnT>
                    <a:lnB>
                      <a:noFill/>
                    </a:lnB>
                    <a:solidFill>
                      <a:srgbClr val="F5F5F5"/>
                    </a:solidFill>
                  </a:tcPr>
                </a:tc>
                <a:tc>
                  <a:txBody>
                    <a:bodyPr/>
                    <a:lstStyle/>
                    <a:p>
                      <a:pPr algn="r" fontAlgn="ctr"/>
                      <a:r>
                        <a:rPr lang="en-IN" sz="1800">
                          <a:effectLst/>
                        </a:rPr>
                        <a:t>91.53%</a:t>
                      </a:r>
                    </a:p>
                  </a:txBody>
                  <a:tcPr anchor="ctr">
                    <a:lnL>
                      <a:noFill/>
                    </a:lnL>
                    <a:lnR>
                      <a:noFill/>
                    </a:lnR>
                    <a:lnT>
                      <a:noFill/>
                    </a:lnT>
                    <a:lnB>
                      <a:noFill/>
                    </a:lnB>
                    <a:solidFill>
                      <a:srgbClr val="F5F5F5"/>
                    </a:solidFill>
                  </a:tcPr>
                </a:tc>
                <a:tc>
                  <a:txBody>
                    <a:bodyPr/>
                    <a:lstStyle/>
                    <a:p>
                      <a:pPr algn="r" fontAlgn="ctr"/>
                      <a:r>
                        <a:rPr lang="en-IN" sz="1800">
                          <a:effectLst/>
                        </a:rPr>
                        <a:t>90.86%</a:t>
                      </a:r>
                    </a:p>
                  </a:txBody>
                  <a:tcPr anchor="ctr">
                    <a:lnL>
                      <a:noFill/>
                    </a:lnL>
                    <a:lnR>
                      <a:noFill/>
                    </a:lnR>
                    <a:lnT>
                      <a:noFill/>
                    </a:lnT>
                    <a:lnB>
                      <a:noFill/>
                    </a:lnB>
                    <a:solidFill>
                      <a:srgbClr val="F5F5F5"/>
                    </a:solidFill>
                  </a:tcPr>
                </a:tc>
                <a:extLst>
                  <a:ext uri="{0D108BD9-81ED-4DB2-BD59-A6C34878D82A}">
                    <a16:rowId xmlns:a16="http://schemas.microsoft.com/office/drawing/2014/main" val="3478285944"/>
                  </a:ext>
                </a:extLst>
              </a:tr>
              <a:tr h="321252">
                <a:tc>
                  <a:txBody>
                    <a:bodyPr/>
                    <a:lstStyle/>
                    <a:p>
                      <a:pPr algn="r" fontAlgn="ctr"/>
                      <a:r>
                        <a:rPr lang="en-IN" sz="1800" b="1">
                          <a:effectLst/>
                        </a:rPr>
                        <a:t>5</a:t>
                      </a:r>
                    </a:p>
                  </a:txBody>
                  <a:tcPr anchor="ctr">
                    <a:lnL>
                      <a:noFill/>
                    </a:lnL>
                    <a:lnR>
                      <a:noFill/>
                    </a:lnR>
                    <a:lnT>
                      <a:noFill/>
                    </a:lnT>
                    <a:lnB>
                      <a:noFill/>
                    </a:lnB>
                    <a:solidFill>
                      <a:srgbClr val="FFFFFF"/>
                    </a:solidFill>
                  </a:tcPr>
                </a:tc>
                <a:tc>
                  <a:txBody>
                    <a:bodyPr/>
                    <a:lstStyle/>
                    <a:p>
                      <a:pPr algn="r" fontAlgn="ctr"/>
                      <a:r>
                        <a:rPr lang="en-IN" sz="1800">
                          <a:effectLst/>
                        </a:rPr>
                        <a:t>SVC</a:t>
                      </a:r>
                    </a:p>
                  </a:txBody>
                  <a:tcPr anchor="ctr">
                    <a:lnL>
                      <a:noFill/>
                    </a:lnL>
                    <a:lnR>
                      <a:noFill/>
                    </a:lnR>
                    <a:lnT>
                      <a:noFill/>
                    </a:lnT>
                    <a:lnB>
                      <a:noFill/>
                    </a:lnB>
                    <a:solidFill>
                      <a:srgbClr val="FFFFFF"/>
                    </a:solidFill>
                  </a:tcPr>
                </a:tc>
                <a:tc>
                  <a:txBody>
                    <a:bodyPr/>
                    <a:lstStyle/>
                    <a:p>
                      <a:pPr algn="r" fontAlgn="ctr"/>
                      <a:r>
                        <a:rPr lang="en-IN" sz="1800">
                          <a:effectLst/>
                        </a:rPr>
                        <a:t>88.02%</a:t>
                      </a:r>
                    </a:p>
                  </a:txBody>
                  <a:tcPr anchor="ctr">
                    <a:lnL>
                      <a:noFill/>
                    </a:lnL>
                    <a:lnR>
                      <a:noFill/>
                    </a:lnR>
                    <a:lnT>
                      <a:noFill/>
                    </a:lnT>
                    <a:lnB>
                      <a:noFill/>
                    </a:lnB>
                    <a:solidFill>
                      <a:srgbClr val="FFFFFF"/>
                    </a:solidFill>
                  </a:tcPr>
                </a:tc>
                <a:tc>
                  <a:txBody>
                    <a:bodyPr/>
                    <a:lstStyle/>
                    <a:p>
                      <a:pPr algn="r" fontAlgn="ctr"/>
                      <a:r>
                        <a:rPr lang="en-IN" sz="1800">
                          <a:effectLst/>
                        </a:rPr>
                        <a:t>90.44%</a:t>
                      </a:r>
                    </a:p>
                  </a:txBody>
                  <a:tcPr anchor="ctr">
                    <a:lnL>
                      <a:noFill/>
                    </a:lnL>
                    <a:lnR>
                      <a:noFill/>
                    </a:lnR>
                    <a:lnT>
                      <a:noFill/>
                    </a:lnT>
                    <a:lnB>
                      <a:noFill/>
                    </a:lnB>
                    <a:solidFill>
                      <a:srgbClr val="FFFFFF"/>
                    </a:solidFill>
                  </a:tcPr>
                </a:tc>
                <a:tc>
                  <a:txBody>
                    <a:bodyPr/>
                    <a:lstStyle/>
                    <a:p>
                      <a:pPr algn="r" fontAlgn="ctr"/>
                      <a:r>
                        <a:rPr lang="en-IN" sz="1800">
                          <a:effectLst/>
                        </a:rPr>
                        <a:t>85.50%</a:t>
                      </a:r>
                    </a:p>
                  </a:txBody>
                  <a:tcPr anchor="ctr">
                    <a:lnL>
                      <a:noFill/>
                    </a:lnL>
                    <a:lnR>
                      <a:noFill/>
                    </a:lnR>
                    <a:lnT>
                      <a:noFill/>
                    </a:lnT>
                    <a:lnB>
                      <a:noFill/>
                    </a:lnB>
                    <a:solidFill>
                      <a:srgbClr val="FFFFFF"/>
                    </a:solidFill>
                  </a:tcPr>
                </a:tc>
                <a:tc>
                  <a:txBody>
                    <a:bodyPr/>
                    <a:lstStyle/>
                    <a:p>
                      <a:pPr algn="r" fontAlgn="ctr"/>
                      <a:r>
                        <a:rPr lang="en-IN" sz="1800">
                          <a:effectLst/>
                        </a:rPr>
                        <a:t>87.90%</a:t>
                      </a:r>
                    </a:p>
                  </a:txBody>
                  <a:tcPr anchor="ctr">
                    <a:lnL>
                      <a:noFill/>
                    </a:lnL>
                    <a:lnR>
                      <a:noFill/>
                    </a:lnR>
                    <a:lnT>
                      <a:noFill/>
                    </a:lnT>
                    <a:lnB>
                      <a:noFill/>
                    </a:lnB>
                    <a:solidFill>
                      <a:srgbClr val="FFFFFF"/>
                    </a:solidFill>
                  </a:tcPr>
                </a:tc>
                <a:extLst>
                  <a:ext uri="{0D108BD9-81ED-4DB2-BD59-A6C34878D82A}">
                    <a16:rowId xmlns:a16="http://schemas.microsoft.com/office/drawing/2014/main" val="2058564814"/>
                  </a:ext>
                </a:extLst>
              </a:tr>
              <a:tr h="562191">
                <a:tc>
                  <a:txBody>
                    <a:bodyPr/>
                    <a:lstStyle/>
                    <a:p>
                      <a:pPr algn="r" fontAlgn="ctr"/>
                      <a:r>
                        <a:rPr lang="en-IN" sz="1800" b="1">
                          <a:effectLst/>
                        </a:rPr>
                        <a:t>0</a:t>
                      </a:r>
                    </a:p>
                  </a:txBody>
                  <a:tcPr anchor="ctr">
                    <a:lnL>
                      <a:noFill/>
                    </a:lnL>
                    <a:lnR>
                      <a:noFill/>
                    </a:lnR>
                    <a:lnT>
                      <a:noFill/>
                    </a:lnT>
                    <a:lnB>
                      <a:noFill/>
                    </a:lnB>
                    <a:solidFill>
                      <a:srgbClr val="F5F5F5"/>
                    </a:solidFill>
                  </a:tcPr>
                </a:tc>
                <a:tc>
                  <a:txBody>
                    <a:bodyPr/>
                    <a:lstStyle/>
                    <a:p>
                      <a:pPr algn="r" fontAlgn="ctr"/>
                      <a:r>
                        <a:rPr lang="en-IN" sz="1800">
                          <a:effectLst/>
                        </a:rPr>
                        <a:t>DecisionTreeClassifier</a:t>
                      </a:r>
                    </a:p>
                  </a:txBody>
                  <a:tcPr anchor="ctr">
                    <a:lnL>
                      <a:noFill/>
                    </a:lnL>
                    <a:lnR>
                      <a:noFill/>
                    </a:lnR>
                    <a:lnT>
                      <a:noFill/>
                    </a:lnT>
                    <a:lnB>
                      <a:noFill/>
                    </a:lnB>
                    <a:solidFill>
                      <a:srgbClr val="F5F5F5"/>
                    </a:solidFill>
                  </a:tcPr>
                </a:tc>
                <a:tc>
                  <a:txBody>
                    <a:bodyPr/>
                    <a:lstStyle/>
                    <a:p>
                      <a:pPr algn="r" fontAlgn="ctr"/>
                      <a:r>
                        <a:rPr lang="en-IN" sz="1800">
                          <a:effectLst/>
                        </a:rPr>
                        <a:t>86.13%</a:t>
                      </a:r>
                    </a:p>
                  </a:txBody>
                  <a:tcPr anchor="ctr">
                    <a:lnL>
                      <a:noFill/>
                    </a:lnL>
                    <a:lnR>
                      <a:noFill/>
                    </a:lnR>
                    <a:lnT>
                      <a:noFill/>
                    </a:lnT>
                    <a:lnB>
                      <a:noFill/>
                    </a:lnB>
                    <a:solidFill>
                      <a:srgbClr val="F5F5F5"/>
                    </a:solidFill>
                  </a:tcPr>
                </a:tc>
                <a:tc>
                  <a:txBody>
                    <a:bodyPr/>
                    <a:lstStyle/>
                    <a:p>
                      <a:pPr algn="r" fontAlgn="ctr"/>
                      <a:r>
                        <a:rPr lang="en-IN" sz="1800">
                          <a:effectLst/>
                        </a:rPr>
                        <a:t>88.45%</a:t>
                      </a:r>
                    </a:p>
                  </a:txBody>
                  <a:tcPr anchor="ctr">
                    <a:lnL>
                      <a:noFill/>
                    </a:lnL>
                    <a:lnR>
                      <a:noFill/>
                    </a:lnR>
                    <a:lnT>
                      <a:noFill/>
                    </a:lnT>
                    <a:lnB>
                      <a:noFill/>
                    </a:lnB>
                    <a:solidFill>
                      <a:srgbClr val="F5F5F5"/>
                    </a:solidFill>
                  </a:tcPr>
                </a:tc>
                <a:tc>
                  <a:txBody>
                    <a:bodyPr/>
                    <a:lstStyle/>
                    <a:p>
                      <a:pPr algn="r" fontAlgn="ctr"/>
                      <a:r>
                        <a:rPr lang="en-IN" sz="1800">
                          <a:effectLst/>
                        </a:rPr>
                        <a:t>83.68%</a:t>
                      </a:r>
                    </a:p>
                  </a:txBody>
                  <a:tcPr anchor="ctr">
                    <a:lnL>
                      <a:noFill/>
                    </a:lnL>
                    <a:lnR>
                      <a:noFill/>
                    </a:lnR>
                    <a:lnT>
                      <a:noFill/>
                    </a:lnT>
                    <a:lnB>
                      <a:noFill/>
                    </a:lnB>
                    <a:solidFill>
                      <a:srgbClr val="F5F5F5"/>
                    </a:solidFill>
                  </a:tcPr>
                </a:tc>
                <a:tc>
                  <a:txBody>
                    <a:bodyPr/>
                    <a:lstStyle/>
                    <a:p>
                      <a:pPr algn="r" fontAlgn="ctr"/>
                      <a:r>
                        <a:rPr lang="en-IN" sz="1800">
                          <a:effectLst/>
                        </a:rPr>
                        <a:t>86.00%</a:t>
                      </a:r>
                    </a:p>
                  </a:txBody>
                  <a:tcPr anchor="ctr">
                    <a:lnL>
                      <a:noFill/>
                    </a:lnL>
                    <a:lnR>
                      <a:noFill/>
                    </a:lnR>
                    <a:lnT>
                      <a:noFill/>
                    </a:lnT>
                    <a:lnB>
                      <a:noFill/>
                    </a:lnB>
                    <a:solidFill>
                      <a:srgbClr val="F5F5F5"/>
                    </a:solidFill>
                  </a:tcPr>
                </a:tc>
                <a:extLst>
                  <a:ext uri="{0D108BD9-81ED-4DB2-BD59-A6C34878D82A}">
                    <a16:rowId xmlns:a16="http://schemas.microsoft.com/office/drawing/2014/main" val="1939745809"/>
                  </a:ext>
                </a:extLst>
              </a:tr>
              <a:tr h="562191">
                <a:tc>
                  <a:txBody>
                    <a:bodyPr/>
                    <a:lstStyle/>
                    <a:p>
                      <a:pPr algn="r" fontAlgn="ctr"/>
                      <a:r>
                        <a:rPr lang="en-IN" sz="1800" b="1">
                          <a:effectLst/>
                        </a:rPr>
                        <a:t>3</a:t>
                      </a:r>
                    </a:p>
                  </a:txBody>
                  <a:tcPr anchor="ctr">
                    <a:lnL>
                      <a:noFill/>
                    </a:lnL>
                    <a:lnR>
                      <a:noFill/>
                    </a:lnR>
                    <a:lnT>
                      <a:noFill/>
                    </a:lnT>
                    <a:lnB>
                      <a:noFill/>
                    </a:lnB>
                    <a:solidFill>
                      <a:srgbClr val="FFFFFF"/>
                    </a:solidFill>
                  </a:tcPr>
                </a:tc>
                <a:tc>
                  <a:txBody>
                    <a:bodyPr/>
                    <a:lstStyle/>
                    <a:p>
                      <a:pPr algn="r" fontAlgn="ctr"/>
                      <a:r>
                        <a:rPr lang="en-IN" sz="1800">
                          <a:effectLst/>
                        </a:rPr>
                        <a:t>AdaBoostClassifier</a:t>
                      </a:r>
                    </a:p>
                  </a:txBody>
                  <a:tcPr anchor="ctr">
                    <a:lnL>
                      <a:noFill/>
                    </a:lnL>
                    <a:lnR>
                      <a:noFill/>
                    </a:lnR>
                    <a:lnT>
                      <a:noFill/>
                    </a:lnT>
                    <a:lnB>
                      <a:noFill/>
                    </a:lnB>
                    <a:solidFill>
                      <a:srgbClr val="FFFFFF"/>
                    </a:solidFill>
                  </a:tcPr>
                </a:tc>
                <a:tc>
                  <a:txBody>
                    <a:bodyPr/>
                    <a:lstStyle/>
                    <a:p>
                      <a:pPr algn="r" fontAlgn="ctr"/>
                      <a:r>
                        <a:rPr lang="en-IN" sz="1800">
                          <a:effectLst/>
                        </a:rPr>
                        <a:t>81.35%</a:t>
                      </a:r>
                    </a:p>
                  </a:txBody>
                  <a:tcPr anchor="ctr">
                    <a:lnL>
                      <a:noFill/>
                    </a:lnL>
                    <a:lnR>
                      <a:noFill/>
                    </a:lnR>
                    <a:lnT>
                      <a:noFill/>
                    </a:lnT>
                    <a:lnB>
                      <a:noFill/>
                    </a:lnB>
                    <a:solidFill>
                      <a:srgbClr val="FFFFFF"/>
                    </a:solidFill>
                  </a:tcPr>
                </a:tc>
                <a:tc>
                  <a:txBody>
                    <a:bodyPr/>
                    <a:lstStyle/>
                    <a:p>
                      <a:pPr algn="r" fontAlgn="ctr"/>
                      <a:r>
                        <a:rPr lang="en-IN" sz="1800">
                          <a:effectLst/>
                        </a:rPr>
                        <a:t>83.10%</a:t>
                      </a:r>
                    </a:p>
                  </a:txBody>
                  <a:tcPr anchor="ctr">
                    <a:lnL>
                      <a:noFill/>
                    </a:lnL>
                    <a:lnR>
                      <a:noFill/>
                    </a:lnR>
                    <a:lnT>
                      <a:noFill/>
                    </a:lnT>
                    <a:lnB>
                      <a:noFill/>
                    </a:lnB>
                    <a:solidFill>
                      <a:srgbClr val="FFFFFF"/>
                    </a:solidFill>
                  </a:tcPr>
                </a:tc>
                <a:tc>
                  <a:txBody>
                    <a:bodyPr/>
                    <a:lstStyle/>
                    <a:p>
                      <a:pPr algn="r" fontAlgn="ctr"/>
                      <a:r>
                        <a:rPr lang="en-IN" sz="1800">
                          <a:effectLst/>
                        </a:rPr>
                        <a:t>79.55%</a:t>
                      </a:r>
                    </a:p>
                  </a:txBody>
                  <a:tcPr anchor="ctr">
                    <a:lnL>
                      <a:noFill/>
                    </a:lnL>
                    <a:lnR>
                      <a:noFill/>
                    </a:lnR>
                    <a:lnT>
                      <a:noFill/>
                    </a:lnT>
                    <a:lnB>
                      <a:noFill/>
                    </a:lnB>
                    <a:solidFill>
                      <a:srgbClr val="FFFFFF"/>
                    </a:solidFill>
                  </a:tcPr>
                </a:tc>
                <a:tc>
                  <a:txBody>
                    <a:bodyPr/>
                    <a:lstStyle/>
                    <a:p>
                      <a:pPr algn="r" fontAlgn="ctr"/>
                      <a:r>
                        <a:rPr lang="en-IN" sz="1800">
                          <a:effectLst/>
                        </a:rPr>
                        <a:t>81.29%</a:t>
                      </a:r>
                    </a:p>
                  </a:txBody>
                  <a:tcPr anchor="ctr">
                    <a:lnL>
                      <a:noFill/>
                    </a:lnL>
                    <a:lnR>
                      <a:noFill/>
                    </a:lnR>
                    <a:lnT>
                      <a:noFill/>
                    </a:lnT>
                    <a:lnB>
                      <a:noFill/>
                    </a:lnB>
                    <a:solidFill>
                      <a:srgbClr val="FFFFFF"/>
                    </a:solidFill>
                  </a:tcPr>
                </a:tc>
                <a:extLst>
                  <a:ext uri="{0D108BD9-81ED-4DB2-BD59-A6C34878D82A}">
                    <a16:rowId xmlns:a16="http://schemas.microsoft.com/office/drawing/2014/main" val="3856467270"/>
                  </a:ext>
                </a:extLst>
              </a:tr>
              <a:tr h="562191">
                <a:tc>
                  <a:txBody>
                    <a:bodyPr/>
                    <a:lstStyle/>
                    <a:p>
                      <a:pPr algn="r" fontAlgn="ctr"/>
                      <a:r>
                        <a:rPr lang="en-IN" sz="1800" b="1">
                          <a:effectLst/>
                        </a:rPr>
                        <a:t>6</a:t>
                      </a:r>
                    </a:p>
                  </a:txBody>
                  <a:tcPr anchor="ctr">
                    <a:lnL>
                      <a:noFill/>
                    </a:lnL>
                    <a:lnR>
                      <a:noFill/>
                    </a:lnR>
                    <a:lnT>
                      <a:noFill/>
                    </a:lnT>
                    <a:lnB>
                      <a:noFill/>
                    </a:lnB>
                    <a:solidFill>
                      <a:srgbClr val="F5F5F5"/>
                    </a:solidFill>
                  </a:tcPr>
                </a:tc>
                <a:tc>
                  <a:txBody>
                    <a:bodyPr/>
                    <a:lstStyle/>
                    <a:p>
                      <a:pPr algn="r" fontAlgn="ctr"/>
                      <a:r>
                        <a:rPr lang="en-IN" sz="1800">
                          <a:effectLst/>
                        </a:rPr>
                        <a:t>KNeighborsClassifier</a:t>
                      </a:r>
                    </a:p>
                  </a:txBody>
                  <a:tcPr anchor="ctr">
                    <a:lnL>
                      <a:noFill/>
                    </a:lnL>
                    <a:lnR>
                      <a:noFill/>
                    </a:lnR>
                    <a:lnT>
                      <a:noFill/>
                    </a:lnT>
                    <a:lnB>
                      <a:noFill/>
                    </a:lnB>
                    <a:solidFill>
                      <a:srgbClr val="F5F5F5"/>
                    </a:solidFill>
                  </a:tcPr>
                </a:tc>
                <a:tc>
                  <a:txBody>
                    <a:bodyPr/>
                    <a:lstStyle/>
                    <a:p>
                      <a:pPr algn="r" fontAlgn="ctr"/>
                      <a:r>
                        <a:rPr lang="en-IN" sz="1800">
                          <a:effectLst/>
                        </a:rPr>
                        <a:t>79.50%</a:t>
                      </a:r>
                    </a:p>
                  </a:txBody>
                  <a:tcPr anchor="ctr">
                    <a:lnL>
                      <a:noFill/>
                    </a:lnL>
                    <a:lnR>
                      <a:noFill/>
                    </a:lnR>
                    <a:lnT>
                      <a:noFill/>
                    </a:lnT>
                    <a:lnB>
                      <a:noFill/>
                    </a:lnB>
                    <a:solidFill>
                      <a:srgbClr val="F5F5F5"/>
                    </a:solidFill>
                  </a:tcPr>
                </a:tc>
                <a:tc>
                  <a:txBody>
                    <a:bodyPr/>
                    <a:lstStyle/>
                    <a:p>
                      <a:pPr algn="r" fontAlgn="ctr"/>
                      <a:r>
                        <a:rPr lang="en-IN" sz="1800">
                          <a:effectLst/>
                        </a:rPr>
                        <a:t>95.91%</a:t>
                      </a:r>
                    </a:p>
                  </a:txBody>
                  <a:tcPr anchor="ctr">
                    <a:lnL>
                      <a:noFill/>
                    </a:lnL>
                    <a:lnR>
                      <a:noFill/>
                    </a:lnR>
                    <a:lnT>
                      <a:noFill/>
                    </a:lnT>
                    <a:lnB>
                      <a:noFill/>
                    </a:lnB>
                    <a:solidFill>
                      <a:srgbClr val="F5F5F5"/>
                    </a:solidFill>
                  </a:tcPr>
                </a:tc>
                <a:tc>
                  <a:txBody>
                    <a:bodyPr/>
                    <a:lstStyle/>
                    <a:p>
                      <a:pPr algn="r" fontAlgn="ctr"/>
                      <a:r>
                        <a:rPr lang="en-IN" sz="1800">
                          <a:effectLst/>
                        </a:rPr>
                        <a:t>62.39%</a:t>
                      </a:r>
                    </a:p>
                  </a:txBody>
                  <a:tcPr anchor="ctr">
                    <a:lnL>
                      <a:noFill/>
                    </a:lnL>
                    <a:lnR>
                      <a:noFill/>
                    </a:lnR>
                    <a:lnT>
                      <a:noFill/>
                    </a:lnT>
                    <a:lnB>
                      <a:noFill/>
                    </a:lnB>
                    <a:solidFill>
                      <a:srgbClr val="F5F5F5"/>
                    </a:solidFill>
                  </a:tcPr>
                </a:tc>
                <a:tc>
                  <a:txBody>
                    <a:bodyPr/>
                    <a:lstStyle/>
                    <a:p>
                      <a:pPr algn="r" fontAlgn="ctr"/>
                      <a:r>
                        <a:rPr lang="en-IN" sz="1800" dirty="0">
                          <a:effectLst/>
                        </a:rPr>
                        <a:t>75.60%</a:t>
                      </a:r>
                    </a:p>
                  </a:txBody>
                  <a:tcPr anchor="ctr">
                    <a:lnL>
                      <a:noFill/>
                    </a:lnL>
                    <a:lnR>
                      <a:noFill/>
                    </a:lnR>
                    <a:lnT>
                      <a:noFill/>
                    </a:lnT>
                    <a:lnB>
                      <a:noFill/>
                    </a:lnB>
                    <a:solidFill>
                      <a:srgbClr val="F5F5F5"/>
                    </a:solidFill>
                  </a:tcPr>
                </a:tc>
                <a:extLst>
                  <a:ext uri="{0D108BD9-81ED-4DB2-BD59-A6C34878D82A}">
                    <a16:rowId xmlns:a16="http://schemas.microsoft.com/office/drawing/2014/main" val="2507333273"/>
                  </a:ext>
                </a:extLst>
              </a:tr>
            </a:tbl>
          </a:graphicData>
        </a:graphic>
      </p:graphicFrame>
      <p:sp>
        <p:nvSpPr>
          <p:cNvPr id="5" name="TextBox 4">
            <a:extLst>
              <a:ext uri="{FF2B5EF4-FFF2-40B4-BE49-F238E27FC236}">
                <a16:creationId xmlns:a16="http://schemas.microsoft.com/office/drawing/2014/main" id="{73556DAD-14AC-E417-F333-BB8FED54E27A}"/>
              </a:ext>
            </a:extLst>
          </p:cNvPr>
          <p:cNvSpPr txBox="1"/>
          <p:nvPr/>
        </p:nvSpPr>
        <p:spPr>
          <a:xfrm>
            <a:off x="7257448" y="731520"/>
            <a:ext cx="4658628" cy="4247317"/>
          </a:xfrm>
          <a:prstGeom prst="rect">
            <a:avLst/>
          </a:prstGeom>
          <a:noFill/>
        </p:spPr>
        <p:txBody>
          <a:bodyPr wrap="square" rtlCol="0">
            <a:spAutoFit/>
          </a:bodyPr>
          <a:lstStyle/>
          <a:p>
            <a:pPr algn="l">
              <a:buFont typeface="Arial" panose="020B0604020202020204" pitchFamily="34" charset="0"/>
              <a:buChar char="•"/>
            </a:pPr>
            <a:r>
              <a:rPr lang="en-US" b="1" i="0" dirty="0">
                <a:solidFill>
                  <a:srgbClr val="000000"/>
                </a:solidFill>
                <a:effectLst/>
                <a:latin typeface="Helvetica Neue"/>
              </a:rPr>
              <a:t>Final Verdict:</a:t>
            </a:r>
            <a:br>
              <a:rPr lang="en-US" b="0" i="0" dirty="0">
                <a:solidFill>
                  <a:srgbClr val="000000"/>
                </a:solidFill>
                <a:effectLst/>
                <a:latin typeface="Helvetica Neue"/>
              </a:rPr>
            </a:br>
            <a:r>
              <a:rPr lang="en-US" b="0" i="0" dirty="0">
                <a:solidFill>
                  <a:srgbClr val="000000"/>
                </a:solidFill>
                <a:effectLst/>
                <a:latin typeface="Helvetica Neue"/>
              </a:rPr>
              <a:t>While the </a:t>
            </a:r>
            <a:r>
              <a:rPr lang="en-US" b="0" i="0" dirty="0" err="1">
                <a:solidFill>
                  <a:srgbClr val="000000"/>
                </a:solidFill>
                <a:effectLst/>
                <a:latin typeface="Helvetica Neue"/>
              </a:rPr>
              <a:t>XGBClassifier</a:t>
            </a:r>
            <a:r>
              <a:rPr lang="en-US" b="0" i="0" dirty="0">
                <a:solidFill>
                  <a:srgbClr val="000000"/>
                </a:solidFill>
                <a:effectLst/>
                <a:latin typeface="Helvetica Neue"/>
              </a:rPr>
              <a:t> and </a:t>
            </a:r>
            <a:r>
              <a:rPr lang="en-US" b="0" i="0" dirty="0" err="1">
                <a:solidFill>
                  <a:srgbClr val="000000"/>
                </a:solidFill>
                <a:effectLst/>
                <a:latin typeface="Helvetica Neue"/>
              </a:rPr>
              <a:t>RandomForestClassifier</a:t>
            </a:r>
            <a:r>
              <a:rPr lang="en-US" b="0" i="0" dirty="0">
                <a:solidFill>
                  <a:srgbClr val="000000"/>
                </a:solidFill>
                <a:effectLst/>
                <a:latin typeface="Helvetica Neue"/>
              </a:rPr>
              <a:t> models stand out as the best-performing models based on their accuracy, precision, recall, and F1-score, </a:t>
            </a:r>
          </a:p>
          <a:p>
            <a:pPr algn="l">
              <a:buFont typeface="Arial" panose="020B0604020202020204" pitchFamily="34" charset="0"/>
              <a:buChar char="•"/>
            </a:pPr>
            <a:endParaRPr lang="en-US" dirty="0">
              <a:solidFill>
                <a:srgbClr val="000000"/>
              </a:solidFill>
              <a:latin typeface="Helvetica Neue"/>
            </a:endParaRPr>
          </a:p>
          <a:p>
            <a:pPr algn="l">
              <a:buFont typeface="Arial" panose="020B0604020202020204" pitchFamily="34" charset="0"/>
              <a:buChar char="•"/>
            </a:pPr>
            <a:r>
              <a:rPr lang="en-US" b="0" i="0" dirty="0">
                <a:solidFill>
                  <a:srgbClr val="000000"/>
                </a:solidFill>
                <a:effectLst/>
                <a:latin typeface="Helvetica Neue"/>
              </a:rPr>
              <a:t>the </a:t>
            </a:r>
            <a:r>
              <a:rPr lang="en-US" b="0" i="0" dirty="0" err="1">
                <a:solidFill>
                  <a:srgbClr val="000000"/>
                </a:solidFill>
                <a:effectLst/>
                <a:latin typeface="Helvetica Neue"/>
              </a:rPr>
              <a:t>GradientBoostingClassifier</a:t>
            </a:r>
            <a:r>
              <a:rPr lang="en-US" b="0" i="0" dirty="0">
                <a:solidFill>
                  <a:srgbClr val="000000"/>
                </a:solidFill>
                <a:effectLst/>
                <a:latin typeface="Helvetica Neue"/>
              </a:rPr>
              <a:t> and SVC also offer solid alternatives, each with their own strengths.</a:t>
            </a:r>
          </a:p>
          <a:p>
            <a:pPr algn="l">
              <a:buFont typeface="Arial" panose="020B0604020202020204" pitchFamily="34" charset="0"/>
              <a:buChar char="•"/>
            </a:pPr>
            <a:endParaRPr lang="en-US" dirty="0">
              <a:solidFill>
                <a:srgbClr val="000000"/>
              </a:solidFill>
              <a:latin typeface="Helvetica Neue"/>
            </a:endParaRPr>
          </a:p>
          <a:p>
            <a:pPr algn="l">
              <a:buFont typeface="Arial" panose="020B0604020202020204" pitchFamily="34" charset="0"/>
              <a:buChar char="•"/>
            </a:pPr>
            <a:endParaRPr lang="en-US" b="0" i="0" dirty="0">
              <a:solidFill>
                <a:srgbClr val="000000"/>
              </a:solidFill>
              <a:effectLst/>
              <a:latin typeface="Helvetica Neue"/>
            </a:endParaRPr>
          </a:p>
          <a:p>
            <a:pPr algn="l">
              <a:buFont typeface="Arial" panose="020B0604020202020204" pitchFamily="34" charset="0"/>
              <a:buChar char="•"/>
            </a:pPr>
            <a:r>
              <a:rPr lang="en-US" b="0" i="0" dirty="0" err="1">
                <a:solidFill>
                  <a:srgbClr val="000000"/>
                </a:solidFill>
                <a:effectLst/>
                <a:latin typeface="Helvetica Neue"/>
              </a:rPr>
              <a:t>XGBClassifier</a:t>
            </a:r>
            <a:r>
              <a:rPr lang="en-US" b="0" i="0" dirty="0">
                <a:solidFill>
                  <a:srgbClr val="000000"/>
                </a:solidFill>
                <a:effectLst/>
                <a:latin typeface="Helvetica Neue"/>
              </a:rPr>
              <a:t> being the best choice in this comparison.</a:t>
            </a:r>
          </a:p>
          <a:p>
            <a:endParaRPr lang="en-IN" dirty="0"/>
          </a:p>
        </p:txBody>
      </p:sp>
    </p:spTree>
    <p:extLst>
      <p:ext uri="{BB962C8B-B14F-4D97-AF65-F5344CB8AC3E}">
        <p14:creationId xmlns:p14="http://schemas.microsoft.com/office/powerpoint/2010/main" val="1146386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A0B51-23EE-ACDD-F0A0-7291B92D3277}"/>
              </a:ext>
            </a:extLst>
          </p:cNvPr>
          <p:cNvSpPr>
            <a:spLocks noGrp="1"/>
          </p:cNvSpPr>
          <p:nvPr>
            <p:ph type="title"/>
          </p:nvPr>
        </p:nvSpPr>
        <p:spPr/>
        <p:txBody>
          <a:bodyPr/>
          <a:lstStyle/>
          <a:p>
            <a:r>
              <a:rPr lang="en-IN" dirty="0"/>
              <a:t>Deploy The Model</a:t>
            </a:r>
          </a:p>
        </p:txBody>
      </p:sp>
      <p:sp>
        <p:nvSpPr>
          <p:cNvPr id="3" name="Content Placeholder 2">
            <a:extLst>
              <a:ext uri="{FF2B5EF4-FFF2-40B4-BE49-F238E27FC236}">
                <a16:creationId xmlns:a16="http://schemas.microsoft.com/office/drawing/2014/main" id="{F2A68107-7EA6-9D12-1E71-27278A002B58}"/>
              </a:ext>
            </a:extLst>
          </p:cNvPr>
          <p:cNvSpPr>
            <a:spLocks noGrp="1"/>
          </p:cNvSpPr>
          <p:nvPr>
            <p:ph idx="1"/>
          </p:nvPr>
        </p:nvSpPr>
        <p:spPr/>
        <p:txBody>
          <a:bodyPr/>
          <a:lstStyle/>
          <a:p>
            <a:r>
              <a:rPr lang="en-US" b="0" i="0" dirty="0">
                <a:solidFill>
                  <a:srgbClr val="000000"/>
                </a:solidFill>
                <a:effectLst/>
                <a:latin typeface="Helvetica Neue"/>
              </a:rPr>
              <a:t>To deploy the best-performing machine learning model (e.g., </a:t>
            </a:r>
            <a:r>
              <a:rPr lang="en-US" b="0" i="0" dirty="0" err="1">
                <a:solidFill>
                  <a:srgbClr val="000000"/>
                </a:solidFill>
                <a:effectLst/>
                <a:latin typeface="Helvetica Neue"/>
              </a:rPr>
              <a:t>XGBClassifier</a:t>
            </a:r>
            <a:r>
              <a:rPr lang="en-US" b="0" i="0" dirty="0">
                <a:solidFill>
                  <a:srgbClr val="000000"/>
                </a:solidFill>
                <a:effectLst/>
                <a:latin typeface="Helvetica Neue"/>
              </a:rPr>
              <a:t>) and ensure it's ready for use in production, we'll use the </a:t>
            </a:r>
            <a:r>
              <a:rPr lang="en-US" b="0" i="0" dirty="0" err="1">
                <a:solidFill>
                  <a:srgbClr val="000000"/>
                </a:solidFill>
                <a:effectLst/>
                <a:latin typeface="Helvetica Neue"/>
              </a:rPr>
              <a:t>joblib</a:t>
            </a:r>
            <a:r>
              <a:rPr lang="en-US" b="0" i="0" dirty="0">
                <a:solidFill>
                  <a:srgbClr val="000000"/>
                </a:solidFill>
                <a:effectLst/>
                <a:latin typeface="Helvetica Neue"/>
              </a:rPr>
              <a:t> library to save the model.</a:t>
            </a:r>
          </a:p>
          <a:p>
            <a:r>
              <a:rPr lang="en-US" dirty="0">
                <a:solidFill>
                  <a:srgbClr val="000000"/>
                </a:solidFill>
                <a:latin typeface="Helvetica Neue"/>
              </a:rPr>
              <a:t>Then</a:t>
            </a:r>
          </a:p>
          <a:p>
            <a:r>
              <a:rPr lang="en-IN" b="1" i="0" dirty="0">
                <a:solidFill>
                  <a:srgbClr val="000000"/>
                </a:solidFill>
                <a:effectLst/>
                <a:latin typeface="Helvetica Neue"/>
              </a:rPr>
              <a:t>Load the Saved Model</a:t>
            </a:r>
          </a:p>
          <a:p>
            <a:r>
              <a:rPr lang="en-US" dirty="0">
                <a:solidFill>
                  <a:srgbClr val="000000"/>
                </a:solidFill>
                <a:latin typeface="Helvetica Neue"/>
              </a:rPr>
              <a:t>And </a:t>
            </a:r>
            <a:r>
              <a:rPr lang="en-IN" b="1" i="0" dirty="0">
                <a:solidFill>
                  <a:srgbClr val="000000"/>
                </a:solidFill>
                <a:effectLst/>
                <a:latin typeface="Helvetica Neue"/>
              </a:rPr>
              <a:t>Create </a:t>
            </a:r>
            <a:r>
              <a:rPr lang="en-IN" b="1" i="0" dirty="0" err="1">
                <a:solidFill>
                  <a:srgbClr val="000000"/>
                </a:solidFill>
                <a:effectLst/>
                <a:latin typeface="Helvetica Neue"/>
              </a:rPr>
              <a:t>Streamlit</a:t>
            </a:r>
            <a:r>
              <a:rPr lang="en-IN" b="1" i="0" dirty="0">
                <a:solidFill>
                  <a:srgbClr val="000000"/>
                </a:solidFill>
                <a:effectLst/>
                <a:latin typeface="Helvetica Neue"/>
              </a:rPr>
              <a:t> application- CostmerConversionApp.py</a:t>
            </a:r>
          </a:p>
          <a:p>
            <a:endParaRPr lang="en-IN" dirty="0"/>
          </a:p>
        </p:txBody>
      </p:sp>
    </p:spTree>
    <p:extLst>
      <p:ext uri="{BB962C8B-B14F-4D97-AF65-F5344CB8AC3E}">
        <p14:creationId xmlns:p14="http://schemas.microsoft.com/office/powerpoint/2010/main" val="2443785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r>
              <a:rPr lang="en-IN" dirty="0" err="1"/>
              <a:t>Streamlit</a:t>
            </a:r>
            <a:r>
              <a:rPr lang="en-IN" dirty="0"/>
              <a:t> App User View</a:t>
            </a:r>
          </a:p>
        </p:txBody>
      </p:sp>
      <p:pic>
        <p:nvPicPr>
          <p:cNvPr id="3" name="Content Placeholder 2">
            <a:extLst>
              <a:ext uri="{FF2B5EF4-FFF2-40B4-BE49-F238E27FC236}">
                <a16:creationId xmlns:a16="http://schemas.microsoft.com/office/drawing/2014/main" id="{9F923A32-D8D6-4BB9-B9FB-24F2F769B7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9040" y="518160"/>
            <a:ext cx="5720080" cy="5191760"/>
          </a:xfrm>
        </p:spPr>
      </p:pic>
      <p:sp>
        <p:nvSpPr>
          <p:cNvPr id="6" name="TextBox 5">
            <a:extLst>
              <a:ext uri="{FF2B5EF4-FFF2-40B4-BE49-F238E27FC236}">
                <a16:creationId xmlns:a16="http://schemas.microsoft.com/office/drawing/2014/main" id="{642434C2-87D4-C042-50D1-7F263510165F}"/>
              </a:ext>
            </a:extLst>
          </p:cNvPr>
          <p:cNvSpPr txBox="1"/>
          <p:nvPr/>
        </p:nvSpPr>
        <p:spPr>
          <a:xfrm>
            <a:off x="477520" y="1899920"/>
            <a:ext cx="4927600" cy="1754326"/>
          </a:xfrm>
          <a:prstGeom prst="rect">
            <a:avLst/>
          </a:prstGeom>
          <a:noFill/>
        </p:spPr>
        <p:txBody>
          <a:bodyPr wrap="square" rtlCol="0">
            <a:spAutoFit/>
          </a:bodyPr>
          <a:lstStyle/>
          <a:p>
            <a:r>
              <a:rPr lang="en-IN" dirty="0"/>
              <a:t>The </a:t>
            </a:r>
            <a:r>
              <a:rPr lang="en-IN" dirty="0" err="1"/>
              <a:t>streamlit</a:t>
            </a:r>
            <a:r>
              <a:rPr lang="en-IN" dirty="0"/>
              <a:t> window is the display of prediction work done at the background.</a:t>
            </a:r>
          </a:p>
          <a:p>
            <a:endParaRPr lang="en-IN" dirty="0"/>
          </a:p>
          <a:p>
            <a:r>
              <a:rPr lang="en-IN" dirty="0"/>
              <a:t>User can fill the value In blanks and get to know the prediction of Customer Conversion accordingly.</a:t>
            </a:r>
          </a:p>
        </p:txBody>
      </p:sp>
    </p:spTree>
    <p:extLst>
      <p:ext uri="{BB962C8B-B14F-4D97-AF65-F5344CB8AC3E}">
        <p14:creationId xmlns:p14="http://schemas.microsoft.com/office/powerpoint/2010/main" val="1344420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BD79-C50B-2545-EE61-866E3C3F4E81}"/>
              </a:ext>
            </a:extLst>
          </p:cNvPr>
          <p:cNvSpPr>
            <a:spLocks noGrp="1"/>
          </p:cNvSpPr>
          <p:nvPr>
            <p:ph type="title"/>
          </p:nvPr>
        </p:nvSpPr>
        <p:spPr/>
        <p:txBody>
          <a:bodyPr/>
          <a:lstStyle/>
          <a:p>
            <a:r>
              <a:rPr lang="en-IN" dirty="0"/>
              <a:t>Problem Definition</a:t>
            </a:r>
          </a:p>
        </p:txBody>
      </p:sp>
      <p:sp>
        <p:nvSpPr>
          <p:cNvPr id="3" name="Content Placeholder 2">
            <a:extLst>
              <a:ext uri="{FF2B5EF4-FFF2-40B4-BE49-F238E27FC236}">
                <a16:creationId xmlns:a16="http://schemas.microsoft.com/office/drawing/2014/main" id="{DADB3FA2-D409-F8AE-1AEA-B06A71EE4E9B}"/>
              </a:ext>
            </a:extLst>
          </p:cNvPr>
          <p:cNvSpPr>
            <a:spLocks noGrp="1"/>
          </p:cNvSpPr>
          <p:nvPr>
            <p:ph idx="1"/>
          </p:nvPr>
        </p:nvSpPr>
        <p:spPr/>
        <p:txBody>
          <a:bodyPr/>
          <a:lstStyle/>
          <a:p>
            <a:r>
              <a:rPr lang="en-US" b="0" i="0" dirty="0">
                <a:solidFill>
                  <a:srgbClr val="1F2937"/>
                </a:solidFill>
                <a:effectLst/>
                <a:latin typeface="Figtree"/>
              </a:rPr>
              <a:t>Develop a robust machine learning model to accurately predict customer conversions based on various demographic and engagement factors. By utilizing this model, the company aims to improve campaign targeting, increase conversion rates, and maximize return on advertising spend (ROAS).</a:t>
            </a:r>
            <a:endParaRPr lang="en-IN" dirty="0"/>
          </a:p>
        </p:txBody>
      </p:sp>
    </p:spTree>
    <p:extLst>
      <p:ext uri="{BB962C8B-B14F-4D97-AF65-F5344CB8AC3E}">
        <p14:creationId xmlns:p14="http://schemas.microsoft.com/office/powerpoint/2010/main" val="16778625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443D-AB55-5C9C-32D8-5EF50E6D5D73}"/>
              </a:ext>
            </a:extLst>
          </p:cNvPr>
          <p:cNvSpPr>
            <a:spLocks noGrp="1"/>
          </p:cNvSpPr>
          <p:nvPr>
            <p:ph type="title"/>
          </p:nvPr>
        </p:nvSpPr>
        <p:spPr/>
        <p:txBody>
          <a:bodyPr>
            <a:normAutofit/>
          </a:bodyPr>
          <a:lstStyle/>
          <a:p>
            <a:r>
              <a:rPr lang="en-IN" dirty="0"/>
              <a:t>Data Collection</a:t>
            </a:r>
          </a:p>
        </p:txBody>
      </p:sp>
      <p:sp>
        <p:nvSpPr>
          <p:cNvPr id="3" name="Content Placeholder 2">
            <a:extLst>
              <a:ext uri="{FF2B5EF4-FFF2-40B4-BE49-F238E27FC236}">
                <a16:creationId xmlns:a16="http://schemas.microsoft.com/office/drawing/2014/main" id="{95B79699-A9A9-6D10-F06F-58DEC2A5637A}"/>
              </a:ext>
            </a:extLst>
          </p:cNvPr>
          <p:cNvSpPr>
            <a:spLocks noGrp="1"/>
          </p:cNvSpPr>
          <p:nvPr>
            <p:ph idx="1"/>
          </p:nvPr>
        </p:nvSpPr>
        <p:spPr>
          <a:xfrm>
            <a:off x="678884" y="1856268"/>
            <a:ext cx="10834234" cy="4398066"/>
          </a:xfrm>
        </p:spPr>
        <p:txBody>
          <a:bodyPr/>
          <a:lstStyle/>
          <a:p>
            <a:r>
              <a:rPr lang="en-IN" b="1" dirty="0"/>
              <a:t>Data Acquisition</a:t>
            </a:r>
            <a:r>
              <a:rPr lang="en-IN" dirty="0"/>
              <a:t>:</a:t>
            </a:r>
          </a:p>
          <a:p>
            <a:pPr lvl="1"/>
            <a:r>
              <a:rPr lang="en-IN" dirty="0"/>
              <a:t>Load the dataset- </a:t>
            </a:r>
          </a:p>
          <a:p>
            <a:pPr lvl="2"/>
            <a:r>
              <a:rPr lang="en-IN" dirty="0"/>
              <a:t>Import Essential Libraries</a:t>
            </a:r>
          </a:p>
          <a:p>
            <a:pPr lvl="2"/>
            <a:r>
              <a:rPr lang="en-IN" dirty="0"/>
              <a:t>Available dataset: “</a:t>
            </a:r>
            <a:r>
              <a:rPr lang="en-US" dirty="0"/>
              <a:t>digital_marketing_campaign_dataset.csv</a:t>
            </a:r>
            <a:r>
              <a:rPr lang="en-IN" dirty="0"/>
              <a:t>” load using “</a:t>
            </a:r>
            <a:r>
              <a:rPr lang="en-IN" dirty="0" err="1"/>
              <a:t>pd.read_csv</a:t>
            </a:r>
            <a:r>
              <a:rPr lang="en-IN" dirty="0"/>
              <a:t>”</a:t>
            </a:r>
          </a:p>
          <a:p>
            <a:pPr lvl="1"/>
            <a:r>
              <a:rPr lang="en-IN" dirty="0"/>
              <a:t>Gather the Information about records and dataset structure</a:t>
            </a:r>
          </a:p>
          <a:p>
            <a:pPr marL="457200" lvl="1" indent="0">
              <a:buNone/>
            </a:pPr>
            <a:endParaRPr lang="en-IN" dirty="0"/>
          </a:p>
          <a:p>
            <a:pPr lvl="1"/>
            <a:endParaRPr lang="en-IN" dirty="0"/>
          </a:p>
        </p:txBody>
      </p:sp>
    </p:spTree>
    <p:extLst>
      <p:ext uri="{BB962C8B-B14F-4D97-AF65-F5344CB8AC3E}">
        <p14:creationId xmlns:p14="http://schemas.microsoft.com/office/powerpoint/2010/main" val="2323747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C249A-4CB7-3FC4-498F-92AB5C31A0DC}"/>
              </a:ext>
            </a:extLst>
          </p:cNvPr>
          <p:cNvSpPr>
            <a:spLocks noGrp="1"/>
          </p:cNvSpPr>
          <p:nvPr>
            <p:ph type="title"/>
          </p:nvPr>
        </p:nvSpPr>
        <p:spPr>
          <a:xfrm>
            <a:off x="678882" y="297278"/>
            <a:ext cx="10834234" cy="612775"/>
          </a:xfrm>
        </p:spPr>
        <p:txBody>
          <a:bodyPr/>
          <a:lstStyle/>
          <a:p>
            <a:r>
              <a:rPr lang="en-IN" dirty="0"/>
              <a:t>Data Information and structure of data</a:t>
            </a:r>
          </a:p>
        </p:txBody>
      </p:sp>
      <p:pic>
        <p:nvPicPr>
          <p:cNvPr id="36" name="Content Placeholder 35">
            <a:extLst>
              <a:ext uri="{FF2B5EF4-FFF2-40B4-BE49-F238E27FC236}">
                <a16:creationId xmlns:a16="http://schemas.microsoft.com/office/drawing/2014/main" id="{B25E9A11-96F5-7447-2D13-5880A58080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882" y="1127761"/>
            <a:ext cx="4807516" cy="5126573"/>
          </a:xfrm>
        </p:spPr>
      </p:pic>
      <p:pic>
        <p:nvPicPr>
          <p:cNvPr id="38" name="Picture 37">
            <a:extLst>
              <a:ext uri="{FF2B5EF4-FFF2-40B4-BE49-F238E27FC236}">
                <a16:creationId xmlns:a16="http://schemas.microsoft.com/office/drawing/2014/main" id="{5EEA71CE-F8DE-FA19-E9F4-B85AAD2E3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120" y="1127761"/>
            <a:ext cx="4180583" cy="4744719"/>
          </a:xfrm>
          <a:prstGeom prst="rect">
            <a:avLst/>
          </a:prstGeom>
        </p:spPr>
      </p:pic>
    </p:spTree>
    <p:extLst>
      <p:ext uri="{BB962C8B-B14F-4D97-AF65-F5344CB8AC3E}">
        <p14:creationId xmlns:p14="http://schemas.microsoft.com/office/powerpoint/2010/main" val="1265880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6937-C5C4-5F77-229D-F9ABFB8C1FF4}"/>
              </a:ext>
            </a:extLst>
          </p:cNvPr>
          <p:cNvSpPr>
            <a:spLocks noGrp="1"/>
          </p:cNvSpPr>
          <p:nvPr>
            <p:ph type="title"/>
          </p:nvPr>
        </p:nvSpPr>
        <p:spPr>
          <a:xfrm>
            <a:off x="678883" y="334159"/>
            <a:ext cx="10834234" cy="612775"/>
          </a:xfrm>
        </p:spPr>
        <p:txBody>
          <a:bodyPr/>
          <a:lstStyle/>
          <a:p>
            <a:r>
              <a:rPr lang="en-IN" dirty="0"/>
              <a:t>Data description</a:t>
            </a:r>
          </a:p>
        </p:txBody>
      </p:sp>
      <p:sp>
        <p:nvSpPr>
          <p:cNvPr id="13" name="Content Placeholder 12">
            <a:extLst>
              <a:ext uri="{FF2B5EF4-FFF2-40B4-BE49-F238E27FC236}">
                <a16:creationId xmlns:a16="http://schemas.microsoft.com/office/drawing/2014/main" id="{E913ABD9-030A-722F-AD59-7446E0F1E905}"/>
              </a:ext>
            </a:extLst>
          </p:cNvPr>
          <p:cNvSpPr>
            <a:spLocks noGrp="1"/>
          </p:cNvSpPr>
          <p:nvPr>
            <p:ph idx="1"/>
          </p:nvPr>
        </p:nvSpPr>
        <p:spPr/>
        <p:txBody>
          <a:bodyPr/>
          <a:lstStyle/>
          <a:p>
            <a:r>
              <a:rPr lang="en-IN" dirty="0"/>
              <a:t>Get know the Numeric Features</a:t>
            </a:r>
          </a:p>
          <a:p>
            <a:pPr lvl="1"/>
            <a:r>
              <a:rPr lang="en-IN" dirty="0"/>
              <a:t>['</a:t>
            </a:r>
            <a:r>
              <a:rPr lang="en-IN" dirty="0" err="1"/>
              <a:t>CustomerID</a:t>
            </a:r>
            <a:r>
              <a:rPr lang="en-IN" dirty="0"/>
              <a:t>', 'Age', 'Income', '</a:t>
            </a:r>
            <a:r>
              <a:rPr lang="en-IN" dirty="0" err="1"/>
              <a:t>AdSpend</a:t>
            </a:r>
            <a:r>
              <a:rPr lang="en-IN" dirty="0"/>
              <a:t>', '</a:t>
            </a:r>
            <a:r>
              <a:rPr lang="en-IN" dirty="0" err="1"/>
              <a:t>ClickThroughRate</a:t>
            </a:r>
            <a:r>
              <a:rPr lang="en-IN" dirty="0"/>
              <a:t>', '</a:t>
            </a:r>
            <a:r>
              <a:rPr lang="en-IN" dirty="0" err="1"/>
              <a:t>ConversionRate</a:t>
            </a:r>
            <a:r>
              <a:rPr lang="en-IN" dirty="0"/>
              <a:t>', '</a:t>
            </a:r>
            <a:r>
              <a:rPr lang="en-IN" dirty="0" err="1"/>
              <a:t>WebsiteVisits</a:t>
            </a:r>
            <a:r>
              <a:rPr lang="en-IN" dirty="0"/>
              <a:t>', '</a:t>
            </a:r>
            <a:r>
              <a:rPr lang="en-IN" dirty="0" err="1"/>
              <a:t>PagesPerVisit</a:t>
            </a:r>
            <a:r>
              <a:rPr lang="en-IN" dirty="0"/>
              <a:t>', '</a:t>
            </a:r>
            <a:r>
              <a:rPr lang="en-IN" dirty="0" err="1"/>
              <a:t>TimeOnSite</a:t>
            </a:r>
            <a:r>
              <a:rPr lang="en-IN" dirty="0"/>
              <a:t>', '</a:t>
            </a:r>
            <a:r>
              <a:rPr lang="en-IN" dirty="0" err="1"/>
              <a:t>SocialShares</a:t>
            </a:r>
            <a:r>
              <a:rPr lang="en-IN" dirty="0"/>
              <a:t>', '</a:t>
            </a:r>
            <a:r>
              <a:rPr lang="en-IN" dirty="0" err="1"/>
              <a:t>EmailOpens</a:t>
            </a:r>
            <a:r>
              <a:rPr lang="en-IN" dirty="0"/>
              <a:t>', '</a:t>
            </a:r>
            <a:r>
              <a:rPr lang="en-IN" dirty="0" err="1"/>
              <a:t>EmailClicks</a:t>
            </a:r>
            <a:r>
              <a:rPr lang="en-IN" dirty="0"/>
              <a:t>', '</a:t>
            </a:r>
            <a:r>
              <a:rPr lang="en-IN" dirty="0" err="1"/>
              <a:t>PreviousPurchases</a:t>
            </a:r>
            <a:r>
              <a:rPr lang="en-IN" dirty="0"/>
              <a:t>', '</a:t>
            </a:r>
            <a:r>
              <a:rPr lang="en-IN" dirty="0" err="1"/>
              <a:t>LoyaltyPoints</a:t>
            </a:r>
            <a:r>
              <a:rPr lang="en-IN" dirty="0"/>
              <a:t>’]</a:t>
            </a:r>
          </a:p>
          <a:p>
            <a:pPr lvl="1"/>
            <a:endParaRPr lang="en-IN" dirty="0"/>
          </a:p>
          <a:p>
            <a:r>
              <a:rPr lang="en-IN" dirty="0"/>
              <a:t>Get know the </a:t>
            </a:r>
            <a:r>
              <a:rPr lang="en-IN" dirty="0" err="1"/>
              <a:t>Catagorical</a:t>
            </a:r>
            <a:r>
              <a:rPr lang="en-IN" dirty="0"/>
              <a:t> features</a:t>
            </a:r>
          </a:p>
          <a:p>
            <a:pPr lvl="1"/>
            <a:r>
              <a:rPr lang="en-IN" dirty="0"/>
              <a:t>['Gender', '</a:t>
            </a:r>
            <a:r>
              <a:rPr lang="en-IN" dirty="0" err="1"/>
              <a:t>CampaignChannel</a:t>
            </a:r>
            <a:r>
              <a:rPr lang="en-IN" dirty="0"/>
              <a:t>', '</a:t>
            </a:r>
            <a:r>
              <a:rPr lang="en-IN" dirty="0" err="1"/>
              <a:t>CampaignType</a:t>
            </a:r>
            <a:r>
              <a:rPr lang="en-IN" dirty="0"/>
              <a:t>', '</a:t>
            </a:r>
            <a:r>
              <a:rPr lang="en-IN" dirty="0" err="1"/>
              <a:t>AdvertisingPlatform</a:t>
            </a:r>
            <a:r>
              <a:rPr lang="en-IN" dirty="0"/>
              <a:t>','</a:t>
            </a:r>
            <a:r>
              <a:rPr lang="en-IN" dirty="0" err="1"/>
              <a:t>AdvertisingTool</a:t>
            </a:r>
            <a:r>
              <a:rPr lang="en-IN" dirty="0"/>
              <a:t>']</a:t>
            </a:r>
          </a:p>
        </p:txBody>
      </p:sp>
      <p:sp>
        <p:nvSpPr>
          <p:cNvPr id="14" name="Rectangle 1">
            <a:extLst>
              <a:ext uri="{FF2B5EF4-FFF2-40B4-BE49-F238E27FC236}">
                <a16:creationId xmlns:a16="http://schemas.microsoft.com/office/drawing/2014/main" id="{6F128530-2EAA-DD5A-94DC-866C39D0A423}"/>
              </a:ext>
            </a:extLst>
          </p:cNvPr>
          <p:cNvSpPr>
            <a:spLocks noChangeArrowheads="1"/>
          </p:cNvSpPr>
          <p:nvPr/>
        </p:nvSpPr>
        <p:spPr bwMode="auto">
          <a:xfrm>
            <a:off x="885525" y="2149906"/>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9087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ED568-D20E-D634-54D9-06CEE613E7B3}"/>
              </a:ext>
            </a:extLst>
          </p:cNvPr>
          <p:cNvSpPr>
            <a:spLocks noGrp="1"/>
          </p:cNvSpPr>
          <p:nvPr>
            <p:ph type="title"/>
          </p:nvPr>
        </p:nvSpPr>
        <p:spPr/>
        <p:txBody>
          <a:bodyPr>
            <a:normAutofit/>
          </a:bodyPr>
          <a:lstStyle/>
          <a:p>
            <a:r>
              <a:rPr lang="en-IN" dirty="0"/>
              <a:t>Data Preprocessing</a:t>
            </a:r>
          </a:p>
        </p:txBody>
      </p:sp>
      <p:sp>
        <p:nvSpPr>
          <p:cNvPr id="7" name="Content Placeholder 6">
            <a:extLst>
              <a:ext uri="{FF2B5EF4-FFF2-40B4-BE49-F238E27FC236}">
                <a16:creationId xmlns:a16="http://schemas.microsoft.com/office/drawing/2014/main" id="{146A94F5-BD5B-B21B-6E01-EE30F39B4DFD}"/>
              </a:ext>
            </a:extLst>
          </p:cNvPr>
          <p:cNvSpPr>
            <a:spLocks noGrp="1"/>
          </p:cNvSpPr>
          <p:nvPr>
            <p:ph idx="1"/>
          </p:nvPr>
        </p:nvSpPr>
        <p:spPr/>
        <p:txBody>
          <a:bodyPr/>
          <a:lstStyle/>
          <a:p>
            <a:r>
              <a:rPr lang="en-IN" b="1" i="0" dirty="0">
                <a:solidFill>
                  <a:srgbClr val="000000"/>
                </a:solidFill>
                <a:effectLst/>
                <a:latin typeface="Helvetica Neue"/>
              </a:rPr>
              <a:t> handling missing data- </a:t>
            </a:r>
            <a:r>
              <a:rPr lang="en-IN" i="0" dirty="0" err="1">
                <a:solidFill>
                  <a:srgbClr val="000000"/>
                </a:solidFill>
                <a:effectLst/>
                <a:latin typeface="Helvetica Neue"/>
              </a:rPr>
              <a:t>df.isnull</a:t>
            </a:r>
            <a:r>
              <a:rPr lang="en-IN" i="0" dirty="0">
                <a:solidFill>
                  <a:srgbClr val="000000"/>
                </a:solidFill>
                <a:effectLst/>
                <a:latin typeface="Helvetica Neue"/>
              </a:rPr>
              <a:t>().sum()</a:t>
            </a:r>
          </a:p>
          <a:p>
            <a:r>
              <a:rPr lang="en-IN" b="1" i="0" dirty="0">
                <a:solidFill>
                  <a:srgbClr val="000000"/>
                </a:solidFill>
                <a:effectLst/>
                <a:latin typeface="Helvetica Neue"/>
              </a:rPr>
              <a:t> handling duplicate values- </a:t>
            </a:r>
          </a:p>
          <a:p>
            <a:pPr lvl="1"/>
            <a:r>
              <a:rPr lang="en-IN" i="0" dirty="0" err="1">
                <a:solidFill>
                  <a:srgbClr val="000000"/>
                </a:solidFill>
                <a:effectLst/>
                <a:latin typeface="Helvetica Neue"/>
              </a:rPr>
              <a:t>df.duplicated</a:t>
            </a:r>
            <a:r>
              <a:rPr lang="en-IN" i="0" dirty="0">
                <a:solidFill>
                  <a:srgbClr val="000000"/>
                </a:solidFill>
                <a:effectLst/>
                <a:latin typeface="Helvetica Neue"/>
              </a:rPr>
              <a:t>().sum() --&gt;0</a:t>
            </a:r>
          </a:p>
          <a:p>
            <a:r>
              <a:rPr lang="en-IN" b="1" i="0" dirty="0">
                <a:solidFill>
                  <a:srgbClr val="000000"/>
                </a:solidFill>
                <a:effectLst/>
                <a:latin typeface="Helvetica Neue"/>
              </a:rPr>
              <a:t> handling categorical values-</a:t>
            </a:r>
          </a:p>
          <a:p>
            <a:pPr lvl="3"/>
            <a:r>
              <a:rPr lang="en-IN" i="0" dirty="0">
                <a:solidFill>
                  <a:srgbClr val="000000"/>
                </a:solidFill>
                <a:effectLst/>
                <a:latin typeface="Helvetica Neue"/>
              </a:rPr>
              <a:t>Using </a:t>
            </a:r>
            <a:r>
              <a:rPr lang="en-IN" dirty="0" err="1">
                <a:solidFill>
                  <a:srgbClr val="000000"/>
                </a:solidFill>
                <a:latin typeface="Helvetica Neue"/>
              </a:rPr>
              <a:t>onehot</a:t>
            </a:r>
            <a:r>
              <a:rPr lang="en-IN" dirty="0">
                <a:solidFill>
                  <a:srgbClr val="000000"/>
                </a:solidFill>
                <a:latin typeface="Helvetica Neue"/>
              </a:rPr>
              <a:t> encoding</a:t>
            </a:r>
            <a:endParaRPr lang="en-IN" i="0" dirty="0">
              <a:solidFill>
                <a:srgbClr val="000000"/>
              </a:solidFill>
              <a:effectLst/>
              <a:latin typeface="Helvetica Neue"/>
            </a:endParaRPr>
          </a:p>
          <a:p>
            <a:endParaRPr lang="en-IN" b="1" i="0" dirty="0">
              <a:solidFill>
                <a:srgbClr val="000000"/>
              </a:solidFill>
              <a:effectLst/>
              <a:latin typeface="Helvetica Neue"/>
            </a:endParaRPr>
          </a:p>
          <a:p>
            <a:endParaRPr lang="en-IN" dirty="0"/>
          </a:p>
        </p:txBody>
      </p:sp>
      <p:pic>
        <p:nvPicPr>
          <p:cNvPr id="9" name="Picture 8">
            <a:extLst>
              <a:ext uri="{FF2B5EF4-FFF2-40B4-BE49-F238E27FC236}">
                <a16:creationId xmlns:a16="http://schemas.microsoft.com/office/drawing/2014/main" id="{18CE31AD-E1E7-9644-9832-86B2E3A1D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7655" y="1675075"/>
            <a:ext cx="2165461" cy="3792074"/>
          </a:xfrm>
          <a:prstGeom prst="rect">
            <a:avLst/>
          </a:prstGeom>
        </p:spPr>
      </p:pic>
      <p:pic>
        <p:nvPicPr>
          <p:cNvPr id="11" name="Picture 10">
            <a:extLst>
              <a:ext uri="{FF2B5EF4-FFF2-40B4-BE49-F238E27FC236}">
                <a16:creationId xmlns:a16="http://schemas.microsoft.com/office/drawing/2014/main" id="{EE4468DC-5219-A7BB-5365-E21664BBF6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121" y="3986520"/>
            <a:ext cx="7194920" cy="1695537"/>
          </a:xfrm>
          <a:prstGeom prst="rect">
            <a:avLst/>
          </a:prstGeom>
        </p:spPr>
      </p:pic>
    </p:spTree>
    <p:extLst>
      <p:ext uri="{BB962C8B-B14F-4D97-AF65-F5344CB8AC3E}">
        <p14:creationId xmlns:p14="http://schemas.microsoft.com/office/powerpoint/2010/main" val="394283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01680-453A-E207-4B82-9025032E1C82}"/>
              </a:ext>
            </a:extLst>
          </p:cNvPr>
          <p:cNvSpPr>
            <a:spLocks noGrp="1"/>
          </p:cNvSpPr>
          <p:nvPr>
            <p:ph type="title"/>
          </p:nvPr>
        </p:nvSpPr>
        <p:spPr>
          <a:xfrm>
            <a:off x="678883" y="288706"/>
            <a:ext cx="10834234" cy="612775"/>
          </a:xfrm>
        </p:spPr>
        <p:txBody>
          <a:bodyPr>
            <a:normAutofit/>
          </a:bodyPr>
          <a:lstStyle/>
          <a:p>
            <a:r>
              <a:rPr lang="en-IN" dirty="0"/>
              <a:t>Exploratory data analysis</a:t>
            </a:r>
          </a:p>
        </p:txBody>
      </p:sp>
      <p:sp>
        <p:nvSpPr>
          <p:cNvPr id="3" name="Content Placeholder 2">
            <a:extLst>
              <a:ext uri="{FF2B5EF4-FFF2-40B4-BE49-F238E27FC236}">
                <a16:creationId xmlns:a16="http://schemas.microsoft.com/office/drawing/2014/main" id="{05A642D1-2A75-AC76-D80E-E3C0EC3D71E1}"/>
              </a:ext>
            </a:extLst>
          </p:cNvPr>
          <p:cNvSpPr>
            <a:spLocks noGrp="1"/>
          </p:cNvSpPr>
          <p:nvPr>
            <p:ph idx="1"/>
          </p:nvPr>
        </p:nvSpPr>
        <p:spPr/>
        <p:txBody>
          <a:bodyPr/>
          <a:lstStyle/>
          <a:p>
            <a:r>
              <a:rPr lang="en-IN" dirty="0"/>
              <a:t>Get know the statistical description of data</a:t>
            </a:r>
          </a:p>
        </p:txBody>
      </p:sp>
      <p:pic>
        <p:nvPicPr>
          <p:cNvPr id="5" name="Picture 4">
            <a:extLst>
              <a:ext uri="{FF2B5EF4-FFF2-40B4-BE49-F238E27FC236}">
                <a16:creationId xmlns:a16="http://schemas.microsoft.com/office/drawing/2014/main" id="{DEAC098E-96EF-65A8-8778-6FCD15B87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554" y="2192917"/>
            <a:ext cx="7982360" cy="4127712"/>
          </a:xfrm>
          <a:prstGeom prst="rect">
            <a:avLst/>
          </a:prstGeom>
        </p:spPr>
      </p:pic>
    </p:spTree>
    <p:extLst>
      <p:ext uri="{BB962C8B-B14F-4D97-AF65-F5344CB8AC3E}">
        <p14:creationId xmlns:p14="http://schemas.microsoft.com/office/powerpoint/2010/main" val="1214173339"/>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7389</TotalTime>
  <Words>1872</Words>
  <Application>Microsoft Office PowerPoint</Application>
  <PresentationFormat>Widescreen</PresentationFormat>
  <Paragraphs>278</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Courier New</vt:lpstr>
      <vt:lpstr>Figtree</vt:lpstr>
      <vt:lpstr>Helvetica Neue</vt:lpstr>
      <vt:lpstr>BIA Template</vt:lpstr>
      <vt:lpstr>PowerPoint Presentation</vt:lpstr>
      <vt:lpstr>Project Objective</vt:lpstr>
      <vt:lpstr>Process</vt:lpstr>
      <vt:lpstr>Problem Definition</vt:lpstr>
      <vt:lpstr>Data Collection</vt:lpstr>
      <vt:lpstr>Data Information and structure of data</vt:lpstr>
      <vt:lpstr>Data description</vt:lpstr>
      <vt:lpstr>Data Preprocessing</vt:lpstr>
      <vt:lpstr>Exploratory data analysis</vt:lpstr>
      <vt:lpstr>EDA – Univarient analysis of features</vt:lpstr>
      <vt:lpstr>EDA- BiVariate Analysis</vt:lpstr>
      <vt:lpstr>EDA- Bivariate</vt:lpstr>
      <vt:lpstr>Age vs conversion</vt:lpstr>
      <vt:lpstr>Gender Vs Conversion               Camp.Type Vs Conversion</vt:lpstr>
      <vt:lpstr>Camp. Channel vs Conversion           income vs conversion        </vt:lpstr>
      <vt:lpstr>PreviousPurchase vs conv.                   Avg ctr vs Conversion</vt:lpstr>
      <vt:lpstr>Cost Per Aquisation</vt:lpstr>
      <vt:lpstr>Return On Investment</vt:lpstr>
      <vt:lpstr>Return On AdSpend ROAS</vt:lpstr>
      <vt:lpstr>INSIGHTS FROM ROAS</vt:lpstr>
      <vt:lpstr>Multivariate Analysis</vt:lpstr>
      <vt:lpstr>Pre- Model Selection</vt:lpstr>
      <vt:lpstr>find best k value for cross validation while modeling the data</vt:lpstr>
      <vt:lpstr>Finding K-value </vt:lpstr>
      <vt:lpstr>Model Selection</vt:lpstr>
      <vt:lpstr>Model Building and Trining</vt:lpstr>
      <vt:lpstr>Model training- feature Importance</vt:lpstr>
      <vt:lpstr>Feature Importance</vt:lpstr>
      <vt:lpstr>Hyper parameter tuning</vt:lpstr>
      <vt:lpstr>Model Evaluation- using different Matrices </vt:lpstr>
      <vt:lpstr>Confusion matrices of models</vt:lpstr>
      <vt:lpstr>PowerPoint Presentation</vt:lpstr>
      <vt:lpstr>Confusion matrices of models</vt:lpstr>
      <vt:lpstr>ROC- AUC Curve</vt:lpstr>
      <vt:lpstr>ROC- AUC Curve</vt:lpstr>
      <vt:lpstr>Comparative analysis of all models</vt:lpstr>
      <vt:lpstr>Deploy The Model</vt:lpstr>
      <vt:lpstr>Streamlit App User View</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pranjali sindhankar</cp:lastModifiedBy>
  <cp:revision>2260</cp:revision>
  <dcterms:created xsi:type="dcterms:W3CDTF">2020-12-23T13:36:00Z</dcterms:created>
  <dcterms:modified xsi:type="dcterms:W3CDTF">2025-01-04T04:07:55Z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