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86" r:id="rId7"/>
    <p:sldId id="259" r:id="rId8"/>
    <p:sldId id="264" r:id="rId9"/>
    <p:sldId id="265" r:id="rId10"/>
    <p:sldId id="267" r:id="rId11"/>
    <p:sldId id="270" r:id="rId12"/>
    <p:sldId id="268" r:id="rId13"/>
    <p:sldId id="271" r:id="rId14"/>
    <p:sldId id="272" r:id="rId15"/>
    <p:sldId id="269" r:id="rId16"/>
    <p:sldId id="260" r:id="rId17"/>
    <p:sldId id="273" r:id="rId18"/>
    <p:sldId id="275" r:id="rId19"/>
    <p:sldId id="276" r:id="rId20"/>
    <p:sldId id="279" r:id="rId21"/>
    <p:sldId id="278" r:id="rId22"/>
    <p:sldId id="277" r:id="rId23"/>
    <p:sldId id="280" r:id="rId24"/>
    <p:sldId id="281" r:id="rId25"/>
    <p:sldId id="282" r:id="rId26"/>
    <p:sldId id="283" r:id="rId27"/>
    <p:sldId id="284" r:id="rId28"/>
    <p:sldId id="285" r:id="rId29"/>
    <p:sldId id="28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5F096-151E-4C85-B7C3-46AB6D9E8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7BCD2E-B65B-4DF6-824F-01B517C05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98DBA-31C5-4DB4-9D93-0227563E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B83-F269-4E3D-87AD-8C47265E1707}" type="datetimeFigureOut">
              <a:rPr lang="zh-CN" altLang="en-US" smtClean="0"/>
              <a:t>2021-04-06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5D3A-4503-41AB-8676-02F703C9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F18BC-99AF-4A3F-A60B-6E0A6ED1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AD0D-7A2D-4CAF-BAC8-72A4EEE66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8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2F629-C0C8-4747-8BD1-ACBA420F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1A2C45-995F-4671-8DE3-274BA8FE4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35F47-51CA-476C-AC49-DFB1F447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B83-F269-4E3D-87AD-8C47265E1707}" type="datetimeFigureOut">
              <a:rPr lang="zh-CN" altLang="en-US" smtClean="0"/>
              <a:t>2021-04-06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4AFE5-BFA7-43F5-BC04-E8D5462E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044C7-A229-490E-8DBC-3E25B141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AD0D-7A2D-4CAF-BAC8-72A4EEE66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C959AC-468E-4234-BCA9-95A241B6E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FBD76D-EF1C-4010-B956-C2A2A1DBF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6CEAF-05AD-402E-85C9-97628673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B83-F269-4E3D-87AD-8C47265E1707}" type="datetimeFigureOut">
              <a:rPr lang="zh-CN" altLang="en-US" smtClean="0"/>
              <a:t>2021-04-06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821A6-C191-4185-85C0-B6DEBF32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7954E-FF3E-437E-AB2D-BC1CC252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AD0D-7A2D-4CAF-BAC8-72A4EEE66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93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E582-43DA-4DB6-80E5-3856DE81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3A1B5-756C-4F77-83B0-6E378B50F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4A4834-5427-4546-B950-975DF4A7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B83-F269-4E3D-87AD-8C47265E1707}" type="datetimeFigureOut">
              <a:rPr lang="zh-CN" altLang="en-US" smtClean="0"/>
              <a:t>2021-04-06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A6AFD-C167-4424-A179-0ACD8D83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DC0D0-33A1-43BE-A0CA-A365841E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AD0D-7A2D-4CAF-BAC8-72A4EEE66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2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A39AD-AE0E-4B19-B4DA-B722998E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B774B-7643-4453-9647-5D0DB2F3E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C6B2C-9B50-46CF-A779-30085018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B83-F269-4E3D-87AD-8C47265E1707}" type="datetimeFigureOut">
              <a:rPr lang="zh-CN" altLang="en-US" smtClean="0"/>
              <a:t>2021-04-06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75E2D-B2AD-437F-AEB0-B7CBCFAA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9C28D-9B03-4DD6-8C33-DFBF9596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AD0D-7A2D-4CAF-BAC8-72A4EEE66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39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3F8CA-CEF5-4F01-9F31-94AE3C64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083C5-5E00-4EE0-A732-791232978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3B18EE-8608-407E-B021-31E13733D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FBB58-7005-4636-A840-08C046C7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B83-F269-4E3D-87AD-8C47265E1707}" type="datetimeFigureOut">
              <a:rPr lang="zh-CN" altLang="en-US" smtClean="0"/>
              <a:t>2021-04-06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4896A8-11FC-437F-80DD-E768761B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100CF6-AB36-4C96-9D60-9193C02E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AD0D-7A2D-4CAF-BAC8-72A4EEE66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3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33286-8D24-4264-86B3-E3FB396B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9C5D19-C38D-43F5-90B6-619CBEA9A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56B2B-716B-41C8-A8EB-AF0A6A0B8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E8A115-BC7B-499B-8E37-0642FE15B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02CE9E-DDB0-44DC-AE46-5DC4A538B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5606ED-79F9-4625-879A-EE10F72A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B83-F269-4E3D-87AD-8C47265E1707}" type="datetimeFigureOut">
              <a:rPr lang="zh-CN" altLang="en-US" smtClean="0"/>
              <a:t>2021-04-06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5EC397-618B-48A7-B5A0-60249FBD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99D054-4CEE-45CC-8662-8E34279C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AD0D-7A2D-4CAF-BAC8-72A4EEE66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A2842-B3D8-434E-B1F3-2947C8F8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7CDD01-F6A0-4427-AC2F-09C26951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B83-F269-4E3D-87AD-8C47265E1707}" type="datetimeFigureOut">
              <a:rPr lang="zh-CN" altLang="en-US" smtClean="0"/>
              <a:t>2021-04-06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22ABE1-3B0A-468C-88D0-45B238D5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BA78DB-9B11-444E-A2E1-64CBEB8B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AD0D-7A2D-4CAF-BAC8-72A4EEE66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36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4971BD-6B42-4116-B707-1A21392A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B83-F269-4E3D-87AD-8C47265E1707}" type="datetimeFigureOut">
              <a:rPr lang="zh-CN" altLang="en-US" smtClean="0"/>
              <a:t>2021-04-06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5E079C-C717-4E48-A79F-64EFB92C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9C0BF3-BC92-407B-897B-A69AF593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AD0D-7A2D-4CAF-BAC8-72A4EEE66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3C3D8-707B-40E4-AB94-C24EEE85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8C909-F3C6-489C-87EF-666C0FB0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C8D2B-F711-4F72-B2B7-E4C916318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D87EAD-A1DE-4792-B72C-596D0AA0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B83-F269-4E3D-87AD-8C47265E1707}" type="datetimeFigureOut">
              <a:rPr lang="zh-CN" altLang="en-US" smtClean="0"/>
              <a:t>2021-04-06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016211-D492-4CC3-9937-FB52963B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8E9BA-F4D4-486E-8BDE-33FBCB1C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AD0D-7A2D-4CAF-BAC8-72A4EEE66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8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227D7-B7B2-4573-B7D4-B4274DE3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4152C6-71BA-45D7-954B-F7D7DACCE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95339A-E949-4AB1-85FE-58240E8CC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C8CAA-2B77-4A5E-871A-F46D65CC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4B83-F269-4E3D-87AD-8C47265E1707}" type="datetimeFigureOut">
              <a:rPr lang="zh-CN" altLang="en-US" smtClean="0"/>
              <a:t>2021-04-06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45C463-4CE9-4451-8AAE-0C86EE9C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7907C0-8E87-4E60-9583-0612FB80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AD0D-7A2D-4CAF-BAC8-72A4EEE66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96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314D20-1134-44C6-A4BC-69DAD3FD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E6126-C3E6-4A6A-85B3-7AF7E1203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FD5E5-82D3-4B6F-A015-3751773D8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4B83-F269-4E3D-87AD-8C47265E1707}" type="datetimeFigureOut">
              <a:rPr lang="zh-CN" altLang="en-US" smtClean="0"/>
              <a:t>2021-04-06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91E63-56A3-4F27-9AEC-E8FA91B13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2B2F4-B5DB-4620-9C11-F61D26D54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5AD0D-7A2D-4CAF-BAC8-72A4EEE66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8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4577E-44AE-4D64-8A91-C70838217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基于</a:t>
            </a:r>
            <a:r>
              <a:rPr lang="en-US" altLang="zh-CN" sz="4800" b="1" dirty="0"/>
              <a:t>Flask</a:t>
            </a:r>
            <a:r>
              <a:rPr lang="zh-CN" altLang="en-US" sz="4800" b="1" dirty="0"/>
              <a:t>的</a:t>
            </a:r>
            <a:r>
              <a:rPr lang="en-US" altLang="zh-CN" sz="4800" b="1" dirty="0"/>
              <a:t>web</a:t>
            </a:r>
            <a:r>
              <a:rPr lang="zh-CN" altLang="en-US" sz="4800" b="1" dirty="0"/>
              <a:t>项目开发实验一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52EBFC-908B-426A-BDA6-229508CF4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王丽婷</a:t>
            </a:r>
            <a:endParaRPr lang="en-US" altLang="zh-CN" dirty="0"/>
          </a:p>
          <a:p>
            <a:r>
              <a:rPr lang="en-US" altLang="zh-CN" dirty="0"/>
              <a:t>heysearra@163.com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50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46AC1-4E91-4E1A-91D6-88530071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Flask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C57F8-65D3-4289-B5CE-BFD9AD53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解释器中加入</a:t>
            </a:r>
            <a:r>
              <a:rPr lang="en-US" altLang="zh-CN" dirty="0"/>
              <a:t>Flask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32A692-EF50-49C6-A58B-83B0514D46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9812"/>
            <a:ext cx="3093720" cy="4203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08CC22-0B36-4370-ADF9-D3BCD4D4DC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2" y="2289812"/>
            <a:ext cx="6096000" cy="4203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019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46AC1-4E91-4E1A-91D6-88530071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Flask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C57F8-65D3-4289-B5CE-BFD9AD53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解释器中加入</a:t>
            </a:r>
            <a:r>
              <a:rPr lang="en-US" altLang="zh-CN" dirty="0"/>
              <a:t>Flask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78977A-5AFF-4B4B-91F2-03A888AF21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0" y="2388869"/>
            <a:ext cx="5699760" cy="4274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721ED9-DD2B-4FB2-AE7A-1950D0C3A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4" y="2376546"/>
            <a:ext cx="5753068" cy="42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1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46AC1-4E91-4E1A-91D6-88530071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项目运行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C57F8-65D3-4289-B5CE-BFD9AD53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flask</a:t>
            </a:r>
            <a:r>
              <a:rPr lang="zh-CN" altLang="en-US" dirty="0"/>
              <a:t>写一个</a:t>
            </a:r>
            <a:r>
              <a:rPr lang="en-US" altLang="zh-CN" dirty="0"/>
              <a:t>HelloWorld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BC1C05-12AD-4425-BC39-DB5DE0B02F4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2326957"/>
            <a:ext cx="8625840" cy="4531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48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46AC1-4E91-4E1A-91D6-88530071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项目运行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C57F8-65D3-4289-B5CE-BFD9AD53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flask</a:t>
            </a:r>
            <a:r>
              <a:rPr lang="zh-CN" altLang="en-US" dirty="0"/>
              <a:t>写一个</a:t>
            </a:r>
            <a:r>
              <a:rPr lang="en-US" altLang="zh-CN" dirty="0"/>
              <a:t>HelloWorld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B8DC09-B276-4F57-AE49-1D0992D7C5A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5124"/>
            <a:ext cx="6473190" cy="1204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D98ECE-B7DB-4B47-AEB5-56054120EEE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9830"/>
            <a:ext cx="6827520" cy="4194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7270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46AC1-4E91-4E1A-91D6-88530071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项目运行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C57F8-65D3-4289-B5CE-BFD9AD53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flask</a:t>
            </a:r>
            <a:r>
              <a:rPr lang="zh-CN" altLang="en-US" dirty="0"/>
              <a:t>写一个</a:t>
            </a:r>
            <a:r>
              <a:rPr lang="en-US" altLang="zh-CN" dirty="0"/>
              <a:t>HelloWorld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E09222-87AF-48E2-9D4B-5FA7357D02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30" y="2365375"/>
            <a:ext cx="7692390" cy="4492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7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46AC1-4E91-4E1A-91D6-88530071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C57F8-65D3-4289-B5CE-BFD9AD53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flask</a:t>
            </a:r>
            <a:r>
              <a:rPr lang="zh-CN" altLang="en-US" dirty="0"/>
              <a:t>在页面中显示姓名学号字段，请截图完整的网址和页面，示例如下：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8E6483-FB50-4C4A-890A-2CDE1948B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643" y="2388755"/>
            <a:ext cx="7799212" cy="42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4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E1D5E-D577-4931-ABED-98284122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flask</a:t>
            </a:r>
            <a:r>
              <a:rPr lang="zh-CN" altLang="en-US" dirty="0"/>
              <a:t>框架的小型博客系统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BE412-2112-4D31-81E9-CC1FC46C7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项目需求</a:t>
            </a:r>
            <a:endParaRPr lang="en-US" altLang="zh-CN" dirty="0"/>
          </a:p>
          <a:p>
            <a:r>
              <a:rPr lang="zh-CN" altLang="en-US" dirty="0"/>
              <a:t>文件目录</a:t>
            </a:r>
            <a:endParaRPr lang="en-US" altLang="zh-CN" dirty="0"/>
          </a:p>
          <a:p>
            <a:r>
              <a:rPr lang="zh-CN" altLang="en-US" dirty="0"/>
              <a:t>定义和操作数据库</a:t>
            </a:r>
            <a:endParaRPr lang="en-US" altLang="zh-CN" dirty="0"/>
          </a:p>
          <a:p>
            <a:r>
              <a:rPr lang="zh-CN" altLang="en-US" dirty="0"/>
              <a:t>运行项目</a:t>
            </a:r>
            <a:endParaRPr lang="en-US" altLang="zh-CN" dirty="0"/>
          </a:p>
          <a:p>
            <a:r>
              <a:rPr lang="zh-CN" altLang="en-US" dirty="0"/>
              <a:t>蓝图编写</a:t>
            </a:r>
            <a:endParaRPr lang="en-US" altLang="zh-CN" dirty="0"/>
          </a:p>
          <a:p>
            <a:r>
              <a:rPr lang="zh-CN" altLang="en-US" dirty="0"/>
              <a:t>注册功能</a:t>
            </a:r>
            <a:endParaRPr lang="en-US" altLang="zh-CN" dirty="0"/>
          </a:p>
          <a:p>
            <a:r>
              <a:rPr lang="zh-CN" altLang="en-US" dirty="0"/>
              <a:t>登录功能</a:t>
            </a:r>
            <a:endParaRPr lang="en-US" altLang="zh-CN" dirty="0"/>
          </a:p>
          <a:p>
            <a:r>
              <a:rPr lang="zh-CN" altLang="en-US" dirty="0"/>
              <a:t>注销功能</a:t>
            </a:r>
          </a:p>
        </p:txBody>
      </p:sp>
    </p:spTree>
    <p:extLst>
      <p:ext uri="{BB962C8B-B14F-4D97-AF65-F5344CB8AC3E}">
        <p14:creationId xmlns:p14="http://schemas.microsoft.com/office/powerpoint/2010/main" val="3895875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45B51-A5EE-4EBD-ADD7-92E34CEA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CDA94-D2FE-4FEF-8C6C-FB448FA5B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在接下来的四次实验中，我们将会创建并完善一个名为</a:t>
            </a:r>
            <a:r>
              <a:rPr lang="en-US" altLang="zh-CN" dirty="0" err="1"/>
              <a:t>myBlog</a:t>
            </a:r>
            <a:r>
              <a:rPr lang="zh-CN" altLang="en-US" dirty="0"/>
              <a:t>的具备基本功能的博客应用。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用户可以注册、登录和注销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用户可以发布、编辑和删除自己帖子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用户可以上传想要存储和分享的文件，也可以下载</a:t>
            </a:r>
          </a:p>
        </p:txBody>
      </p:sp>
    </p:spTree>
    <p:extLst>
      <p:ext uri="{BB962C8B-B14F-4D97-AF65-F5344CB8AC3E}">
        <p14:creationId xmlns:p14="http://schemas.microsoft.com/office/powerpoint/2010/main" val="3649226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31554-722B-4DC8-A10B-6536DF93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81929-09D4-447A-8931-020CCE7FC7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flaskProject01</a:t>
            </a:r>
          </a:p>
          <a:p>
            <a:r>
              <a:rPr lang="en-US" altLang="zh-CN" dirty="0"/>
              <a:t>|--</a:t>
            </a:r>
            <a:r>
              <a:rPr lang="en-US" altLang="zh-CN" dirty="0" err="1"/>
              <a:t>myBlog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|  |--main.py</a:t>
            </a:r>
          </a:p>
          <a:p>
            <a:r>
              <a:rPr lang="en-US" altLang="zh-CN" dirty="0"/>
              <a:t>|  |--__init__.py</a:t>
            </a:r>
          </a:p>
          <a:p>
            <a:r>
              <a:rPr lang="en-US" altLang="zh-CN" dirty="0"/>
              <a:t>|  |--db.py</a:t>
            </a:r>
          </a:p>
          <a:p>
            <a:r>
              <a:rPr lang="en-US" altLang="zh-CN" dirty="0"/>
              <a:t>|  |--</a:t>
            </a:r>
            <a:r>
              <a:rPr lang="en-US" altLang="zh-CN" dirty="0" err="1"/>
              <a:t>schema.sql</a:t>
            </a:r>
            <a:endParaRPr lang="en-US" altLang="zh-CN" dirty="0"/>
          </a:p>
          <a:p>
            <a:r>
              <a:rPr lang="en-US" altLang="zh-CN" dirty="0"/>
              <a:t>|  |--auth.py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0A750-DD64-4417-BB12-3E7D7500D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5811838"/>
          </a:xfrm>
        </p:spPr>
        <p:txBody>
          <a:bodyPr>
            <a:normAutofit/>
          </a:bodyPr>
          <a:lstStyle/>
          <a:p>
            <a:r>
              <a:rPr lang="en-US" altLang="zh-CN" dirty="0"/>
              <a:t>flaskProject01</a:t>
            </a:r>
          </a:p>
          <a:p>
            <a:r>
              <a:rPr lang="en-US" altLang="zh-CN" dirty="0"/>
              <a:t>|  |--templates/</a:t>
            </a:r>
          </a:p>
          <a:p>
            <a:r>
              <a:rPr lang="en-US" altLang="zh-CN" dirty="0"/>
              <a:t>|  |  |--base.html</a:t>
            </a:r>
          </a:p>
          <a:p>
            <a:r>
              <a:rPr lang="en-US" altLang="zh-CN" dirty="0"/>
              <a:t>|  |  |--auth/</a:t>
            </a:r>
          </a:p>
          <a:p>
            <a:r>
              <a:rPr lang="en-US" altLang="zh-CN" dirty="0"/>
              <a:t>|  |  |  |--login.html</a:t>
            </a:r>
          </a:p>
          <a:p>
            <a:r>
              <a:rPr lang="en-US" altLang="zh-CN" dirty="0"/>
              <a:t>|  |  |  |--register.html</a:t>
            </a:r>
          </a:p>
          <a:p>
            <a:r>
              <a:rPr lang="en-US" altLang="zh-CN" dirty="0"/>
              <a:t>|  |--static/</a:t>
            </a:r>
          </a:p>
          <a:p>
            <a:r>
              <a:rPr lang="en-US" altLang="zh-CN" dirty="0"/>
              <a:t>|     |--style.css</a:t>
            </a:r>
          </a:p>
          <a:p>
            <a:r>
              <a:rPr lang="en-US" altLang="zh-CN" dirty="0"/>
              <a:t>|--tests/</a:t>
            </a:r>
          </a:p>
          <a:p>
            <a:r>
              <a:rPr lang="en-US" altLang="zh-CN" dirty="0"/>
              <a:t>|--</a:t>
            </a:r>
            <a:r>
              <a:rPr lang="en-US" altLang="zh-CN" dirty="0" err="1"/>
              <a:t>venv</a:t>
            </a:r>
            <a:r>
              <a:rPr lang="en-US" altLang="zh-CN" dirty="0"/>
              <a:t>/</a:t>
            </a:r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E5C75B5-9835-4969-A466-7B6815F4D6DC}"/>
              </a:ext>
            </a:extLst>
          </p:cNvPr>
          <p:cNvSpPr txBox="1">
            <a:spLocks/>
          </p:cNvSpPr>
          <p:nvPr/>
        </p:nvSpPr>
        <p:spPr>
          <a:xfrm>
            <a:off x="838200" y="5726113"/>
            <a:ext cx="10515600" cy="1100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7C0065-A3BF-42FD-8B03-F7FDF3BD1497}"/>
              </a:ext>
            </a:extLst>
          </p:cNvPr>
          <p:cNvSpPr txBox="1"/>
          <p:nvPr/>
        </p:nvSpPr>
        <p:spPr>
          <a:xfrm>
            <a:off x="941033" y="5726113"/>
            <a:ext cx="9072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Noto Sans SC"/>
              </a:rPr>
              <a:t>https://bhpan.buaa.edu.cn:443/link/768EE3D0CE34222FA31233EF3608AB0C</a:t>
            </a:r>
            <a:br>
              <a:rPr lang="en-US" altLang="zh-CN" sz="2000" dirty="0"/>
            </a:br>
            <a:r>
              <a:rPr lang="zh-CN" altLang="en-US" sz="2000" b="0" i="0" dirty="0">
                <a:solidFill>
                  <a:srgbClr val="000000"/>
                </a:solidFill>
                <a:effectLst/>
                <a:latin typeface="Noto Sans SC"/>
              </a:rPr>
              <a:t>有效期限：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Noto Sans SC"/>
              </a:rPr>
              <a:t>2021-05-31 23:59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4175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394A4-A2F9-4264-9192-16CBF4B0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定义和操作数据库</a:t>
            </a:r>
            <a:r>
              <a:rPr lang="en-US" altLang="zh-CN" dirty="0"/>
              <a:t>——SQLite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48076-52E6-4D80-A8F7-2573B6F6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内置了</a:t>
            </a:r>
            <a:r>
              <a:rPr lang="en-US" altLang="zh-CN" dirty="0"/>
              <a:t>SQLite</a:t>
            </a:r>
            <a:r>
              <a:rPr lang="zh-CN" altLang="en-US" dirty="0"/>
              <a:t>数据库支持，相应的模块为</a:t>
            </a:r>
            <a:r>
              <a:rPr lang="en-US" altLang="zh-CN" dirty="0"/>
              <a:t>sqlite3</a:t>
            </a:r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SQLite</a:t>
            </a:r>
            <a:r>
              <a:rPr lang="zh-CN" altLang="en-US" dirty="0"/>
              <a:t>的便利性在于不需要单独配置一个数据库服务器，并且</a:t>
            </a:r>
            <a:r>
              <a:rPr lang="en-US" altLang="zh-CN" dirty="0"/>
              <a:t>Python</a:t>
            </a:r>
            <a:r>
              <a:rPr lang="zh-CN" altLang="en-US" dirty="0"/>
              <a:t>提供了内置支持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但是当并发请求同时要写入时，会比较慢一点，因为每个写操作是按顺序进行的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942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7A027-A367-4B9A-86DD-E305FD68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C3B-E9B0-49ED-8CF5-4A90EE0A9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实验课程安排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Flask</a:t>
            </a:r>
            <a:r>
              <a:rPr lang="zh-CN" altLang="en-US" dirty="0"/>
              <a:t>介绍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PyCharm</a:t>
            </a:r>
            <a:r>
              <a:rPr lang="zh-CN" altLang="en-US" dirty="0"/>
              <a:t>创建</a:t>
            </a:r>
            <a:r>
              <a:rPr lang="en-US" altLang="zh-CN" dirty="0"/>
              <a:t>Flask</a:t>
            </a:r>
            <a:r>
              <a:rPr lang="zh-CN" altLang="en-US" dirty="0"/>
              <a:t>项目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Flask</a:t>
            </a:r>
            <a:r>
              <a:rPr lang="zh-CN" altLang="en-US" dirty="0"/>
              <a:t>框架的小型博客系统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767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394A4-A2F9-4264-9192-16CBF4B0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定义和操作数据库</a:t>
            </a:r>
            <a:r>
              <a:rPr lang="en-US" altLang="zh-CN" dirty="0"/>
              <a:t>——</a:t>
            </a:r>
            <a:r>
              <a:rPr lang="zh-CN" altLang="en-US" dirty="0"/>
              <a:t>连接数据库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48076-52E6-4D80-A8F7-2573B6F6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当使用</a:t>
            </a:r>
            <a:r>
              <a:rPr lang="en-US" altLang="zh-CN" dirty="0"/>
              <a:t>SQLite</a:t>
            </a:r>
            <a:r>
              <a:rPr lang="zh-CN" altLang="en-US" dirty="0"/>
              <a:t>数据库时，第一件事就是创建一个数据库的连接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所有操作都要通过该连接来执行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创建和连接数据库的代码写在</a:t>
            </a:r>
            <a:r>
              <a:rPr lang="en-US" altLang="zh-CN" dirty="0"/>
              <a:t>myBlog/db.py</a:t>
            </a:r>
            <a:r>
              <a:rPr lang="zh-CN" altLang="en-US" dirty="0"/>
              <a:t>文件中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1542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394A4-A2F9-4264-9192-16CBF4B0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定义和操作数据库</a:t>
            </a:r>
            <a:r>
              <a:rPr lang="en-US" altLang="zh-CN" dirty="0"/>
              <a:t>——</a:t>
            </a:r>
            <a:r>
              <a:rPr lang="zh-CN" altLang="en-US" dirty="0"/>
              <a:t>创建表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48076-52E6-4D80-A8F7-2573B6F6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建表代码在</a:t>
            </a:r>
            <a:r>
              <a:rPr lang="en-US" altLang="zh-CN" dirty="0" err="1"/>
              <a:t>myBlog</a:t>
            </a:r>
            <a:r>
              <a:rPr lang="en-US" altLang="zh-CN" dirty="0"/>
              <a:t>/</a:t>
            </a:r>
            <a:r>
              <a:rPr lang="en-US" altLang="zh-CN" dirty="0" err="1"/>
              <a:t>schema.sql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本次课只需要一个用户表，表中包含用户的</a:t>
            </a:r>
            <a:r>
              <a:rPr lang="en-US" altLang="zh-CN" dirty="0"/>
              <a:t>id</a:t>
            </a:r>
            <a:r>
              <a:rPr lang="zh-CN" altLang="en-US" dirty="0"/>
              <a:t>用于识别该用户，同时存储了用户名和密码</a:t>
            </a:r>
            <a:endParaRPr lang="en-US" altLang="zh-CN" dirty="0"/>
          </a:p>
          <a:p>
            <a:pPr lvl="1"/>
            <a:r>
              <a:rPr lang="zh-CN" altLang="en-US" dirty="0"/>
              <a:t>用户名是唯一的，并且用户名和密码都不能为空</a:t>
            </a:r>
            <a:endParaRPr lang="en-US" altLang="zh-CN" dirty="0"/>
          </a:p>
          <a:p>
            <a:pPr indent="140335"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kern="0" dirty="0">
                <a:solidFill>
                  <a:srgbClr val="0044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CREATE</a:t>
            </a:r>
            <a:r>
              <a:rPr lang="en-US" altLang="zh-CN" sz="1800" kern="0" dirty="0">
                <a:solidFill>
                  <a:srgbClr val="3E434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0044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TABLE</a:t>
            </a:r>
            <a:r>
              <a:rPr lang="en-US" altLang="zh-CN" sz="1800" kern="0" dirty="0">
                <a:solidFill>
                  <a:srgbClr val="3E434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0044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user</a:t>
            </a:r>
            <a:r>
              <a:rPr lang="en-US" altLang="zh-CN" sz="1800" kern="0" dirty="0">
                <a:solidFill>
                  <a:srgbClr val="3E434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(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3E434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id</a:t>
            </a:r>
            <a:r>
              <a:rPr lang="en-US" altLang="zh-CN" sz="1800" kern="0" dirty="0">
                <a:solidFill>
                  <a:srgbClr val="3E434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44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INTEGER</a:t>
            </a:r>
            <a:r>
              <a:rPr lang="en-US" altLang="zh-CN" sz="1800" kern="0" dirty="0">
                <a:solidFill>
                  <a:srgbClr val="3E434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0044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PRIMARY</a:t>
            </a:r>
            <a:r>
              <a:rPr lang="en-US" altLang="zh-CN" sz="1800" kern="0" dirty="0">
                <a:solidFill>
                  <a:srgbClr val="3E434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0044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KEY</a:t>
            </a:r>
            <a:r>
              <a:rPr lang="en-US" altLang="zh-CN" sz="1800" kern="0" dirty="0">
                <a:solidFill>
                  <a:srgbClr val="3E434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AUTOINCREMENT</a:t>
            </a:r>
            <a:r>
              <a:rPr lang="en-US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,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3E434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username</a:t>
            </a:r>
            <a:r>
              <a:rPr lang="en-US" altLang="zh-CN" sz="1800" kern="0" dirty="0">
                <a:solidFill>
                  <a:srgbClr val="3E434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44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TEXT</a:t>
            </a:r>
            <a:r>
              <a:rPr lang="en-US" altLang="zh-CN" sz="1800" kern="0" dirty="0">
                <a:solidFill>
                  <a:srgbClr val="3E434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0044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UNIQUE</a:t>
            </a:r>
            <a:r>
              <a:rPr lang="en-US" altLang="zh-CN" sz="1800" kern="0" dirty="0">
                <a:solidFill>
                  <a:srgbClr val="3E434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0044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NOT</a:t>
            </a:r>
            <a:r>
              <a:rPr lang="en-US" altLang="zh-CN" sz="1800" kern="0" dirty="0">
                <a:solidFill>
                  <a:srgbClr val="3E434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0044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NULL</a:t>
            </a:r>
            <a:r>
              <a:rPr lang="en-US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,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3E434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password</a:t>
            </a:r>
            <a:r>
              <a:rPr lang="en-US" altLang="zh-CN" sz="1800" kern="0" dirty="0">
                <a:solidFill>
                  <a:srgbClr val="3E434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44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TEXT</a:t>
            </a:r>
            <a:r>
              <a:rPr lang="en-US" altLang="zh-CN" sz="1800" kern="0" dirty="0">
                <a:solidFill>
                  <a:srgbClr val="3E434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0044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NOT</a:t>
            </a:r>
            <a:r>
              <a:rPr lang="en-US" altLang="zh-CN" sz="1800" kern="0" dirty="0">
                <a:solidFill>
                  <a:srgbClr val="3E434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00446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NULL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SimSun" panose="02010600030101010101" pitchFamily="2" charset="-122"/>
              </a:rPr>
              <a:t>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069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0A499-9C6F-4539-B168-984ADAD2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PyCharm</a:t>
            </a:r>
            <a:r>
              <a:rPr lang="zh-CN" altLang="en-US" dirty="0"/>
              <a:t>运行项目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82595-D0AC-45E7-A26B-954AD58A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首先打开项目，代码地址</a:t>
            </a:r>
            <a:endParaRPr lang="en-US" altLang="zh-CN" dirty="0"/>
          </a:p>
          <a:p>
            <a:pPr lvl="1"/>
            <a:r>
              <a:rPr lang="en-US" altLang="zh-CN" b="0" i="0" dirty="0">
                <a:solidFill>
                  <a:srgbClr val="000000"/>
                </a:solidFill>
                <a:effectLst/>
                <a:latin typeface="Noto Sans SC"/>
              </a:rPr>
              <a:t>https://bhpan.buaa.edu.cn:443/link/768EE3D0CE34222FA31233EF3608AB0C</a:t>
            </a:r>
            <a:br>
              <a:rPr lang="en-US" altLang="zh-CN" dirty="0"/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Noto Sans SC"/>
              </a:rPr>
              <a:t>有效期限：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oto Sans SC"/>
              </a:rPr>
              <a:t>2021-05-31 23:59</a:t>
            </a:r>
          </a:p>
          <a:p>
            <a:pPr lvl="1"/>
            <a:r>
              <a:rPr lang="zh-CN" altLang="en-US" dirty="0"/>
              <a:t>如前文所述配置</a:t>
            </a:r>
            <a:r>
              <a:rPr lang="en-US" altLang="zh-CN" dirty="0"/>
              <a:t>flask</a:t>
            </a:r>
            <a:r>
              <a:rPr lang="zh-CN" altLang="en-US" dirty="0"/>
              <a:t>虚拟环境</a:t>
            </a:r>
            <a:endParaRPr lang="en-US" altLang="zh-CN" dirty="0"/>
          </a:p>
          <a:p>
            <a:r>
              <a:rPr lang="zh-CN" altLang="en-US" dirty="0"/>
              <a:t>初始化数据库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terminal</a:t>
            </a:r>
            <a:r>
              <a:rPr lang="zh-CN" altLang="en-US" dirty="0"/>
              <a:t>中运行如下代码</a:t>
            </a:r>
            <a:endParaRPr lang="en-US" altLang="zh-CN" dirty="0"/>
          </a:p>
          <a:p>
            <a:pPr lvl="1"/>
            <a:r>
              <a:rPr lang="en-US" altLang="zh-CN" dirty="0"/>
              <a:t>set FLASK_APP=</a:t>
            </a:r>
            <a:r>
              <a:rPr lang="en-US" altLang="zh-CN" dirty="0" err="1"/>
              <a:t>myBlog</a:t>
            </a:r>
            <a:endParaRPr lang="en-US" altLang="zh-CN" dirty="0"/>
          </a:p>
          <a:p>
            <a:pPr lvl="1"/>
            <a:r>
              <a:rPr lang="en-US" altLang="zh-CN" dirty="0"/>
              <a:t>set FLASK_ENV=development</a:t>
            </a:r>
          </a:p>
          <a:p>
            <a:pPr lvl="1"/>
            <a:r>
              <a:rPr lang="en-US" altLang="zh-CN" dirty="0"/>
              <a:t>flask </a:t>
            </a:r>
            <a:r>
              <a:rPr lang="en-US" altLang="zh-CN" dirty="0" err="1"/>
              <a:t>init-db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682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0A499-9C6F-4539-B168-984ADAD2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PyCharm</a:t>
            </a:r>
            <a:r>
              <a:rPr lang="zh-CN" altLang="en-US" dirty="0"/>
              <a:t>运行项目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82595-D0AC-45E7-A26B-954AD58A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运行项目</a:t>
            </a:r>
            <a:endParaRPr lang="en-US" altLang="zh-CN" dirty="0"/>
          </a:p>
          <a:p>
            <a:pPr lvl="1"/>
            <a:r>
              <a:rPr lang="zh-CN" altLang="en-US" dirty="0"/>
              <a:t>项目入口在</a:t>
            </a:r>
            <a:r>
              <a:rPr lang="en-US" altLang="zh-CN" dirty="0"/>
              <a:t>main</a:t>
            </a:r>
            <a:r>
              <a:rPr lang="zh-CN" altLang="en-US" dirty="0"/>
              <a:t>文件中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9E1852-7F05-464B-BE13-3AF269C161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725102"/>
            <a:ext cx="6244590" cy="41328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826DDC-5C59-4A68-A82E-1274A44A7E55}"/>
              </a:ext>
            </a:extLst>
          </p:cNvPr>
          <p:cNvSpPr txBox="1"/>
          <p:nvPr/>
        </p:nvSpPr>
        <p:spPr>
          <a:xfrm>
            <a:off x="7326297" y="207877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或直接在</a:t>
            </a:r>
            <a:r>
              <a:rPr lang="en-US" altLang="zh-CN" dirty="0"/>
              <a:t>terminal</a:t>
            </a:r>
            <a:r>
              <a:rPr lang="zh-CN" altLang="en-US" dirty="0"/>
              <a:t>中运行：</a:t>
            </a:r>
            <a:endParaRPr lang="en-US" altLang="zh-CN" dirty="0"/>
          </a:p>
          <a:p>
            <a:pPr lvl="1"/>
            <a:r>
              <a:rPr lang="en-US" altLang="zh-CN" dirty="0"/>
              <a:t>flask run</a:t>
            </a:r>
          </a:p>
        </p:txBody>
      </p:sp>
    </p:spTree>
    <p:extLst>
      <p:ext uri="{BB962C8B-B14F-4D97-AF65-F5344CB8AC3E}">
        <p14:creationId xmlns:p14="http://schemas.microsoft.com/office/powerpoint/2010/main" val="1332368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10919-E4FD-4887-9DC9-5F433D42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蓝图编写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6CDD3-775B-44BA-90F7-3757814F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蓝图是一种组织一组相关视图及其他代码的方式</a:t>
            </a:r>
            <a:endParaRPr lang="en-US" altLang="zh-CN" dirty="0"/>
          </a:p>
          <a:p>
            <a:pPr lvl="1"/>
            <a:r>
              <a:rPr lang="zh-CN" altLang="en-US" dirty="0"/>
              <a:t>与把视图及其他代码直接注册到应用的方式不同，蓝图方式是把它们注册到蓝图，然后在工厂函数中把蓝图注册到应用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使用博客首先需要认证，因此我们先写认证蓝图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133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12005-6C6C-46BA-AD71-893334BE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蓝图编写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97E8F-86B2-4F95-80B7-3642DA68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myBlog/auth.py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00CFEB-CA85-42A3-A91F-01A0A8EC60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2528887"/>
            <a:ext cx="6877050" cy="432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7E745B-0563-4352-B53B-873E0BD6699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680" y="505936"/>
            <a:ext cx="4389120" cy="1475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343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90645-880D-4645-8E7E-4C5913CA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DF477-B456-414D-8383-3F6DCEB1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myBlog/auth.py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9D3AB8-FB36-48D7-B242-3987387B27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80" y="-1"/>
            <a:ext cx="6111240" cy="589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871CA2-5278-40C2-A2A9-2E2D208748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80" y="5897562"/>
            <a:ext cx="6111240" cy="960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967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B3AFF-9FFF-4674-9268-A7ADA0BC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登录功能</a:t>
            </a:r>
            <a:r>
              <a:rPr lang="en-US" altLang="zh-CN" dirty="0"/>
              <a:t>——myBlog/auth.py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827C2-F3A6-45B4-9E3D-B66CFB03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E524DF-C06C-4E9F-A6B9-F4A7EEAE50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47" y="1529080"/>
            <a:ext cx="7163753" cy="5328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2872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C57F8-65D3-4289-B5CE-BFD9AD531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317981"/>
          </a:xfrm>
        </p:spPr>
        <p:txBody>
          <a:bodyPr/>
          <a:lstStyle/>
          <a:p>
            <a:r>
              <a:rPr lang="zh-CN" altLang="en-US" dirty="0"/>
              <a:t>签到（</a:t>
            </a:r>
            <a:r>
              <a:rPr lang="en-US" altLang="zh-CN" dirty="0"/>
              <a:t>1</a:t>
            </a:r>
            <a:r>
              <a:rPr lang="zh-CN" altLang="en-US" dirty="0"/>
              <a:t>分）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Flask</a:t>
            </a:r>
            <a:r>
              <a:rPr lang="zh-CN" altLang="en-US" dirty="0"/>
              <a:t>项目的运行（</a:t>
            </a:r>
            <a:r>
              <a:rPr lang="en-US" altLang="zh-CN" dirty="0"/>
              <a:t>2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flask</a:t>
            </a:r>
            <a:r>
              <a:rPr lang="zh-CN" altLang="en-US" dirty="0"/>
              <a:t>在页面中显示姓名学号字段，请截图完整的网址和页面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注销功能实现（</a:t>
            </a:r>
            <a:r>
              <a:rPr lang="en-US" altLang="zh-CN" dirty="0"/>
              <a:t>2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r>
              <a:rPr lang="zh-CN" altLang="en-US" dirty="0"/>
              <a:t>注销的时候需要把用户 </a:t>
            </a:r>
            <a:r>
              <a:rPr lang="en-US" altLang="zh-CN" dirty="0"/>
              <a:t>id </a:t>
            </a:r>
            <a:r>
              <a:rPr lang="zh-CN" altLang="en-US" dirty="0"/>
              <a:t>从</a:t>
            </a:r>
            <a:r>
              <a:rPr lang="en-US" altLang="zh-CN" dirty="0"/>
              <a:t>session</a:t>
            </a:r>
            <a:r>
              <a:rPr lang="zh-CN" altLang="en-US" dirty="0"/>
              <a:t>中移除。 然后</a:t>
            </a:r>
            <a:r>
              <a:rPr lang="en-US" altLang="zh-CN" dirty="0" err="1"/>
              <a:t>load_logged_in_user</a:t>
            </a:r>
            <a:r>
              <a:rPr lang="zh-CN" altLang="en-US" dirty="0"/>
              <a:t>就不会在后继请求中载入用户了。</a:t>
            </a:r>
            <a:endParaRPr lang="en-US" altLang="zh-CN" dirty="0"/>
          </a:p>
          <a:p>
            <a:pPr lvl="1"/>
            <a:r>
              <a:rPr lang="en-US" altLang="zh-CN" dirty="0" err="1"/>
              <a:t>session.clear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659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C57F8-65D3-4289-B5CE-BFD9AD531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317981"/>
          </a:xfrm>
        </p:spPr>
        <p:txBody>
          <a:bodyPr/>
          <a:lstStyle/>
          <a:p>
            <a:r>
              <a:rPr lang="zh-CN" altLang="en-US" dirty="0"/>
              <a:t>提交要求</a:t>
            </a:r>
            <a:endParaRPr lang="en-US" altLang="zh-CN" dirty="0"/>
          </a:p>
          <a:p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endParaRPr lang="en-US" altLang="zh-CN" dirty="0"/>
          </a:p>
          <a:p>
            <a:r>
              <a:rPr lang="en-US" altLang="zh-CN" dirty="0"/>
              <a:t>-|</a:t>
            </a:r>
            <a:r>
              <a:rPr lang="zh-CN" altLang="en-US" dirty="0"/>
              <a:t>截图</a:t>
            </a:r>
            <a:r>
              <a:rPr lang="en-US" altLang="zh-CN" dirty="0"/>
              <a:t>.jpg/</a:t>
            </a:r>
            <a:r>
              <a:rPr lang="en-US" altLang="zh-CN" dirty="0" err="1"/>
              <a:t>png</a:t>
            </a:r>
            <a:r>
              <a:rPr lang="en-US" altLang="zh-CN" dirty="0"/>
              <a:t>/…</a:t>
            </a:r>
          </a:p>
          <a:p>
            <a:r>
              <a:rPr lang="en-US" altLang="zh-CN" dirty="0"/>
              <a:t>-|flaskProject01</a:t>
            </a:r>
          </a:p>
          <a:p>
            <a:endParaRPr lang="en-US" altLang="zh-CN" dirty="0"/>
          </a:p>
          <a:p>
            <a:r>
              <a:rPr lang="zh-CN" altLang="en-US" dirty="0"/>
              <a:t>即，根文件夹下包含一张截图和实现了注册、登录、注销功能的</a:t>
            </a:r>
            <a:r>
              <a:rPr lang="en-US" altLang="zh-CN" dirty="0"/>
              <a:t>flask</a:t>
            </a:r>
            <a:r>
              <a:rPr lang="zh-CN" altLang="en-US" dirty="0"/>
              <a:t>示例工程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发送到</a:t>
            </a:r>
            <a:r>
              <a:rPr lang="en-US" altLang="zh-CN" dirty="0"/>
              <a:t>heysearra@163.com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8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26EC2-871E-4724-AF40-4AB7F0FE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11146-EF58-4F4A-9067-EDADB7A7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时间：</a:t>
            </a:r>
            <a:endParaRPr lang="en-US" altLang="zh-CN" dirty="0"/>
          </a:p>
          <a:p>
            <a:pPr lvl="1"/>
            <a:r>
              <a:rPr lang="zh-CN" altLang="en-US" dirty="0"/>
              <a:t>周三</a:t>
            </a:r>
            <a:r>
              <a:rPr lang="en-US" altLang="zh-CN" dirty="0"/>
              <a:t>19:00-20:35</a:t>
            </a:r>
          </a:p>
          <a:p>
            <a:pPr lvl="1"/>
            <a:r>
              <a:rPr lang="zh-CN" altLang="en-US" dirty="0"/>
              <a:t>第 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12 </a:t>
            </a:r>
            <a:r>
              <a:rPr lang="zh-CN" altLang="en-US" dirty="0"/>
              <a:t>周</a:t>
            </a:r>
            <a:endParaRPr lang="en-US" altLang="zh-CN" dirty="0"/>
          </a:p>
          <a:p>
            <a:pPr lvl="1"/>
            <a:r>
              <a:rPr lang="zh-CN" altLang="en-US" dirty="0"/>
              <a:t>共四次实验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分数构成（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签到（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zh-CN" altLang="en-US" dirty="0"/>
              <a:t>次）</a:t>
            </a:r>
            <a:endParaRPr lang="en-US" altLang="zh-CN" dirty="0"/>
          </a:p>
          <a:p>
            <a:pPr lvl="2"/>
            <a:r>
              <a:rPr lang="zh-CN" altLang="en-US" dirty="0"/>
              <a:t>可提前请假，课程结束后未签到且未请假视为旷课</a:t>
            </a:r>
            <a:endParaRPr lang="en-US" altLang="zh-CN" dirty="0"/>
          </a:p>
          <a:p>
            <a:pPr lvl="1"/>
            <a:r>
              <a:rPr lang="zh-CN" altLang="en-US" dirty="0"/>
              <a:t>练习（</a:t>
            </a:r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zh-CN" altLang="en-US" dirty="0"/>
              <a:t>次）</a:t>
            </a:r>
          </a:p>
        </p:txBody>
      </p:sp>
    </p:spTree>
    <p:extLst>
      <p:ext uri="{BB962C8B-B14F-4D97-AF65-F5344CB8AC3E}">
        <p14:creationId xmlns:p14="http://schemas.microsoft.com/office/powerpoint/2010/main" val="360774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6F1DB-B95C-48A8-B0F1-434E1C7C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1C24E-FF62-424C-ADD6-4C07B8C6B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微型</a:t>
            </a:r>
            <a:r>
              <a:rPr lang="en-US" altLang="zh-CN" dirty="0"/>
              <a:t>Python</a:t>
            </a:r>
            <a:r>
              <a:rPr lang="zh-CN" altLang="en-US" dirty="0"/>
              <a:t>框架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Python </a:t>
            </a:r>
            <a:r>
              <a:rPr lang="zh-CN" altLang="en-US" dirty="0"/>
              <a:t>编写的轻量级 </a:t>
            </a:r>
            <a:r>
              <a:rPr lang="en-US" altLang="zh-CN" dirty="0"/>
              <a:t>Web </a:t>
            </a:r>
            <a:r>
              <a:rPr lang="zh-CN" altLang="en-US" dirty="0"/>
              <a:t>应用程序框架</a:t>
            </a:r>
            <a:endParaRPr lang="en-US" altLang="zh-CN" dirty="0"/>
          </a:p>
          <a:p>
            <a:pPr lvl="1"/>
            <a:r>
              <a:rPr lang="zh-CN" altLang="en-US" dirty="0"/>
              <a:t>一个库和模块的集合，使</a:t>
            </a:r>
            <a:r>
              <a:rPr lang="en-US" altLang="zh-CN" dirty="0"/>
              <a:t>Web</a:t>
            </a:r>
            <a:r>
              <a:rPr lang="zh-CN" altLang="en-US" dirty="0"/>
              <a:t>应用程序开发人员能够编写应用程序，而不必担心协议，线程管理等低级细节</a:t>
            </a:r>
            <a:endParaRPr lang="en-US" altLang="zh-CN" dirty="0"/>
          </a:p>
          <a:p>
            <a:pPr lvl="1"/>
            <a:r>
              <a:rPr lang="zh-CN" altLang="en-US" dirty="0"/>
              <a:t>旨在保持应用程序的核心简单且可扩展</a:t>
            </a:r>
            <a:endParaRPr lang="en-US" altLang="zh-CN" dirty="0"/>
          </a:p>
          <a:p>
            <a:r>
              <a:rPr lang="zh-CN" altLang="en-US" dirty="0"/>
              <a:t>使用简单的核心，用</a:t>
            </a:r>
            <a:r>
              <a:rPr lang="en-US" altLang="zh-CN" dirty="0"/>
              <a:t>extension</a:t>
            </a:r>
            <a:r>
              <a:rPr lang="zh-CN" altLang="en-US" dirty="0"/>
              <a:t>增加其他功能</a:t>
            </a:r>
            <a:endParaRPr lang="en-US" altLang="zh-CN" dirty="0"/>
          </a:p>
          <a:p>
            <a:pPr lvl="1"/>
            <a:r>
              <a:rPr lang="zh-CN" altLang="en-US" dirty="0"/>
              <a:t>没有默认使用的数据库、窗体验证工具</a:t>
            </a:r>
            <a:endParaRPr lang="en-US" altLang="zh-CN" dirty="0"/>
          </a:p>
          <a:p>
            <a:pPr lvl="1"/>
            <a:r>
              <a:rPr lang="zh-CN" altLang="en-US" dirty="0"/>
              <a:t>保留了扩增的弹性，可以用</a:t>
            </a:r>
            <a:r>
              <a:rPr lang="en-US" altLang="zh-CN" dirty="0"/>
              <a:t>Flask-extension</a:t>
            </a:r>
            <a:r>
              <a:rPr lang="zh-CN" altLang="en-US" dirty="0"/>
              <a:t>加入功能</a:t>
            </a:r>
            <a:endParaRPr lang="en-US" altLang="zh-CN" dirty="0"/>
          </a:p>
          <a:p>
            <a:pPr lvl="2"/>
            <a:r>
              <a:rPr lang="zh-CN" altLang="en-US" dirty="0"/>
              <a:t>例如</a:t>
            </a:r>
            <a:r>
              <a:rPr lang="en-US" altLang="zh-CN" dirty="0"/>
              <a:t>ORM</a:t>
            </a:r>
            <a:r>
              <a:rPr lang="zh-CN" altLang="en-US" dirty="0"/>
              <a:t>、窗体验证工具、文件上传、各种开放式身份验证技术</a:t>
            </a:r>
            <a:endParaRPr lang="en-US" altLang="zh-CN" dirty="0"/>
          </a:p>
          <a:p>
            <a:r>
              <a:rPr lang="en-US" altLang="zh-CN" dirty="0"/>
              <a:t>Flask</a:t>
            </a:r>
            <a:r>
              <a:rPr lang="zh-CN" altLang="en-US" dirty="0"/>
              <a:t>中文文档：</a:t>
            </a:r>
            <a:r>
              <a:rPr lang="en-US" altLang="zh-CN" dirty="0"/>
              <a:t>https://dormousehole.readthedocs.io/en/latest/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5DE9C-D280-49EB-8069-49773648D8D9}"/>
              </a:ext>
            </a:extLst>
          </p:cNvPr>
          <p:cNvSpPr txBox="1"/>
          <p:nvPr/>
        </p:nvSpPr>
        <p:spPr>
          <a:xfrm>
            <a:off x="7776839" y="280927"/>
            <a:ext cx="2876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django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2BC0E3-0EC0-4DB4-95C6-112F5D2B049C}"/>
              </a:ext>
            </a:extLst>
          </p:cNvPr>
          <p:cNvSpPr txBox="1"/>
          <p:nvPr/>
        </p:nvSpPr>
        <p:spPr>
          <a:xfrm>
            <a:off x="7572652" y="1027906"/>
            <a:ext cx="272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pip install flask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49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6F1DB-B95C-48A8-B0F1-434E1C7C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1C24E-FF62-424C-ADD6-4C07B8C6B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Werkzeug</a:t>
            </a:r>
            <a:r>
              <a:rPr lang="en-US" altLang="zh-CN" dirty="0"/>
              <a:t> WSGI</a:t>
            </a:r>
            <a:r>
              <a:rPr lang="zh-CN" altLang="en-US" dirty="0"/>
              <a:t>工具包和</a:t>
            </a:r>
            <a:r>
              <a:rPr lang="en-US" altLang="zh-CN" dirty="0"/>
              <a:t>Jinja2</a:t>
            </a:r>
            <a:r>
              <a:rPr lang="zh-CN" altLang="en-US" dirty="0"/>
              <a:t>模板引擎</a:t>
            </a:r>
            <a:endParaRPr lang="en-US" altLang="zh-CN" dirty="0"/>
          </a:p>
          <a:p>
            <a:pPr lvl="1"/>
            <a:r>
              <a:rPr lang="en-US" altLang="zh-CN" dirty="0"/>
              <a:t>WSGI</a:t>
            </a:r>
          </a:p>
          <a:p>
            <a:pPr lvl="2"/>
            <a:r>
              <a:rPr lang="en-US" altLang="zh-CN" dirty="0"/>
              <a:t>Web Server Gateway Interface</a:t>
            </a:r>
            <a:r>
              <a:rPr lang="zh-CN" altLang="en-US" dirty="0"/>
              <a:t>（</a:t>
            </a:r>
            <a:r>
              <a:rPr lang="en-US" altLang="zh-CN" dirty="0"/>
              <a:t>Web</a:t>
            </a:r>
            <a:r>
              <a:rPr lang="zh-CN" altLang="en-US" dirty="0"/>
              <a:t>服务器网关接口，</a:t>
            </a:r>
            <a:r>
              <a:rPr lang="en-US" altLang="zh-CN" dirty="0"/>
              <a:t>WSGI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被用作</a:t>
            </a:r>
            <a:r>
              <a:rPr lang="en-US" altLang="zh-CN" dirty="0"/>
              <a:t>Python Web</a:t>
            </a:r>
            <a:r>
              <a:rPr lang="zh-CN" altLang="en-US" dirty="0"/>
              <a:t>应用程序开发的标准</a:t>
            </a:r>
            <a:endParaRPr lang="en-US" altLang="zh-CN" dirty="0"/>
          </a:p>
          <a:p>
            <a:pPr lvl="2"/>
            <a:r>
              <a:rPr lang="en-US" altLang="zh-CN" dirty="0"/>
              <a:t>Web</a:t>
            </a:r>
            <a:r>
              <a:rPr lang="zh-CN" altLang="en-US" dirty="0"/>
              <a:t>服务器和</a:t>
            </a:r>
            <a:r>
              <a:rPr lang="en-US" altLang="zh-CN" dirty="0"/>
              <a:t>Web</a:t>
            </a:r>
            <a:r>
              <a:rPr lang="zh-CN" altLang="en-US" dirty="0"/>
              <a:t>应用程序之间通用接口的规范</a:t>
            </a:r>
            <a:endParaRPr lang="en-US" altLang="zh-CN" dirty="0"/>
          </a:p>
          <a:p>
            <a:pPr lvl="1"/>
            <a:r>
              <a:rPr lang="en-US" altLang="zh-CN" dirty="0" err="1"/>
              <a:t>Werkzeug</a:t>
            </a:r>
            <a:endParaRPr lang="en-US" altLang="zh-CN" dirty="0"/>
          </a:p>
          <a:p>
            <a:pPr lvl="2"/>
            <a:r>
              <a:rPr lang="en-US" altLang="zh-CN" dirty="0"/>
              <a:t>WSGI</a:t>
            </a:r>
            <a:r>
              <a:rPr lang="zh-CN" altLang="en-US" dirty="0"/>
              <a:t>工具包</a:t>
            </a:r>
            <a:endParaRPr lang="en-US" altLang="zh-CN" dirty="0"/>
          </a:p>
          <a:p>
            <a:pPr lvl="2"/>
            <a:r>
              <a:rPr lang="zh-CN" altLang="en-US" dirty="0"/>
              <a:t>实现了请求，响应对象和实用函数</a:t>
            </a:r>
            <a:endParaRPr lang="en-US" altLang="zh-CN" dirty="0"/>
          </a:p>
          <a:p>
            <a:pPr lvl="2"/>
            <a:r>
              <a:rPr lang="zh-CN" altLang="en-US" dirty="0"/>
              <a:t>使得我们能够在其上构建</a:t>
            </a:r>
            <a:r>
              <a:rPr lang="en-US" altLang="zh-CN" dirty="0"/>
              <a:t>web</a:t>
            </a:r>
            <a:r>
              <a:rPr lang="zh-CN" altLang="en-US" dirty="0"/>
              <a:t>框架</a:t>
            </a:r>
            <a:endParaRPr lang="en-US" altLang="zh-CN" dirty="0"/>
          </a:p>
          <a:p>
            <a:pPr lvl="1"/>
            <a:r>
              <a:rPr lang="en-US" altLang="zh-CN" dirty="0"/>
              <a:t>Jinja2</a:t>
            </a:r>
          </a:p>
          <a:p>
            <a:pPr lvl="2"/>
            <a:r>
              <a:rPr lang="en-US" altLang="zh-CN" dirty="0"/>
              <a:t>Python</a:t>
            </a:r>
            <a:r>
              <a:rPr lang="zh-CN" altLang="en-US" dirty="0"/>
              <a:t>的一个流行的模板引擎</a:t>
            </a:r>
          </a:p>
        </p:txBody>
      </p:sp>
    </p:spTree>
    <p:extLst>
      <p:ext uri="{BB962C8B-B14F-4D97-AF65-F5344CB8AC3E}">
        <p14:creationId xmlns:p14="http://schemas.microsoft.com/office/powerpoint/2010/main" val="419332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3C7EEC2-8DBC-43CA-9F6A-77DC4785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常用第三方拓展包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C7E49-989E-48A9-8AD7-FA75136CE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Flask-</a:t>
            </a:r>
            <a:r>
              <a:rPr lang="en-US" altLang="zh-CN" dirty="0" err="1"/>
              <a:t>SQLalchemy</a:t>
            </a:r>
            <a:r>
              <a:rPr lang="zh-CN" altLang="en-US" dirty="0"/>
              <a:t>：操作数据库</a:t>
            </a:r>
            <a:r>
              <a:rPr lang="en-US" altLang="zh-CN" dirty="0"/>
              <a:t>ORM</a:t>
            </a:r>
          </a:p>
          <a:p>
            <a:r>
              <a:rPr lang="en-US" altLang="zh-CN" dirty="0"/>
              <a:t>Flask-script</a:t>
            </a:r>
            <a:r>
              <a:rPr lang="zh-CN" altLang="en-US" dirty="0"/>
              <a:t>：终端脚本工具，脚手架</a:t>
            </a:r>
            <a:endParaRPr lang="en-US" altLang="zh-CN" dirty="0"/>
          </a:p>
          <a:p>
            <a:r>
              <a:rPr lang="en-US" altLang="zh-CN" dirty="0"/>
              <a:t>Flask-migrate</a:t>
            </a:r>
            <a:r>
              <a:rPr lang="zh-CN" altLang="en-US" dirty="0"/>
              <a:t>：管理迁移数据库</a:t>
            </a:r>
            <a:endParaRPr lang="en-US" altLang="zh-CN" dirty="0"/>
          </a:p>
          <a:p>
            <a:r>
              <a:rPr lang="en-US" altLang="zh-CN" dirty="0"/>
              <a:t>Flask-Session</a:t>
            </a:r>
            <a:r>
              <a:rPr lang="zh-CN" altLang="en-US" dirty="0"/>
              <a:t>：管理</a:t>
            </a:r>
            <a:r>
              <a:rPr lang="en-US" altLang="zh-CN" dirty="0"/>
              <a:t>session</a:t>
            </a:r>
          </a:p>
          <a:p>
            <a:r>
              <a:rPr lang="en-US" altLang="zh-CN" dirty="0"/>
              <a:t>Flask-WTF</a:t>
            </a:r>
            <a:r>
              <a:rPr lang="zh-CN" altLang="en-US" dirty="0"/>
              <a:t>：表单</a:t>
            </a:r>
            <a:endParaRPr lang="en-US" altLang="zh-CN" dirty="0"/>
          </a:p>
          <a:p>
            <a:r>
              <a:rPr lang="en-US" altLang="zh-CN" dirty="0"/>
              <a:t>Flask-Mail</a:t>
            </a:r>
            <a:r>
              <a:rPr lang="zh-CN" altLang="en-US" dirty="0"/>
              <a:t>：邮件</a:t>
            </a:r>
            <a:endParaRPr lang="en-US" altLang="zh-CN" dirty="0"/>
          </a:p>
          <a:p>
            <a:r>
              <a:rPr lang="en-US" altLang="zh-CN" dirty="0"/>
              <a:t>Flask-</a:t>
            </a:r>
            <a:r>
              <a:rPr lang="en-US" altLang="zh-CN" dirty="0" err="1"/>
              <a:t>Bable</a:t>
            </a:r>
            <a:r>
              <a:rPr lang="zh-CN" altLang="en-US" dirty="0"/>
              <a:t>：提供国际化和本地化支持、翻译</a:t>
            </a:r>
            <a:endParaRPr lang="en-US" altLang="zh-CN" dirty="0"/>
          </a:p>
          <a:p>
            <a:r>
              <a:rPr lang="en-US" altLang="zh-CN" dirty="0"/>
              <a:t>Flask-Login</a:t>
            </a:r>
            <a:r>
              <a:rPr lang="zh-CN" altLang="en-US" dirty="0"/>
              <a:t>：认证管理用户状态</a:t>
            </a:r>
          </a:p>
        </p:txBody>
      </p:sp>
    </p:spTree>
    <p:extLst>
      <p:ext uri="{BB962C8B-B14F-4D97-AF65-F5344CB8AC3E}">
        <p14:creationId xmlns:p14="http://schemas.microsoft.com/office/powerpoint/2010/main" val="389383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7DBDF-9BBD-4907-BC26-18DA1EAF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PyCharm</a:t>
            </a:r>
            <a:r>
              <a:rPr lang="zh-CN" altLang="en-US" dirty="0"/>
              <a:t>创建</a:t>
            </a:r>
            <a:r>
              <a:rPr lang="en-US" altLang="zh-CN" dirty="0"/>
              <a:t>Flask</a:t>
            </a:r>
            <a:r>
              <a:rPr lang="zh-CN" altLang="en-US" dirty="0"/>
              <a:t>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5FC44-9226-4731-97E9-AA384A1C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环境准备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的安装和配置</a:t>
            </a:r>
            <a:endParaRPr lang="en-US" altLang="zh-CN" dirty="0"/>
          </a:p>
          <a:p>
            <a:pPr lvl="1"/>
            <a:r>
              <a:rPr lang="en-US" altLang="zh-CN" dirty="0"/>
              <a:t>PyCharm</a:t>
            </a:r>
            <a:r>
              <a:rPr lang="zh-CN" altLang="en-US" dirty="0"/>
              <a:t>的安装和激活（官网下载学生免费专业版）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Python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Flask</a:t>
            </a:r>
            <a:r>
              <a:rPr lang="zh-CN" altLang="en-US" dirty="0"/>
              <a:t>环境</a:t>
            </a:r>
            <a:endParaRPr lang="en-US" altLang="zh-CN" dirty="0"/>
          </a:p>
          <a:p>
            <a:r>
              <a:rPr lang="zh-CN" altLang="en-US" dirty="0"/>
              <a:t>项目运行</a:t>
            </a:r>
            <a:endParaRPr lang="en-US" altLang="zh-CN" dirty="0"/>
          </a:p>
          <a:p>
            <a:r>
              <a:rPr lang="zh-CN" altLang="en-US" dirty="0"/>
              <a:t>课后练习</a:t>
            </a:r>
          </a:p>
        </p:txBody>
      </p:sp>
    </p:spTree>
    <p:extLst>
      <p:ext uri="{BB962C8B-B14F-4D97-AF65-F5344CB8AC3E}">
        <p14:creationId xmlns:p14="http://schemas.microsoft.com/office/powerpoint/2010/main" val="146356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D9422-D755-47C4-BD52-FDEF55FB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Python</a:t>
            </a:r>
            <a:r>
              <a:rPr lang="zh-CN" altLang="en-US" dirty="0"/>
              <a:t>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F2CBC-E62B-40FA-8B80-48DF15F5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新建一个</a:t>
            </a:r>
            <a:r>
              <a:rPr lang="en-US" altLang="zh-CN" dirty="0"/>
              <a:t>Python</a:t>
            </a:r>
            <a:r>
              <a:rPr lang="zh-CN" altLang="en-US" dirty="0"/>
              <a:t>项目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8A08BF-0C3E-4590-A2BA-4B96443F22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7709"/>
            <a:ext cx="11018520" cy="3925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065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46AC1-4E91-4E1A-91D6-88530071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Python</a:t>
            </a:r>
            <a:r>
              <a:rPr lang="zh-CN" altLang="en-US" dirty="0"/>
              <a:t>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C57F8-65D3-4289-B5CE-BFD9AD53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选择项目位置和虚拟化环境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B988A6-3E6C-419F-BFD6-C7216AA309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40" y="2297430"/>
            <a:ext cx="8214360" cy="4395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94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1098</Words>
  <Application>Microsoft Office PowerPoint</Application>
  <PresentationFormat>宽屏</PresentationFormat>
  <Paragraphs>176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Noto Sans SC</vt:lpstr>
      <vt:lpstr>DengXian</vt:lpstr>
      <vt:lpstr>DengXian</vt:lpstr>
      <vt:lpstr>等线 Light</vt:lpstr>
      <vt:lpstr>Arial</vt:lpstr>
      <vt:lpstr>Consolas</vt:lpstr>
      <vt:lpstr>Office 主题​​</vt:lpstr>
      <vt:lpstr>基于Flask的web项目开发实验一</vt:lpstr>
      <vt:lpstr>目录</vt:lpstr>
      <vt:lpstr>实验课程安排</vt:lpstr>
      <vt:lpstr>Flask</vt:lpstr>
      <vt:lpstr>Flask</vt:lpstr>
      <vt:lpstr>Flask常用第三方拓展包</vt:lpstr>
      <vt:lpstr>利用PyCharm创建Flask项目</vt:lpstr>
      <vt:lpstr>创建Python项目</vt:lpstr>
      <vt:lpstr>创建Python项目</vt:lpstr>
      <vt:lpstr>引入Flask环境</vt:lpstr>
      <vt:lpstr>引入Flask环境</vt:lpstr>
      <vt:lpstr>项目运行</vt:lpstr>
      <vt:lpstr>项目运行</vt:lpstr>
      <vt:lpstr>项目运行</vt:lpstr>
      <vt:lpstr>课后练习</vt:lpstr>
      <vt:lpstr>基于flask框架的小型博客系统</vt:lpstr>
      <vt:lpstr>项目需求</vt:lpstr>
      <vt:lpstr>文件目录</vt:lpstr>
      <vt:lpstr>定义和操作数据库——SQLite数据库</vt:lpstr>
      <vt:lpstr>定义和操作数据库——连接数据库</vt:lpstr>
      <vt:lpstr>定义和操作数据库——创建表</vt:lpstr>
      <vt:lpstr>使用PyCharm运行项目</vt:lpstr>
      <vt:lpstr>使用PyCharm运行项目</vt:lpstr>
      <vt:lpstr>蓝图编写</vt:lpstr>
      <vt:lpstr>蓝图编写</vt:lpstr>
      <vt:lpstr>注册功能</vt:lpstr>
      <vt:lpstr>登录功能——myBlog/auth.py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基于Flask的web项目开发实验一</dc:title>
  <dc:creator>1137559912@qq.com</dc:creator>
  <cp:lastModifiedBy>Hey Searra</cp:lastModifiedBy>
  <cp:revision>25</cp:revision>
  <dcterms:created xsi:type="dcterms:W3CDTF">2020-11-01T06:18:04Z</dcterms:created>
  <dcterms:modified xsi:type="dcterms:W3CDTF">2021-04-06T16:14:25Z</dcterms:modified>
</cp:coreProperties>
</file>