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Open Sans Extra Bold" panose="020B0604020202020204" charset="0"/>
      <p:regular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  <p:embeddedFont>
      <p:font typeface="Poppins Bold" panose="00000800000000000000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131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97502" y="5590237"/>
            <a:ext cx="14099416" cy="1409941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91331" y="3298747"/>
            <a:ext cx="8015383" cy="3201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819"/>
              </a:lnSpc>
              <a:spcBef>
                <a:spcPct val="0"/>
              </a:spcBef>
            </a:pPr>
            <a:r>
              <a:rPr lang="en-US" sz="9156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Pizza Sales Analysis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6420234" y="-1717598"/>
            <a:ext cx="3735531" cy="373553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47857" y="-643475"/>
            <a:ext cx="1286950" cy="128695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533400" y="8896794"/>
            <a:ext cx="3735531" cy="373553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8757394" y="7522582"/>
            <a:ext cx="8779632" cy="1733977"/>
          </a:xfrm>
          <a:custGeom>
            <a:avLst/>
            <a:gdLst/>
            <a:ahLst/>
            <a:cxnLst/>
            <a:rect l="l" t="t" r="r" b="b"/>
            <a:pathLst>
              <a:path w="8779632" h="1733977">
                <a:moveTo>
                  <a:pt x="0" y="0"/>
                </a:moveTo>
                <a:lnTo>
                  <a:pt x="8779632" y="0"/>
                </a:lnTo>
                <a:lnTo>
                  <a:pt x="8779632" y="1733977"/>
                </a:lnTo>
                <a:lnTo>
                  <a:pt x="0" y="17339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391331" y="6612398"/>
            <a:ext cx="9001598" cy="612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11"/>
              </a:lnSpc>
              <a:spcBef>
                <a:spcPct val="0"/>
              </a:spcBef>
            </a:pPr>
            <a:r>
              <a:rPr lang="en-US" sz="3365" spc="-6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By: Aniket Mane</a:t>
            </a:r>
          </a:p>
        </p:txBody>
      </p:sp>
      <p:grpSp>
        <p:nvGrpSpPr>
          <p:cNvPr id="17" name="Group 17"/>
          <p:cNvGrpSpPr>
            <a:grpSpLocks noChangeAspect="1"/>
          </p:cNvGrpSpPr>
          <p:nvPr/>
        </p:nvGrpSpPr>
        <p:grpSpPr>
          <a:xfrm>
            <a:off x="8573918" y="3143201"/>
            <a:ext cx="9146584" cy="5246370"/>
            <a:chOff x="0" y="0"/>
            <a:chExt cx="7981950" cy="4578350"/>
          </a:xfrm>
        </p:grpSpPr>
        <p:sp>
          <p:nvSpPr>
            <p:cNvPr id="18" name="Freeform 18"/>
            <p:cNvSpPr/>
            <p:nvPr/>
          </p:nvSpPr>
          <p:spPr>
            <a:xfrm>
              <a:off x="765810" y="21590"/>
              <a:ext cx="6451600" cy="4326890"/>
            </a:xfrm>
            <a:custGeom>
              <a:avLst/>
              <a:gdLst/>
              <a:ahLst/>
              <a:cxnLst/>
              <a:rect l="l" t="t" r="r" b="b"/>
              <a:pathLst>
                <a:path w="6451600" h="432689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242424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0" y="0"/>
              <a:ext cx="7981950" cy="4542790"/>
            </a:xfrm>
            <a:custGeom>
              <a:avLst/>
              <a:gdLst/>
              <a:ahLst/>
              <a:cxnLst/>
              <a:rect l="l" t="t" r="r" b="b"/>
              <a:pathLst>
                <a:path w="7981950" h="454279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3460750" y="4349750"/>
              <a:ext cx="1059180" cy="96520"/>
            </a:xfrm>
            <a:custGeom>
              <a:avLst/>
              <a:gdLst/>
              <a:ahLst/>
              <a:cxnLst/>
              <a:rect l="l" t="t" r="r" b="b"/>
              <a:pathLst>
                <a:path w="1059180" h="9652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163830" y="4542790"/>
              <a:ext cx="7654290" cy="35560"/>
            </a:xfrm>
            <a:custGeom>
              <a:avLst/>
              <a:gdLst/>
              <a:ahLst/>
              <a:cxnLst/>
              <a:rect l="l" t="t" r="r" b="b"/>
              <a:pathLst>
                <a:path w="7654290" h="3556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962660" y="276860"/>
              <a:ext cx="6055360" cy="3789680"/>
            </a:xfrm>
            <a:custGeom>
              <a:avLst/>
              <a:gdLst/>
              <a:ahLst/>
              <a:cxnLst/>
              <a:rect l="l" t="t" r="r" b="b"/>
              <a:pathLst>
                <a:path w="6055360" h="378968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3"/>
              <a:stretch>
                <a:fillRect t="-29892" b="-29892"/>
              </a:stretch>
            </a:blipFill>
          </p:spPr>
        </p:sp>
      </p:grpSp>
      <p:sp>
        <p:nvSpPr>
          <p:cNvPr id="23" name="TextBox 23"/>
          <p:cNvSpPr txBox="1"/>
          <p:nvPr/>
        </p:nvSpPr>
        <p:spPr>
          <a:xfrm>
            <a:off x="1391331" y="1804841"/>
            <a:ext cx="3535418" cy="1338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78"/>
              </a:lnSpc>
            </a:pPr>
            <a:r>
              <a:rPr lang="en-US" sz="3770" spc="-75">
                <a:solidFill>
                  <a:srgbClr val="5B98BA"/>
                </a:solidFill>
                <a:latin typeface="Poppins Bold"/>
                <a:ea typeface="Poppins Bold"/>
                <a:cs typeface="Poppins Bold"/>
                <a:sym typeface="Poppins Bold"/>
              </a:rPr>
              <a:t>Mentorness</a:t>
            </a:r>
          </a:p>
          <a:p>
            <a:pPr algn="l">
              <a:lnSpc>
                <a:spcPts val="5278"/>
              </a:lnSpc>
              <a:spcBef>
                <a:spcPct val="0"/>
              </a:spcBef>
            </a:pPr>
            <a:endParaRPr lang="en-US" sz="3770" spc="-75">
              <a:solidFill>
                <a:srgbClr val="5B98BA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8217" y="9258300"/>
            <a:ext cx="18476217" cy="1028700"/>
            <a:chOff x="0" y="0"/>
            <a:chExt cx="4866164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66164" cy="270933"/>
            </a:xfrm>
            <a:custGeom>
              <a:avLst/>
              <a:gdLst/>
              <a:ahLst/>
              <a:cxnLst/>
              <a:rect l="l" t="t" r="r" b="b"/>
              <a:pathLst>
                <a:path w="4866164" h="270933">
                  <a:moveTo>
                    <a:pt x="0" y="0"/>
                  </a:moveTo>
                  <a:lnTo>
                    <a:pt x="4866164" y="0"/>
                  </a:lnTo>
                  <a:lnTo>
                    <a:pt x="4866164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5B98BA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66164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867766" y="-1614217"/>
            <a:ext cx="3735531" cy="373553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867766" y="1477413"/>
            <a:ext cx="13965264" cy="7332173"/>
          </a:xfrm>
          <a:custGeom>
            <a:avLst/>
            <a:gdLst/>
            <a:ahLst/>
            <a:cxnLst/>
            <a:rect l="l" t="t" r="r" b="b"/>
            <a:pathLst>
              <a:path w="13965264" h="7332173">
                <a:moveTo>
                  <a:pt x="0" y="0"/>
                </a:moveTo>
                <a:lnTo>
                  <a:pt x="13965264" y="0"/>
                </a:lnTo>
                <a:lnTo>
                  <a:pt x="13965264" y="7332174"/>
                </a:lnTo>
                <a:lnTo>
                  <a:pt x="0" y="73321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76" b="-576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292791" y="402277"/>
            <a:ext cx="16224383" cy="585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08"/>
              </a:lnSpc>
            </a:pPr>
            <a:r>
              <a:rPr lang="en-US" sz="3791">
                <a:solidFill>
                  <a:srgbClr val="00569E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Q7: The distribution of orders by hours of the day.</a:t>
            </a:r>
          </a:p>
          <a:p>
            <a:pPr algn="ctr">
              <a:lnSpc>
                <a:spcPts val="5308"/>
              </a:lnSpc>
            </a:pPr>
            <a:endParaRPr lang="en-US" sz="3791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5308"/>
              </a:lnSpc>
            </a:pPr>
            <a:endParaRPr lang="en-US" sz="3791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6162"/>
              </a:lnSpc>
            </a:pPr>
            <a:endParaRPr lang="en-US" sz="3791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6162"/>
              </a:lnSpc>
            </a:pPr>
            <a:endParaRPr lang="en-US" sz="3791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6162"/>
              </a:lnSpc>
            </a:pPr>
            <a:endParaRPr lang="en-US" sz="3791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6162"/>
              </a:lnSpc>
            </a:pPr>
            <a:endParaRPr lang="en-US" sz="3791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marL="0" lvl="0" indent="0" algn="ctr">
              <a:lnSpc>
                <a:spcPts val="6162"/>
              </a:lnSpc>
              <a:spcBef>
                <a:spcPct val="0"/>
              </a:spcBef>
            </a:pPr>
            <a:endParaRPr lang="en-US" sz="3791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8217" y="9258300"/>
            <a:ext cx="18476217" cy="1028700"/>
            <a:chOff x="0" y="0"/>
            <a:chExt cx="4866164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66164" cy="270933"/>
            </a:xfrm>
            <a:custGeom>
              <a:avLst/>
              <a:gdLst/>
              <a:ahLst/>
              <a:cxnLst/>
              <a:rect l="l" t="t" r="r" b="b"/>
              <a:pathLst>
                <a:path w="4866164" h="270933">
                  <a:moveTo>
                    <a:pt x="0" y="0"/>
                  </a:moveTo>
                  <a:lnTo>
                    <a:pt x="4866164" y="0"/>
                  </a:lnTo>
                  <a:lnTo>
                    <a:pt x="4866164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5B98BA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66164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867766" y="-1614217"/>
            <a:ext cx="3735531" cy="373553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292791" y="402277"/>
            <a:ext cx="16224383" cy="6518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08"/>
              </a:lnSpc>
            </a:pPr>
            <a:r>
              <a:rPr lang="en-US" sz="3791">
                <a:solidFill>
                  <a:srgbClr val="00569E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Q8: The category-wise distribution of pizzas.</a:t>
            </a:r>
          </a:p>
          <a:p>
            <a:pPr algn="ctr">
              <a:lnSpc>
                <a:spcPts val="5308"/>
              </a:lnSpc>
            </a:pPr>
            <a:endParaRPr lang="en-US" sz="3791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5308"/>
              </a:lnSpc>
            </a:pPr>
            <a:endParaRPr lang="en-US" sz="3791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5308"/>
              </a:lnSpc>
            </a:pPr>
            <a:endParaRPr lang="en-US" sz="3791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6162"/>
              </a:lnSpc>
            </a:pPr>
            <a:endParaRPr lang="en-US" sz="3791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6162"/>
              </a:lnSpc>
            </a:pPr>
            <a:endParaRPr lang="en-US" sz="3791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6162"/>
              </a:lnSpc>
            </a:pPr>
            <a:endParaRPr lang="en-US" sz="3791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6162"/>
              </a:lnSpc>
            </a:pPr>
            <a:endParaRPr lang="en-US" sz="3791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marL="0" lvl="0" indent="0" algn="ctr">
              <a:lnSpc>
                <a:spcPts val="6162"/>
              </a:lnSpc>
              <a:spcBef>
                <a:spcPct val="0"/>
              </a:spcBef>
            </a:pPr>
            <a:endParaRPr lang="en-US" sz="3791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825776" y="2121314"/>
            <a:ext cx="15887154" cy="6746600"/>
          </a:xfrm>
          <a:custGeom>
            <a:avLst/>
            <a:gdLst/>
            <a:ahLst/>
            <a:cxnLst/>
            <a:rect l="l" t="t" r="r" b="b"/>
            <a:pathLst>
              <a:path w="15887154" h="6746600">
                <a:moveTo>
                  <a:pt x="0" y="0"/>
                </a:moveTo>
                <a:lnTo>
                  <a:pt x="15887154" y="0"/>
                </a:lnTo>
                <a:lnTo>
                  <a:pt x="15887154" y="6746600"/>
                </a:lnTo>
                <a:lnTo>
                  <a:pt x="0" y="6746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8217" y="9258300"/>
            <a:ext cx="18476217" cy="1028700"/>
            <a:chOff x="0" y="0"/>
            <a:chExt cx="4866164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66164" cy="270933"/>
            </a:xfrm>
            <a:custGeom>
              <a:avLst/>
              <a:gdLst/>
              <a:ahLst/>
              <a:cxnLst/>
              <a:rect l="l" t="t" r="r" b="b"/>
              <a:pathLst>
                <a:path w="4866164" h="270933">
                  <a:moveTo>
                    <a:pt x="0" y="0"/>
                  </a:moveTo>
                  <a:lnTo>
                    <a:pt x="4866164" y="0"/>
                  </a:lnTo>
                  <a:lnTo>
                    <a:pt x="4866164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5B98BA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66164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867766" y="-1614217"/>
            <a:ext cx="3735531" cy="373553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148150" y="1930428"/>
            <a:ext cx="15991700" cy="7036938"/>
          </a:xfrm>
          <a:custGeom>
            <a:avLst/>
            <a:gdLst/>
            <a:ahLst/>
            <a:cxnLst/>
            <a:rect l="l" t="t" r="r" b="b"/>
            <a:pathLst>
              <a:path w="15991700" h="7036938">
                <a:moveTo>
                  <a:pt x="0" y="0"/>
                </a:moveTo>
                <a:lnTo>
                  <a:pt x="15991700" y="0"/>
                </a:lnTo>
                <a:lnTo>
                  <a:pt x="15991700" y="7036938"/>
                </a:lnTo>
                <a:lnTo>
                  <a:pt x="0" y="70369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292791" y="402277"/>
            <a:ext cx="16224383" cy="6518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08"/>
              </a:lnSpc>
            </a:pPr>
            <a:r>
              <a:rPr lang="en-US" sz="3791">
                <a:solidFill>
                  <a:srgbClr val="00569E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Q9: The average number of pizzas ordered per day. </a:t>
            </a:r>
          </a:p>
          <a:p>
            <a:pPr algn="ctr">
              <a:lnSpc>
                <a:spcPts val="5308"/>
              </a:lnSpc>
            </a:pPr>
            <a:endParaRPr lang="en-US" sz="3791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5308"/>
              </a:lnSpc>
            </a:pPr>
            <a:endParaRPr lang="en-US" sz="3791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5308"/>
              </a:lnSpc>
            </a:pPr>
            <a:endParaRPr lang="en-US" sz="3791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6162"/>
              </a:lnSpc>
            </a:pPr>
            <a:endParaRPr lang="en-US" sz="3791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6162"/>
              </a:lnSpc>
            </a:pPr>
            <a:endParaRPr lang="en-US" sz="3791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6162"/>
              </a:lnSpc>
            </a:pPr>
            <a:endParaRPr lang="en-US" sz="3791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6162"/>
              </a:lnSpc>
            </a:pPr>
            <a:endParaRPr lang="en-US" sz="3791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marL="0" lvl="0" indent="0" algn="ctr">
              <a:lnSpc>
                <a:spcPts val="6162"/>
              </a:lnSpc>
              <a:spcBef>
                <a:spcPct val="0"/>
              </a:spcBef>
            </a:pPr>
            <a:endParaRPr lang="en-US" sz="3791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8217" y="9258300"/>
            <a:ext cx="18476217" cy="1028700"/>
            <a:chOff x="0" y="0"/>
            <a:chExt cx="4866164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66164" cy="270933"/>
            </a:xfrm>
            <a:custGeom>
              <a:avLst/>
              <a:gdLst/>
              <a:ahLst/>
              <a:cxnLst/>
              <a:rect l="l" t="t" r="r" b="b"/>
              <a:pathLst>
                <a:path w="4866164" h="270933">
                  <a:moveTo>
                    <a:pt x="0" y="0"/>
                  </a:moveTo>
                  <a:lnTo>
                    <a:pt x="4866164" y="0"/>
                  </a:lnTo>
                  <a:lnTo>
                    <a:pt x="4866164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5B98BA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66164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867766" y="-1614217"/>
            <a:ext cx="3735531" cy="373553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292791" y="402277"/>
            <a:ext cx="16224383" cy="7186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08"/>
              </a:lnSpc>
            </a:pPr>
            <a:r>
              <a:rPr lang="en-US" sz="3791">
                <a:solidFill>
                  <a:srgbClr val="00569E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Q10: Top 3 most ordered pizza type base on revenue.</a:t>
            </a:r>
          </a:p>
          <a:p>
            <a:pPr algn="ctr">
              <a:lnSpc>
                <a:spcPts val="5308"/>
              </a:lnSpc>
            </a:pPr>
            <a:endParaRPr lang="en-US" sz="3791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5308"/>
              </a:lnSpc>
            </a:pPr>
            <a:endParaRPr lang="en-US" sz="3791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5308"/>
              </a:lnSpc>
            </a:pPr>
            <a:endParaRPr lang="en-US" sz="3791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5308"/>
              </a:lnSpc>
            </a:pPr>
            <a:endParaRPr lang="en-US" sz="3791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6162"/>
              </a:lnSpc>
            </a:pPr>
            <a:endParaRPr lang="en-US" sz="3791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6162"/>
              </a:lnSpc>
            </a:pPr>
            <a:endParaRPr lang="en-US" sz="3791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6162"/>
              </a:lnSpc>
            </a:pPr>
            <a:endParaRPr lang="en-US" sz="3791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6162"/>
              </a:lnSpc>
            </a:pPr>
            <a:endParaRPr lang="en-US" sz="3791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marL="0" lvl="0" indent="0" algn="ctr">
              <a:lnSpc>
                <a:spcPts val="6162"/>
              </a:lnSpc>
              <a:spcBef>
                <a:spcPct val="0"/>
              </a:spcBef>
            </a:pPr>
            <a:endParaRPr lang="en-US" sz="3791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028700" y="1882569"/>
            <a:ext cx="16488474" cy="7012513"/>
          </a:xfrm>
          <a:custGeom>
            <a:avLst/>
            <a:gdLst/>
            <a:ahLst/>
            <a:cxnLst/>
            <a:rect l="l" t="t" r="r" b="b"/>
            <a:pathLst>
              <a:path w="16488474" h="7012513">
                <a:moveTo>
                  <a:pt x="0" y="0"/>
                </a:moveTo>
                <a:lnTo>
                  <a:pt x="16488474" y="0"/>
                </a:lnTo>
                <a:lnTo>
                  <a:pt x="16488474" y="7012513"/>
                </a:lnTo>
                <a:lnTo>
                  <a:pt x="0" y="70125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8217" y="9258300"/>
            <a:ext cx="18476217" cy="1028700"/>
            <a:chOff x="0" y="0"/>
            <a:chExt cx="4866164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66164" cy="270933"/>
            </a:xfrm>
            <a:custGeom>
              <a:avLst/>
              <a:gdLst/>
              <a:ahLst/>
              <a:cxnLst/>
              <a:rect l="l" t="t" r="r" b="b"/>
              <a:pathLst>
                <a:path w="4866164" h="270933">
                  <a:moveTo>
                    <a:pt x="0" y="0"/>
                  </a:moveTo>
                  <a:lnTo>
                    <a:pt x="4866164" y="0"/>
                  </a:lnTo>
                  <a:lnTo>
                    <a:pt x="4866164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5B98BA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66164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867766" y="-1614217"/>
            <a:ext cx="3242407" cy="324240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631624" y="169267"/>
            <a:ext cx="16656376" cy="6996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4"/>
              </a:lnSpc>
            </a:pPr>
            <a:r>
              <a:rPr lang="en-US" sz="3695">
                <a:solidFill>
                  <a:srgbClr val="00569E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Q11: The percentage contribution of each pizza type to revenue. </a:t>
            </a:r>
          </a:p>
          <a:p>
            <a:pPr algn="ctr">
              <a:lnSpc>
                <a:spcPts val="5174"/>
              </a:lnSpc>
            </a:pPr>
            <a:endParaRPr lang="en-US" sz="3695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5174"/>
              </a:lnSpc>
            </a:pPr>
            <a:endParaRPr lang="en-US" sz="3695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5174"/>
              </a:lnSpc>
            </a:pPr>
            <a:endParaRPr lang="en-US" sz="3695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5174"/>
              </a:lnSpc>
            </a:pPr>
            <a:endParaRPr lang="en-US" sz="3695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6006"/>
              </a:lnSpc>
            </a:pPr>
            <a:endParaRPr lang="en-US" sz="3695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6006"/>
              </a:lnSpc>
            </a:pPr>
            <a:endParaRPr lang="en-US" sz="3695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6006"/>
              </a:lnSpc>
            </a:pPr>
            <a:endParaRPr lang="en-US" sz="3695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6006"/>
              </a:lnSpc>
            </a:pPr>
            <a:endParaRPr lang="en-US" sz="3695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marL="0" lvl="0" indent="0" algn="ctr">
              <a:lnSpc>
                <a:spcPts val="6006"/>
              </a:lnSpc>
              <a:spcBef>
                <a:spcPct val="0"/>
              </a:spcBef>
            </a:pPr>
            <a:endParaRPr lang="en-US" sz="3695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346420" y="1493226"/>
            <a:ext cx="9613392" cy="7478744"/>
            <a:chOff x="0" y="0"/>
            <a:chExt cx="2531922" cy="196971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531922" cy="1969710"/>
            </a:xfrm>
            <a:custGeom>
              <a:avLst/>
              <a:gdLst/>
              <a:ahLst/>
              <a:cxnLst/>
              <a:rect l="l" t="t" r="r" b="b"/>
              <a:pathLst>
                <a:path w="2531922" h="1969710">
                  <a:moveTo>
                    <a:pt x="0" y="0"/>
                  </a:moveTo>
                  <a:lnTo>
                    <a:pt x="2531922" y="0"/>
                  </a:lnTo>
                  <a:lnTo>
                    <a:pt x="2531922" y="1969710"/>
                  </a:lnTo>
                  <a:lnTo>
                    <a:pt x="0" y="1969710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531922" cy="20078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SELECT 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   pt.name AS pizza_name, 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   SUM(od.quantity * p.price) AS total_revenue,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   (SUM(od.quantity * p.price) / (SELECT SUM(od.quantity * p.price) FROM order_details od JOIN pizzas p ON od.pizza_id = p.pizza_id)) * 100 AS percentage_contribution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FROM 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   order_details od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JOIN 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   pizzas p ON od.pizza_id = p.pizza_id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JOIN 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   pizza_types pt ON p.pizza_type_id = pt.pizza_type_id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GROUP BY 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   pt.name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ORDER BY </a:t>
              </a:r>
            </a:p>
            <a:p>
              <a:pPr marL="0" lvl="0" indent="0" algn="just">
                <a:lnSpc>
                  <a:spcPts val="3359"/>
                </a:lnSpc>
                <a:spcBef>
                  <a:spcPct val="0"/>
                </a:spcBef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   percentage_contribution DESC;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10269826" y="1493226"/>
            <a:ext cx="7610823" cy="5473815"/>
          </a:xfrm>
          <a:custGeom>
            <a:avLst/>
            <a:gdLst/>
            <a:ahLst/>
            <a:cxnLst/>
            <a:rect l="l" t="t" r="r" b="b"/>
            <a:pathLst>
              <a:path w="7610823" h="5473815">
                <a:moveTo>
                  <a:pt x="0" y="0"/>
                </a:moveTo>
                <a:lnTo>
                  <a:pt x="7610823" y="0"/>
                </a:lnTo>
                <a:lnTo>
                  <a:pt x="7610823" y="5473815"/>
                </a:lnTo>
                <a:lnTo>
                  <a:pt x="0" y="54738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18" r="-62284" b="-918"/>
            </a:stretch>
          </a:blip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67766" y="-1614217"/>
            <a:ext cx="3242407" cy="324240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31624" y="169267"/>
            <a:ext cx="16656376" cy="6996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4"/>
              </a:lnSpc>
            </a:pPr>
            <a:r>
              <a:rPr lang="en-US" sz="3695">
                <a:solidFill>
                  <a:srgbClr val="00569E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Q12: The cumulative revenue generated over time.</a:t>
            </a:r>
          </a:p>
          <a:p>
            <a:pPr algn="ctr">
              <a:lnSpc>
                <a:spcPts val="5174"/>
              </a:lnSpc>
            </a:pPr>
            <a:endParaRPr lang="en-US" sz="3695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5174"/>
              </a:lnSpc>
            </a:pPr>
            <a:endParaRPr lang="en-US" sz="3695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5174"/>
              </a:lnSpc>
            </a:pPr>
            <a:endParaRPr lang="en-US" sz="3695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5174"/>
              </a:lnSpc>
            </a:pPr>
            <a:endParaRPr lang="en-US" sz="3695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6006"/>
              </a:lnSpc>
            </a:pPr>
            <a:endParaRPr lang="en-US" sz="3695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6006"/>
              </a:lnSpc>
            </a:pPr>
            <a:endParaRPr lang="en-US" sz="3695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6006"/>
              </a:lnSpc>
            </a:pPr>
            <a:endParaRPr lang="en-US" sz="3695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6006"/>
              </a:lnSpc>
            </a:pPr>
            <a:endParaRPr lang="en-US" sz="3695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marL="0" lvl="0" indent="0" algn="ctr">
              <a:lnSpc>
                <a:spcPts val="6006"/>
              </a:lnSpc>
              <a:spcBef>
                <a:spcPct val="0"/>
              </a:spcBef>
            </a:pPr>
            <a:endParaRPr lang="en-US" sz="3695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346420" y="1493226"/>
            <a:ext cx="9804279" cy="8529250"/>
            <a:chOff x="0" y="0"/>
            <a:chExt cx="2582197" cy="22463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582197" cy="2246387"/>
            </a:xfrm>
            <a:custGeom>
              <a:avLst/>
              <a:gdLst/>
              <a:ahLst/>
              <a:cxnLst/>
              <a:rect l="l" t="t" r="r" b="b"/>
              <a:pathLst>
                <a:path w="2582197" h="2246387">
                  <a:moveTo>
                    <a:pt x="0" y="0"/>
                  </a:moveTo>
                  <a:lnTo>
                    <a:pt x="2582197" y="0"/>
                  </a:lnTo>
                  <a:lnTo>
                    <a:pt x="2582197" y="2246387"/>
                  </a:lnTo>
                  <a:lnTo>
                    <a:pt x="0" y="2246387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582197" cy="22844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SELECT 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   order_date,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   total_revenue,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   SUM(total_revenue) OVER (ORDER BY order_date) AS cumulative_revenue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FROM (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   SELECT 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       o.order_date,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       SUM(od.quantity * p.price) AS total_revenue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   FROM 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       orderss o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   JOIN 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       order_details od ON o.order_id = od.order_id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   JOIN 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       pizzas p ON od.pizza_id = p.pizza_id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   GROUP BY 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       o.order_date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) daily_revenue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ORDER BY </a:t>
              </a:r>
            </a:p>
            <a:p>
              <a:pPr marL="0" lvl="0" indent="0" algn="just">
                <a:lnSpc>
                  <a:spcPts val="3359"/>
                </a:lnSpc>
                <a:spcBef>
                  <a:spcPct val="0"/>
                </a:spcBef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   order_date;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0649881" y="1493226"/>
            <a:ext cx="6021876" cy="2679707"/>
          </a:xfrm>
          <a:custGeom>
            <a:avLst/>
            <a:gdLst/>
            <a:ahLst/>
            <a:cxnLst/>
            <a:rect l="l" t="t" r="r" b="b"/>
            <a:pathLst>
              <a:path w="6021876" h="2679707">
                <a:moveTo>
                  <a:pt x="0" y="0"/>
                </a:moveTo>
                <a:lnTo>
                  <a:pt x="6021876" y="0"/>
                </a:lnTo>
                <a:lnTo>
                  <a:pt x="6021876" y="2679707"/>
                </a:lnTo>
                <a:lnTo>
                  <a:pt x="0" y="26797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16" t="-87963" r="-105660"/>
            </a:stretch>
          </a:blipFill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67766" y="-1614217"/>
            <a:ext cx="3242407" cy="324240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31624" y="169267"/>
            <a:ext cx="16656376" cy="8299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4"/>
              </a:lnSpc>
            </a:pPr>
            <a:r>
              <a:rPr lang="en-US" sz="3695">
                <a:solidFill>
                  <a:srgbClr val="00569E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Q13: The top 3 most ordered pizza type based on revenue for each pizza category.</a:t>
            </a:r>
          </a:p>
          <a:p>
            <a:pPr algn="ctr">
              <a:lnSpc>
                <a:spcPts val="5174"/>
              </a:lnSpc>
            </a:pPr>
            <a:endParaRPr lang="en-US" sz="3695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5174"/>
              </a:lnSpc>
            </a:pPr>
            <a:endParaRPr lang="en-US" sz="3695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5174"/>
              </a:lnSpc>
            </a:pPr>
            <a:endParaRPr lang="en-US" sz="3695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5174"/>
              </a:lnSpc>
            </a:pPr>
            <a:endParaRPr lang="en-US" sz="3695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5174"/>
              </a:lnSpc>
            </a:pPr>
            <a:endParaRPr lang="en-US" sz="3695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6006"/>
              </a:lnSpc>
            </a:pPr>
            <a:endParaRPr lang="en-US" sz="3695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6006"/>
              </a:lnSpc>
            </a:pPr>
            <a:endParaRPr lang="en-US" sz="3695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6006"/>
              </a:lnSpc>
            </a:pPr>
            <a:endParaRPr lang="en-US" sz="3695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6006"/>
              </a:lnSpc>
            </a:pPr>
            <a:endParaRPr lang="en-US" sz="3695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marL="0" lvl="0" indent="0" algn="ctr">
              <a:lnSpc>
                <a:spcPts val="6006"/>
              </a:lnSpc>
              <a:spcBef>
                <a:spcPct val="0"/>
              </a:spcBef>
            </a:pPr>
            <a:endParaRPr lang="en-US" sz="3695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346420" y="1493226"/>
            <a:ext cx="8531701" cy="7765074"/>
            <a:chOff x="0" y="0"/>
            <a:chExt cx="2247032" cy="204512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47032" cy="2045122"/>
            </a:xfrm>
            <a:custGeom>
              <a:avLst/>
              <a:gdLst/>
              <a:ahLst/>
              <a:cxnLst/>
              <a:rect l="l" t="t" r="r" b="b"/>
              <a:pathLst>
                <a:path w="2247032" h="2045122">
                  <a:moveTo>
                    <a:pt x="0" y="0"/>
                  </a:moveTo>
                  <a:lnTo>
                    <a:pt x="2247032" y="0"/>
                  </a:lnTo>
                  <a:lnTo>
                    <a:pt x="2247032" y="2045122"/>
                  </a:lnTo>
                  <a:lnTo>
                    <a:pt x="0" y="204512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247032" cy="20832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SELECT 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   pt.category,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   pt.name AS pizza_name, 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   SUM(od.quantity * p.price) AS total_revenue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FROM 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   order_details od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JOIN 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   pizzas p ON od.pizza_id = p.pizza_id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JOIN 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   pizza_types pt ON p.pizza_type_id = pt.pizza_type_id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GROUP BY 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   pt.category, pt.name</a:t>
              </a:r>
            </a:p>
            <a:p>
              <a:pPr algn="just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ORDER BY </a:t>
              </a:r>
            </a:p>
            <a:p>
              <a:pPr marL="0" lvl="0" indent="0" algn="just">
                <a:lnSpc>
                  <a:spcPts val="3359"/>
                </a:lnSpc>
                <a:spcBef>
                  <a:spcPct val="0"/>
                </a:spcBef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   pt.category, total_revenue DESC;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0172665" y="2086179"/>
            <a:ext cx="6279442" cy="2266103"/>
          </a:xfrm>
          <a:custGeom>
            <a:avLst/>
            <a:gdLst/>
            <a:ahLst/>
            <a:cxnLst/>
            <a:rect l="l" t="t" r="r" b="b"/>
            <a:pathLst>
              <a:path w="6279442" h="2266103">
                <a:moveTo>
                  <a:pt x="0" y="0"/>
                </a:moveTo>
                <a:lnTo>
                  <a:pt x="6279442" y="0"/>
                </a:lnTo>
                <a:lnTo>
                  <a:pt x="6279442" y="2266103"/>
                </a:lnTo>
                <a:lnTo>
                  <a:pt x="0" y="22661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31969" r="-93222"/>
            </a:stretch>
          </a:blipFill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18366" y="2485326"/>
            <a:ext cx="8819592" cy="1771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4510"/>
              </a:lnSpc>
              <a:spcBef>
                <a:spcPct val="0"/>
              </a:spcBef>
            </a:pPr>
            <a:r>
              <a:rPr lang="en-US" sz="10364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THANK YOU!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282071" y="4627853"/>
            <a:ext cx="3747646" cy="515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050"/>
              </a:lnSpc>
              <a:spcBef>
                <a:spcPct val="0"/>
              </a:spcBef>
            </a:pPr>
            <a:r>
              <a:rPr lang="en-US" sz="2893" spc="-57">
                <a:solidFill>
                  <a:srgbClr val="145DA0"/>
                </a:solidFill>
                <a:latin typeface="Poppins Bold"/>
                <a:ea typeface="Poppins Bold"/>
                <a:cs typeface="Poppins Bold"/>
                <a:sym typeface="Poppins Bold"/>
              </a:rPr>
              <a:t>Aniket Mane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2398912" y="0"/>
            <a:ext cx="5889088" cy="756959"/>
            <a:chOff x="0" y="0"/>
            <a:chExt cx="1551036" cy="19936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51036" cy="199364"/>
            </a:xfrm>
            <a:custGeom>
              <a:avLst/>
              <a:gdLst/>
              <a:ahLst/>
              <a:cxnLst/>
              <a:rect l="l" t="t" r="r" b="b"/>
              <a:pathLst>
                <a:path w="1551036" h="199364">
                  <a:moveTo>
                    <a:pt x="0" y="0"/>
                  </a:moveTo>
                  <a:lnTo>
                    <a:pt x="1551036" y="0"/>
                  </a:lnTo>
                  <a:lnTo>
                    <a:pt x="1551036" y="199364"/>
                  </a:lnTo>
                  <a:lnTo>
                    <a:pt x="0" y="199364"/>
                  </a:lnTo>
                  <a:close/>
                </a:path>
              </a:pathLst>
            </a:custGeom>
            <a:solidFill>
              <a:srgbClr val="5B98BA"/>
            </a:solidFill>
            <a:ln cap="sq">
              <a:noFill/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551036" cy="2374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2398912" y="9530041"/>
            <a:ext cx="5889088" cy="756959"/>
            <a:chOff x="0" y="0"/>
            <a:chExt cx="1551036" cy="19936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551036" cy="199364"/>
            </a:xfrm>
            <a:custGeom>
              <a:avLst/>
              <a:gdLst/>
              <a:ahLst/>
              <a:cxnLst/>
              <a:rect l="l" t="t" r="r" b="b"/>
              <a:pathLst>
                <a:path w="1551036" h="199364">
                  <a:moveTo>
                    <a:pt x="0" y="0"/>
                  </a:moveTo>
                  <a:lnTo>
                    <a:pt x="1551036" y="0"/>
                  </a:lnTo>
                  <a:lnTo>
                    <a:pt x="1551036" y="199364"/>
                  </a:lnTo>
                  <a:lnTo>
                    <a:pt x="0" y="199364"/>
                  </a:lnTo>
                  <a:close/>
                </a:path>
              </a:pathLst>
            </a:custGeom>
            <a:solidFill>
              <a:srgbClr val="5B98BA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551036" cy="2374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-4925441" y="3609788"/>
            <a:ext cx="9392643" cy="9529477"/>
          </a:xfrm>
          <a:custGeom>
            <a:avLst/>
            <a:gdLst/>
            <a:ahLst/>
            <a:cxnLst/>
            <a:rect l="l" t="t" r="r" b="b"/>
            <a:pathLst>
              <a:path w="9392643" h="9529477">
                <a:moveTo>
                  <a:pt x="0" y="0"/>
                </a:moveTo>
                <a:lnTo>
                  <a:pt x="9392643" y="0"/>
                </a:lnTo>
                <a:lnTo>
                  <a:pt x="9392643" y="9529476"/>
                </a:lnTo>
                <a:lnTo>
                  <a:pt x="0" y="95294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517814" y="-315404"/>
            <a:ext cx="3964281" cy="10917809"/>
            <a:chOff x="0" y="0"/>
            <a:chExt cx="1044090" cy="2875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44090" cy="2875472"/>
            </a:xfrm>
            <a:custGeom>
              <a:avLst/>
              <a:gdLst/>
              <a:ahLst/>
              <a:cxnLst/>
              <a:rect l="l" t="t" r="r" b="b"/>
              <a:pathLst>
                <a:path w="1044090" h="2875472">
                  <a:moveTo>
                    <a:pt x="0" y="0"/>
                  </a:moveTo>
                  <a:lnTo>
                    <a:pt x="1044090" y="0"/>
                  </a:lnTo>
                  <a:lnTo>
                    <a:pt x="1044090" y="2875472"/>
                  </a:lnTo>
                  <a:lnTo>
                    <a:pt x="0" y="287547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44090" cy="2913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867766" y="-1614217"/>
            <a:ext cx="3735531" cy="373553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99124" y="2121314"/>
            <a:ext cx="11863440" cy="7718440"/>
            <a:chOff x="0" y="0"/>
            <a:chExt cx="3124527" cy="2032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124527" cy="2032840"/>
            </a:xfrm>
            <a:custGeom>
              <a:avLst/>
              <a:gdLst/>
              <a:ahLst/>
              <a:cxnLst/>
              <a:rect l="l" t="t" r="r" b="b"/>
              <a:pathLst>
                <a:path w="3124527" h="2032840">
                  <a:moveTo>
                    <a:pt x="0" y="0"/>
                  </a:moveTo>
                  <a:lnTo>
                    <a:pt x="3124527" y="0"/>
                  </a:lnTo>
                  <a:lnTo>
                    <a:pt x="3124527" y="2032840"/>
                  </a:lnTo>
                  <a:lnTo>
                    <a:pt x="0" y="2032840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3124527" cy="20804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4339"/>
                </a:lnSpc>
              </a:pPr>
              <a:r>
                <a:rPr lang="en-US" sz="3099">
                  <a:solidFill>
                    <a:srgbClr val="FDFDFD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This project analyzes pizza sales data to extract insights into customer behavior, popular pizza types, and overall sales performance. Utilizing SQL, we query data from four primary tables—order_details, orders, pizza_type, and pizza—to calculate various metrics such as total revenue, the most ordered pizza types, and revenue distribution by hour and category.</a:t>
              </a:r>
            </a:p>
            <a:p>
              <a:pPr algn="l">
                <a:lnSpc>
                  <a:spcPts val="4339"/>
                </a:lnSpc>
              </a:pPr>
              <a:endParaRPr lang="en-US" sz="3099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endParaRPr>
            </a:p>
            <a:p>
              <a:pPr algn="l">
                <a:lnSpc>
                  <a:spcPts val="4339"/>
                </a:lnSpc>
              </a:pPr>
              <a:r>
                <a:rPr lang="en-US" sz="3099">
                  <a:solidFill>
                    <a:srgbClr val="FDFDFD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Key SQL queries include identifying the top pizza types based on revenue, calculating the cumulative revenue over time, and determining the percentage contribution of each pizza type to overall revenue.</a:t>
              </a:r>
            </a:p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 lang="en-US" sz="3099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endParaRPr>
            </a:p>
          </p:txBody>
        </p:sp>
      </p:grpSp>
      <p:sp>
        <p:nvSpPr>
          <p:cNvPr id="11" name="Freeform 11"/>
          <p:cNvSpPr/>
          <p:nvPr/>
        </p:nvSpPr>
        <p:spPr>
          <a:xfrm>
            <a:off x="13099226" y="2847259"/>
            <a:ext cx="4592481" cy="4592481"/>
          </a:xfrm>
          <a:custGeom>
            <a:avLst/>
            <a:gdLst/>
            <a:ahLst/>
            <a:cxnLst/>
            <a:rect l="l" t="t" r="r" b="b"/>
            <a:pathLst>
              <a:path w="4592481" h="4592481">
                <a:moveTo>
                  <a:pt x="0" y="0"/>
                </a:moveTo>
                <a:lnTo>
                  <a:pt x="4592482" y="0"/>
                </a:lnTo>
                <a:lnTo>
                  <a:pt x="4592482" y="4592482"/>
                </a:lnTo>
                <a:lnTo>
                  <a:pt x="0" y="45924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879139" y="120199"/>
            <a:ext cx="6760246" cy="1244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48"/>
              </a:lnSpc>
              <a:spcBef>
                <a:spcPct val="0"/>
              </a:spcBef>
            </a:pPr>
            <a:r>
              <a:rPr lang="en-US" sz="732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8217" y="9258300"/>
            <a:ext cx="18476217" cy="1028700"/>
            <a:chOff x="0" y="0"/>
            <a:chExt cx="4866164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66164" cy="270933"/>
            </a:xfrm>
            <a:custGeom>
              <a:avLst/>
              <a:gdLst/>
              <a:ahLst/>
              <a:cxnLst/>
              <a:rect l="l" t="t" r="r" b="b"/>
              <a:pathLst>
                <a:path w="4866164" h="270933">
                  <a:moveTo>
                    <a:pt x="0" y="0"/>
                  </a:moveTo>
                  <a:lnTo>
                    <a:pt x="4866164" y="0"/>
                  </a:lnTo>
                  <a:lnTo>
                    <a:pt x="4866164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5B98BA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66164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90411" y="2121314"/>
            <a:ext cx="8797580" cy="6877507"/>
            <a:chOff x="0" y="0"/>
            <a:chExt cx="2317058" cy="181136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17058" cy="1811360"/>
            </a:xfrm>
            <a:custGeom>
              <a:avLst/>
              <a:gdLst/>
              <a:ahLst/>
              <a:cxnLst/>
              <a:rect l="l" t="t" r="r" b="b"/>
              <a:pathLst>
                <a:path w="2317058" h="1811360">
                  <a:moveTo>
                    <a:pt x="0" y="0"/>
                  </a:moveTo>
                  <a:lnTo>
                    <a:pt x="2317058" y="0"/>
                  </a:lnTo>
                  <a:lnTo>
                    <a:pt x="2317058" y="1811360"/>
                  </a:lnTo>
                  <a:lnTo>
                    <a:pt x="0" y="1811360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317058" cy="18494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1. order_details</a:t>
              </a:r>
            </a:p>
            <a:p>
              <a:pPr algn="l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• order_details_id: Unique identifier for the order detail.</a:t>
              </a:r>
            </a:p>
            <a:p>
              <a:pPr algn="l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• order_id: Identifier linking to the orders table.</a:t>
              </a:r>
            </a:p>
            <a:p>
              <a:pPr algn="l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• pizza_id: Identifier linking to the pizza table.</a:t>
              </a:r>
            </a:p>
            <a:p>
              <a:pPr algn="l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• quantity: Number of pizzas ordered.</a:t>
              </a:r>
            </a:p>
            <a:p>
              <a:pPr algn="l">
                <a:lnSpc>
                  <a:spcPts val="3359"/>
                </a:lnSpc>
              </a:pPr>
              <a:endParaRPr lang="en-US" sz="23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endParaRPr>
            </a:p>
            <a:p>
              <a:pPr algn="l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2. orders</a:t>
              </a:r>
            </a:p>
            <a:p>
              <a:pPr algn="l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• order_id: Unique identifier for the order.</a:t>
              </a:r>
            </a:p>
            <a:p>
              <a:pPr algn="l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• date: Date the order was placed.</a:t>
              </a:r>
            </a:p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• time: Time the order was placed.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264092" y="129724"/>
            <a:ext cx="11325972" cy="11126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133"/>
              </a:lnSpc>
              <a:spcBef>
                <a:spcPct val="0"/>
              </a:spcBef>
            </a:pPr>
            <a:r>
              <a:rPr lang="en-US" sz="6524">
                <a:solidFill>
                  <a:srgbClr val="00569E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Dataset Information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9144000" y="2121314"/>
            <a:ext cx="8797580" cy="6877507"/>
            <a:chOff x="0" y="0"/>
            <a:chExt cx="2317058" cy="181136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317058" cy="1811360"/>
            </a:xfrm>
            <a:custGeom>
              <a:avLst/>
              <a:gdLst/>
              <a:ahLst/>
              <a:cxnLst/>
              <a:rect l="l" t="t" r="r" b="b"/>
              <a:pathLst>
                <a:path w="2317058" h="1811360">
                  <a:moveTo>
                    <a:pt x="0" y="0"/>
                  </a:moveTo>
                  <a:lnTo>
                    <a:pt x="2317058" y="0"/>
                  </a:lnTo>
                  <a:lnTo>
                    <a:pt x="2317058" y="1811360"/>
                  </a:lnTo>
                  <a:lnTo>
                    <a:pt x="0" y="1811360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317058" cy="18494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3. pizza_type</a:t>
              </a:r>
            </a:p>
            <a:p>
              <a:pPr algn="l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• pizza_type_id: Unique identifier for the pizza type.</a:t>
              </a:r>
            </a:p>
            <a:p>
              <a:pPr algn="l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• name: Name of the pizza.</a:t>
              </a:r>
            </a:p>
            <a:p>
              <a:pPr algn="l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• category: Category of the pizza (e.g., vegetarian, meat, etc.).</a:t>
              </a:r>
            </a:p>
            <a:p>
              <a:pPr algn="l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• ingredients: List of ingredients used in the pizza.</a:t>
              </a:r>
            </a:p>
            <a:p>
              <a:pPr algn="l">
                <a:lnSpc>
                  <a:spcPts val="3359"/>
                </a:lnSpc>
              </a:pPr>
              <a:endParaRPr lang="en-US" sz="23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endParaRPr>
            </a:p>
            <a:p>
              <a:pPr algn="l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4. pizza</a:t>
              </a:r>
            </a:p>
            <a:p>
              <a:pPr algn="l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• pizza_id: Unique identifier for the pizza.</a:t>
              </a:r>
            </a:p>
            <a:p>
              <a:pPr algn="l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• pizza_type_id: Identifier linking to the pizza_type table.</a:t>
              </a:r>
            </a:p>
            <a:p>
              <a:pPr algn="l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• size: Size of the pizza (e.g., small, medium, large).</a:t>
              </a:r>
            </a:p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399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• price: Price of the pizza.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-1867766" y="-1614217"/>
            <a:ext cx="3735531" cy="373553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8217" y="9258300"/>
            <a:ext cx="18476217" cy="1028700"/>
            <a:chOff x="0" y="0"/>
            <a:chExt cx="4866164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66164" cy="270933"/>
            </a:xfrm>
            <a:custGeom>
              <a:avLst/>
              <a:gdLst/>
              <a:ahLst/>
              <a:cxnLst/>
              <a:rect l="l" t="t" r="r" b="b"/>
              <a:pathLst>
                <a:path w="4866164" h="270933">
                  <a:moveTo>
                    <a:pt x="0" y="0"/>
                  </a:moveTo>
                  <a:lnTo>
                    <a:pt x="4866164" y="0"/>
                  </a:lnTo>
                  <a:lnTo>
                    <a:pt x="4866164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5B98BA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66164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867766" y="-1614217"/>
            <a:ext cx="3735531" cy="373553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326292" y="2121314"/>
            <a:ext cx="16191967" cy="6057483"/>
          </a:xfrm>
          <a:custGeom>
            <a:avLst/>
            <a:gdLst/>
            <a:ahLst/>
            <a:cxnLst/>
            <a:rect l="l" t="t" r="r" b="b"/>
            <a:pathLst>
              <a:path w="16191967" h="6057483">
                <a:moveTo>
                  <a:pt x="0" y="0"/>
                </a:moveTo>
                <a:lnTo>
                  <a:pt x="16191966" y="0"/>
                </a:lnTo>
                <a:lnTo>
                  <a:pt x="16191966" y="6057483"/>
                </a:lnTo>
                <a:lnTo>
                  <a:pt x="0" y="60574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6" t="-3119" r="-3657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517973" y="228586"/>
            <a:ext cx="13808605" cy="1514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61"/>
              </a:lnSpc>
            </a:pPr>
            <a:r>
              <a:rPr lang="en-US" sz="4329">
                <a:solidFill>
                  <a:srgbClr val="00569E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Q1: The total number of order place</a:t>
            </a:r>
          </a:p>
          <a:p>
            <a:pPr marL="0" lvl="0" indent="0" algn="ctr">
              <a:lnSpc>
                <a:spcPts val="6061"/>
              </a:lnSpc>
              <a:spcBef>
                <a:spcPct val="0"/>
              </a:spcBef>
            </a:pPr>
            <a:endParaRPr lang="en-US" sz="4329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8217" y="9258300"/>
            <a:ext cx="18476217" cy="1028700"/>
            <a:chOff x="0" y="0"/>
            <a:chExt cx="4866164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66164" cy="270933"/>
            </a:xfrm>
            <a:custGeom>
              <a:avLst/>
              <a:gdLst/>
              <a:ahLst/>
              <a:cxnLst/>
              <a:rect l="l" t="t" r="r" b="b"/>
              <a:pathLst>
                <a:path w="4866164" h="270933">
                  <a:moveTo>
                    <a:pt x="0" y="0"/>
                  </a:moveTo>
                  <a:lnTo>
                    <a:pt x="4866164" y="0"/>
                  </a:lnTo>
                  <a:lnTo>
                    <a:pt x="4866164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5B98BA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66164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867766" y="-1614217"/>
            <a:ext cx="3735531" cy="373553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867766" y="2958954"/>
            <a:ext cx="15141416" cy="5461706"/>
          </a:xfrm>
          <a:custGeom>
            <a:avLst/>
            <a:gdLst/>
            <a:ahLst/>
            <a:cxnLst/>
            <a:rect l="l" t="t" r="r" b="b"/>
            <a:pathLst>
              <a:path w="15141416" h="5461706">
                <a:moveTo>
                  <a:pt x="0" y="0"/>
                </a:moveTo>
                <a:lnTo>
                  <a:pt x="15141416" y="0"/>
                </a:lnTo>
                <a:lnTo>
                  <a:pt x="15141416" y="5461706"/>
                </a:lnTo>
                <a:lnTo>
                  <a:pt x="0" y="54617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05" r="-7777" b="-805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019045" y="936512"/>
            <a:ext cx="15240255" cy="2283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61"/>
              </a:lnSpc>
            </a:pPr>
            <a:r>
              <a:rPr lang="en-US" sz="4329">
                <a:solidFill>
                  <a:srgbClr val="00569E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Q2: The total revenue generated from pizza sales</a:t>
            </a:r>
          </a:p>
          <a:p>
            <a:pPr algn="ctr">
              <a:lnSpc>
                <a:spcPts val="6061"/>
              </a:lnSpc>
            </a:pPr>
            <a:endParaRPr lang="en-US" sz="4329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marL="0" lvl="0" indent="0" algn="ctr">
              <a:lnSpc>
                <a:spcPts val="6061"/>
              </a:lnSpc>
              <a:spcBef>
                <a:spcPct val="0"/>
              </a:spcBef>
            </a:pPr>
            <a:endParaRPr lang="en-US" sz="4329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8217" y="9258300"/>
            <a:ext cx="18476217" cy="1028700"/>
            <a:chOff x="0" y="0"/>
            <a:chExt cx="4866164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66164" cy="270933"/>
            </a:xfrm>
            <a:custGeom>
              <a:avLst/>
              <a:gdLst/>
              <a:ahLst/>
              <a:cxnLst/>
              <a:rect l="l" t="t" r="r" b="b"/>
              <a:pathLst>
                <a:path w="4866164" h="270933">
                  <a:moveTo>
                    <a:pt x="0" y="0"/>
                  </a:moveTo>
                  <a:lnTo>
                    <a:pt x="4866164" y="0"/>
                  </a:lnTo>
                  <a:lnTo>
                    <a:pt x="4866164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5B98BA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66164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867766" y="-1614217"/>
            <a:ext cx="3735531" cy="373553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3141674" y="2506003"/>
            <a:ext cx="10581883" cy="5898673"/>
          </a:xfrm>
          <a:custGeom>
            <a:avLst/>
            <a:gdLst/>
            <a:ahLst/>
            <a:cxnLst/>
            <a:rect l="l" t="t" r="r" b="b"/>
            <a:pathLst>
              <a:path w="10581883" h="5898673">
                <a:moveTo>
                  <a:pt x="0" y="0"/>
                </a:moveTo>
                <a:lnTo>
                  <a:pt x="10581883" y="0"/>
                </a:lnTo>
                <a:lnTo>
                  <a:pt x="10581883" y="5898673"/>
                </a:lnTo>
                <a:lnTo>
                  <a:pt x="0" y="58986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4209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429764" y="551824"/>
            <a:ext cx="15240255" cy="3053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61"/>
              </a:lnSpc>
            </a:pPr>
            <a:r>
              <a:rPr lang="en-US" sz="4329">
                <a:solidFill>
                  <a:srgbClr val="00569E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Q3: The highest priced pizza.</a:t>
            </a:r>
          </a:p>
          <a:p>
            <a:pPr algn="ctr">
              <a:lnSpc>
                <a:spcPts val="6061"/>
              </a:lnSpc>
            </a:pPr>
            <a:endParaRPr lang="en-US" sz="4329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6061"/>
              </a:lnSpc>
            </a:pPr>
            <a:endParaRPr lang="en-US" sz="4329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marL="0" lvl="0" indent="0" algn="ctr">
              <a:lnSpc>
                <a:spcPts val="6061"/>
              </a:lnSpc>
              <a:spcBef>
                <a:spcPct val="0"/>
              </a:spcBef>
            </a:pPr>
            <a:endParaRPr lang="en-US" sz="4329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8217" y="9258300"/>
            <a:ext cx="18476217" cy="1028700"/>
            <a:chOff x="0" y="0"/>
            <a:chExt cx="4866164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66164" cy="270933"/>
            </a:xfrm>
            <a:custGeom>
              <a:avLst/>
              <a:gdLst/>
              <a:ahLst/>
              <a:cxnLst/>
              <a:rect l="l" t="t" r="r" b="b"/>
              <a:pathLst>
                <a:path w="4866164" h="270933">
                  <a:moveTo>
                    <a:pt x="0" y="0"/>
                  </a:moveTo>
                  <a:lnTo>
                    <a:pt x="4866164" y="0"/>
                  </a:lnTo>
                  <a:lnTo>
                    <a:pt x="4866164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5B98BA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66164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867766" y="-1614217"/>
            <a:ext cx="3735531" cy="373553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800686" y="2506003"/>
            <a:ext cx="17024750" cy="6752297"/>
          </a:xfrm>
          <a:custGeom>
            <a:avLst/>
            <a:gdLst/>
            <a:ahLst/>
            <a:cxnLst/>
            <a:rect l="l" t="t" r="r" b="b"/>
            <a:pathLst>
              <a:path w="17024750" h="6752297">
                <a:moveTo>
                  <a:pt x="0" y="0"/>
                </a:moveTo>
                <a:lnTo>
                  <a:pt x="17024750" y="0"/>
                </a:lnTo>
                <a:lnTo>
                  <a:pt x="17024750" y="6752297"/>
                </a:lnTo>
                <a:lnTo>
                  <a:pt x="0" y="67522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429764" y="551824"/>
            <a:ext cx="15240255" cy="3822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61"/>
              </a:lnSpc>
            </a:pPr>
            <a:r>
              <a:rPr lang="en-US" sz="4329">
                <a:solidFill>
                  <a:srgbClr val="00569E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Q4: The most common pizza size ordered.</a:t>
            </a:r>
          </a:p>
          <a:p>
            <a:pPr algn="ctr">
              <a:lnSpc>
                <a:spcPts val="6061"/>
              </a:lnSpc>
            </a:pPr>
            <a:endParaRPr lang="en-US" sz="4329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6061"/>
              </a:lnSpc>
            </a:pPr>
            <a:endParaRPr lang="en-US" sz="4329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6061"/>
              </a:lnSpc>
            </a:pPr>
            <a:endParaRPr lang="en-US" sz="4329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marL="0" lvl="0" indent="0" algn="ctr">
              <a:lnSpc>
                <a:spcPts val="6061"/>
              </a:lnSpc>
              <a:spcBef>
                <a:spcPct val="0"/>
              </a:spcBef>
            </a:pPr>
            <a:endParaRPr lang="en-US" sz="4329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8217" y="9258300"/>
            <a:ext cx="18476217" cy="1028700"/>
            <a:chOff x="0" y="0"/>
            <a:chExt cx="4866164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66164" cy="270933"/>
            </a:xfrm>
            <a:custGeom>
              <a:avLst/>
              <a:gdLst/>
              <a:ahLst/>
              <a:cxnLst/>
              <a:rect l="l" t="t" r="r" b="b"/>
              <a:pathLst>
                <a:path w="4866164" h="270933">
                  <a:moveTo>
                    <a:pt x="0" y="0"/>
                  </a:moveTo>
                  <a:lnTo>
                    <a:pt x="4866164" y="0"/>
                  </a:lnTo>
                  <a:lnTo>
                    <a:pt x="4866164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5B98BA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66164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867766" y="-1614217"/>
            <a:ext cx="3735531" cy="373553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634403" y="2121314"/>
            <a:ext cx="16901929" cy="6825280"/>
          </a:xfrm>
          <a:custGeom>
            <a:avLst/>
            <a:gdLst/>
            <a:ahLst/>
            <a:cxnLst/>
            <a:rect l="l" t="t" r="r" b="b"/>
            <a:pathLst>
              <a:path w="16901929" h="6825280">
                <a:moveTo>
                  <a:pt x="0" y="0"/>
                </a:moveTo>
                <a:lnTo>
                  <a:pt x="16901930" y="0"/>
                </a:lnTo>
                <a:lnTo>
                  <a:pt x="16901930" y="6825280"/>
                </a:lnTo>
                <a:lnTo>
                  <a:pt x="0" y="68252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95" r="-13215" b="-2458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479640" y="551824"/>
            <a:ext cx="15345796" cy="5107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21"/>
              </a:lnSpc>
            </a:pPr>
            <a:r>
              <a:rPr lang="en-US" sz="3729" dirty="0">
                <a:solidFill>
                  <a:srgbClr val="00569E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Q5: The top 5 most ordered pizza types along their quantities.</a:t>
            </a:r>
          </a:p>
          <a:p>
            <a:pPr algn="ctr">
              <a:lnSpc>
                <a:spcPts val="5221"/>
              </a:lnSpc>
            </a:pPr>
            <a:endParaRPr lang="en-US" sz="3729" dirty="0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6061"/>
              </a:lnSpc>
            </a:pPr>
            <a:endParaRPr lang="en-US" sz="3729" dirty="0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6061"/>
              </a:lnSpc>
            </a:pPr>
            <a:endParaRPr lang="en-US" sz="3729" dirty="0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6061"/>
              </a:lnSpc>
            </a:pPr>
            <a:endParaRPr lang="en-US" sz="3729" dirty="0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6061"/>
              </a:lnSpc>
            </a:pPr>
            <a:endParaRPr lang="en-US" sz="3729" dirty="0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marL="0" lvl="0" indent="0" algn="ctr">
              <a:lnSpc>
                <a:spcPts val="6061"/>
              </a:lnSpc>
              <a:spcBef>
                <a:spcPct val="0"/>
              </a:spcBef>
            </a:pPr>
            <a:endParaRPr lang="en-US" sz="3729" dirty="0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8217" y="9258300"/>
            <a:ext cx="18476217" cy="1028700"/>
            <a:chOff x="0" y="0"/>
            <a:chExt cx="4866164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66164" cy="270933"/>
            </a:xfrm>
            <a:custGeom>
              <a:avLst/>
              <a:gdLst/>
              <a:ahLst/>
              <a:cxnLst/>
              <a:rect l="l" t="t" r="r" b="b"/>
              <a:pathLst>
                <a:path w="4866164" h="270933">
                  <a:moveTo>
                    <a:pt x="0" y="0"/>
                  </a:moveTo>
                  <a:lnTo>
                    <a:pt x="4866164" y="0"/>
                  </a:lnTo>
                  <a:lnTo>
                    <a:pt x="4866164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5B98BA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66164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867766" y="-1614217"/>
            <a:ext cx="3735531" cy="373553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661816" y="2643864"/>
            <a:ext cx="16597484" cy="6264661"/>
          </a:xfrm>
          <a:custGeom>
            <a:avLst/>
            <a:gdLst/>
            <a:ahLst/>
            <a:cxnLst/>
            <a:rect l="l" t="t" r="r" b="b"/>
            <a:pathLst>
              <a:path w="16597484" h="6264661">
                <a:moveTo>
                  <a:pt x="0" y="0"/>
                </a:moveTo>
                <a:lnTo>
                  <a:pt x="16597484" y="0"/>
                </a:lnTo>
                <a:lnTo>
                  <a:pt x="16597484" y="6264661"/>
                </a:lnTo>
                <a:lnTo>
                  <a:pt x="0" y="62646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579121" y="561349"/>
            <a:ext cx="16224383" cy="5181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08"/>
              </a:lnSpc>
            </a:pPr>
            <a:r>
              <a:rPr lang="en-US" sz="3791">
                <a:solidFill>
                  <a:srgbClr val="00569E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Q6: The quantity of each pizza categories ordered.</a:t>
            </a:r>
          </a:p>
          <a:p>
            <a:pPr algn="ctr">
              <a:lnSpc>
                <a:spcPts val="5308"/>
              </a:lnSpc>
            </a:pPr>
            <a:endParaRPr lang="en-US" sz="3791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6162"/>
              </a:lnSpc>
            </a:pPr>
            <a:endParaRPr lang="en-US" sz="3791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6162"/>
              </a:lnSpc>
            </a:pPr>
            <a:endParaRPr lang="en-US" sz="3791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6162"/>
              </a:lnSpc>
            </a:pPr>
            <a:endParaRPr lang="en-US" sz="3791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algn="ctr">
              <a:lnSpc>
                <a:spcPts val="6162"/>
              </a:lnSpc>
            </a:pPr>
            <a:endParaRPr lang="en-US" sz="3791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pPr marL="0" lvl="0" indent="0" algn="ctr">
              <a:lnSpc>
                <a:spcPts val="6162"/>
              </a:lnSpc>
              <a:spcBef>
                <a:spcPct val="0"/>
              </a:spcBef>
            </a:pPr>
            <a:endParaRPr lang="en-US" sz="3791">
              <a:solidFill>
                <a:srgbClr val="00569E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799</Words>
  <Application>Microsoft Office PowerPoint</Application>
  <PresentationFormat>Custom</PresentationFormat>
  <Paragraphs>148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Poppins</vt:lpstr>
      <vt:lpstr>Poppins Bold</vt:lpstr>
      <vt:lpstr>Calibri</vt:lpstr>
      <vt:lpstr>Arial</vt:lpstr>
      <vt:lpstr>Open Sans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Blue Professional Modern Technology Pitch Deck Presentation</dc:title>
  <cp:lastModifiedBy>aniket mane</cp:lastModifiedBy>
  <cp:revision>2</cp:revision>
  <dcterms:created xsi:type="dcterms:W3CDTF">2006-08-16T00:00:00Z</dcterms:created>
  <dcterms:modified xsi:type="dcterms:W3CDTF">2024-07-29T06:18:08Z</dcterms:modified>
  <dc:identifier>DAGLknnGx2k</dc:identifier>
</cp:coreProperties>
</file>