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8" r:id="rId5"/>
    <p:sldId id="268" r:id="rId6"/>
    <p:sldId id="269" r:id="rId7"/>
    <p:sldId id="277" r:id="rId8"/>
    <p:sldId id="270" r:id="rId9"/>
    <p:sldId id="271" r:id="rId10"/>
    <p:sldId id="272" r:id="rId11"/>
    <p:sldId id="278" r:id="rId12"/>
    <p:sldId id="266" r:id="rId13"/>
    <p:sldId id="280" r:id="rId14"/>
    <p:sldId id="274" r:id="rId15"/>
    <p:sldId id="275" r:id="rId16"/>
    <p:sldId id="279"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56434-4EFD-49F4-9761-62F25AFE7905}" v="62" dt="2019-10-15T23:53:13.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87949" autoAdjust="0"/>
  </p:normalViewPr>
  <p:slideViewPr>
    <p:cSldViewPr snapToGrid="0" showGuides="1">
      <p:cViewPr>
        <p:scale>
          <a:sx n="50" d="100"/>
          <a:sy n="50" d="100"/>
        </p:scale>
        <p:origin x="1286" y="6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10/15/2019</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10/15/2019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325295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424917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98380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211319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10/15/2019</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INVESTING IN AIRBNB</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A SAN FRANCISCO PERSPECTIVE</a:t>
            </a:r>
          </a:p>
          <a:p>
            <a:r>
              <a:rPr lang="en-US" sz="1400" dirty="0"/>
              <a:t>BY ALEXANDRIA THOMPSON</a:t>
            </a:r>
          </a:p>
          <a:p>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Taking a look into  SAN FRANCISCO’S revenue…</a:t>
            </a:r>
          </a:p>
        </p:txBody>
      </p:sp>
      <p:sp>
        <p:nvSpPr>
          <p:cNvPr id="4" name="Slide Number Placeholder 3"/>
          <p:cNvSpPr>
            <a:spLocks noGrp="1"/>
          </p:cNvSpPr>
          <p:nvPr>
            <p:ph type="sldNum" sz="quarter" idx="4294967295"/>
          </p:nvPr>
        </p:nvSpPr>
        <p:spPr>
          <a:xfrm>
            <a:off x="11363696" y="6455739"/>
            <a:ext cx="294460" cy="187367"/>
          </a:xfrm>
        </p:spPr>
        <p:txBody>
          <a:bodyPr/>
          <a:lstStyle/>
          <a:p>
            <a:r>
              <a:rPr lang="en-US" dirty="0"/>
              <a:t>9</a:t>
            </a:r>
          </a:p>
        </p:txBody>
      </p:sp>
      <p:pic>
        <p:nvPicPr>
          <p:cNvPr id="2" name="Picture 1">
            <a:extLst>
              <a:ext uri="{FF2B5EF4-FFF2-40B4-BE49-F238E27FC236}">
                <a16:creationId xmlns:a16="http://schemas.microsoft.com/office/drawing/2014/main" id="{45073F81-BC48-4683-ACBF-C04599E72CB9}"/>
              </a:ext>
            </a:extLst>
          </p:cNvPr>
          <p:cNvPicPr>
            <a:picLocks noChangeAspect="1"/>
          </p:cNvPicPr>
          <p:nvPr/>
        </p:nvPicPr>
        <p:blipFill>
          <a:blip r:embed="rId3"/>
          <a:stretch>
            <a:fillRect/>
          </a:stretch>
        </p:blipFill>
        <p:spPr>
          <a:xfrm>
            <a:off x="1354664" y="1959822"/>
            <a:ext cx="4215555" cy="3703051"/>
          </a:xfrm>
          <a:prstGeom prst="rect">
            <a:avLst/>
          </a:prstGeom>
        </p:spPr>
      </p:pic>
      <p:sp>
        <p:nvSpPr>
          <p:cNvPr id="3" name="TextBox 2">
            <a:extLst>
              <a:ext uri="{FF2B5EF4-FFF2-40B4-BE49-F238E27FC236}">
                <a16:creationId xmlns:a16="http://schemas.microsoft.com/office/drawing/2014/main" id="{37FDF367-4B37-464F-B2BD-A57FF349F78A}"/>
              </a:ext>
            </a:extLst>
          </p:cNvPr>
          <p:cNvSpPr txBox="1"/>
          <p:nvPr/>
        </p:nvSpPr>
        <p:spPr>
          <a:xfrm>
            <a:off x="6697980" y="2705100"/>
            <a:ext cx="4899216"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Mean not close to median</a:t>
            </a:r>
          </a:p>
          <a:p>
            <a:pPr marL="285750" indent="-285750">
              <a:buFont typeface="Arial" panose="020B0604020202020204" pitchFamily="34" charset="0"/>
              <a:buChar char="•"/>
            </a:pPr>
            <a:r>
              <a:rPr lang="en-US" sz="2400" b="1" dirty="0"/>
              <a:t>Standard Error very high</a:t>
            </a:r>
          </a:p>
          <a:p>
            <a:pPr marL="285750" indent="-285750">
              <a:buFont typeface="Arial" panose="020B0604020202020204" pitchFamily="34" charset="0"/>
              <a:buChar char="•"/>
            </a:pPr>
            <a:r>
              <a:rPr lang="en-US" sz="2400" b="1" dirty="0"/>
              <a:t>Such a high range between listings </a:t>
            </a:r>
          </a:p>
          <a:p>
            <a:pPr marL="285750" indent="-285750">
              <a:buFont typeface="Arial" panose="020B0604020202020204" pitchFamily="34" charset="0"/>
              <a:buChar char="•"/>
            </a:pPr>
            <a:r>
              <a:rPr lang="en-US" sz="2400" b="1" dirty="0"/>
              <a:t>High Standard Deviation</a:t>
            </a:r>
          </a:p>
        </p:txBody>
      </p:sp>
    </p:spTree>
    <p:extLst>
      <p:ext uri="{BB962C8B-B14F-4D97-AF65-F5344CB8AC3E}">
        <p14:creationId xmlns:p14="http://schemas.microsoft.com/office/powerpoint/2010/main" val="98583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a:t>RECOMMENDED NEIGHBORHOODS</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srcRect/>
          <a:stretch/>
        </p:blipFill>
        <p:spPr>
          <a:xfrm>
            <a:off x="861554" y="1924825"/>
            <a:ext cx="1874852" cy="1406138"/>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dirty="0"/>
              <a:t>mission</a:t>
            </a:r>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p:txBody>
          <a:bodyPr/>
          <a:lstStyle/>
          <a:p>
            <a:r>
              <a:rPr lang="en-US" dirty="0"/>
              <a:t>Number of Listings: 618</a:t>
            </a:r>
          </a:p>
          <a:p>
            <a:r>
              <a:rPr lang="en-US" dirty="0"/>
              <a:t>Avg Revenue: $236,382</a:t>
            </a:r>
          </a:p>
          <a:p>
            <a:r>
              <a:rPr lang="en-US" dirty="0"/>
              <a:t>Number of stays: 77,434</a:t>
            </a:r>
          </a:p>
          <a:p>
            <a:r>
              <a:rPr lang="en-US" dirty="0"/>
              <a:t>Avg Review Rating: 87%</a:t>
            </a:r>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4"/>
          <a:srcRect/>
          <a:stretch/>
        </p:blipFill>
        <p:spPr>
          <a:xfrm>
            <a:off x="3718671" y="1881862"/>
            <a:ext cx="1934244" cy="1292014"/>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dirty="0"/>
              <a:t>Western addition</a:t>
            </a:r>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p:txBody>
          <a:bodyPr/>
          <a:lstStyle/>
          <a:p>
            <a:r>
              <a:rPr lang="en-US" dirty="0"/>
              <a:t>Number of Listings: 486</a:t>
            </a:r>
          </a:p>
          <a:p>
            <a:r>
              <a:rPr lang="en-US" dirty="0"/>
              <a:t>Avg Revenue: $266,745</a:t>
            </a:r>
          </a:p>
          <a:p>
            <a:r>
              <a:rPr lang="en-US" dirty="0"/>
              <a:t>Number of stays: 52,270</a:t>
            </a:r>
          </a:p>
          <a:p>
            <a:r>
              <a:rPr lang="en-US" dirty="0"/>
              <a:t>Avg Review Rating: 88%</a:t>
            </a:r>
          </a:p>
        </p:txBody>
      </p:sp>
      <p:pic>
        <p:nvPicPr>
          <p:cNvPr id="21" name="Picture Placeholder 20">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5"/>
          <a:srcRect/>
          <a:stretch/>
        </p:blipFill>
        <p:spPr>
          <a:xfrm>
            <a:off x="6530256" y="1848535"/>
            <a:ext cx="1934244" cy="1450682"/>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a:xfrm>
            <a:off x="6231252" y="3485406"/>
            <a:ext cx="2588705" cy="495389"/>
          </a:xfrm>
        </p:spPr>
        <p:txBody>
          <a:bodyPr/>
          <a:lstStyle/>
          <a:p>
            <a:r>
              <a:rPr lang="en-US" dirty="0" err="1"/>
              <a:t>castro</a:t>
            </a:r>
            <a:endParaRPr lang="en-US" dirty="0"/>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p:txBody>
          <a:bodyPr/>
          <a:lstStyle/>
          <a:p>
            <a:r>
              <a:rPr lang="en-US" dirty="0"/>
              <a:t>Number of Listings: 384</a:t>
            </a:r>
          </a:p>
          <a:p>
            <a:r>
              <a:rPr lang="en-US" dirty="0"/>
              <a:t>Avg Revenue: $216,416</a:t>
            </a:r>
          </a:p>
          <a:p>
            <a:r>
              <a:rPr lang="en-US" dirty="0"/>
              <a:t>Number of stays: 48,062</a:t>
            </a:r>
          </a:p>
          <a:p>
            <a:r>
              <a:rPr lang="en-US" dirty="0"/>
              <a:t>Avg Review Rating: 87%</a:t>
            </a:r>
          </a:p>
        </p:txBody>
      </p:sp>
      <p:pic>
        <p:nvPicPr>
          <p:cNvPr id="23" name="Picture Placeholder 22">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6"/>
          <a:srcRect/>
          <a:stretch/>
        </p:blipFill>
        <p:spPr>
          <a:xfrm>
            <a:off x="9396202" y="1795993"/>
            <a:ext cx="1934244" cy="1522739"/>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a:xfrm>
            <a:off x="9087698" y="3414591"/>
            <a:ext cx="2588705" cy="495389"/>
          </a:xfrm>
        </p:spPr>
        <p:txBody>
          <a:bodyPr/>
          <a:lstStyle/>
          <a:p>
            <a:r>
              <a:rPr lang="en-US" dirty="0"/>
              <a:t>SOMA</a:t>
            </a:r>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a:xfrm>
            <a:off x="9078843" y="3894983"/>
            <a:ext cx="2588705" cy="2805694"/>
          </a:xfrm>
        </p:spPr>
        <p:txBody>
          <a:bodyPr/>
          <a:lstStyle/>
          <a:p>
            <a:r>
              <a:rPr lang="en-US" dirty="0"/>
              <a:t>Number of Listings: 378</a:t>
            </a:r>
          </a:p>
          <a:p>
            <a:r>
              <a:rPr lang="en-US" dirty="0"/>
              <a:t>Avg Revenue: $259,396</a:t>
            </a:r>
          </a:p>
          <a:p>
            <a:r>
              <a:rPr lang="en-US" dirty="0"/>
              <a:t>Number of stays: 22,230</a:t>
            </a:r>
          </a:p>
          <a:p>
            <a:r>
              <a:rPr lang="en-US" dirty="0"/>
              <a:t>Avg Review Rating: 82%</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11</a:t>
            </a:fld>
            <a:endParaRPr lang="en-US" dirty="0"/>
          </a:p>
        </p:txBody>
      </p:sp>
    </p:spTree>
    <p:extLst>
      <p:ext uri="{BB962C8B-B14F-4D97-AF65-F5344CB8AC3E}">
        <p14:creationId xmlns:p14="http://schemas.microsoft.com/office/powerpoint/2010/main" val="43563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A21B72-E4A7-40C7-9B65-CC70DA896BCB}"/>
              </a:ext>
            </a:extLst>
          </p:cNvPr>
          <p:cNvSpPr txBox="1"/>
          <p:nvPr/>
        </p:nvSpPr>
        <p:spPr>
          <a:xfrm>
            <a:off x="538960" y="1825625"/>
            <a:ext cx="4914189" cy="4351338"/>
          </a:xfrm>
          <a:prstGeom prst="rect">
            <a:avLst/>
          </a:prstGeom>
        </p:spPr>
        <p:txBody>
          <a:bodyPr rtlCol="0">
            <a:normAutofit/>
          </a:bodyPr>
          <a:lstStyle/>
          <a:p>
            <a:pPr>
              <a:spcAft>
                <a:spcPts val="600"/>
              </a:spcAft>
            </a:pPr>
            <a:r>
              <a:rPr lang="en-US" sz="2400" dirty="0"/>
              <a:t>CASTRO DISTRICT!</a:t>
            </a:r>
          </a:p>
          <a:p>
            <a:pPr>
              <a:spcAft>
                <a:spcPts val="600"/>
              </a:spcAft>
            </a:pPr>
            <a:endParaRPr lang="en-US" sz="2400" dirty="0"/>
          </a:p>
          <a:p>
            <a:pPr marL="342900" indent="-342900">
              <a:spcAft>
                <a:spcPts val="600"/>
              </a:spcAft>
              <a:buFontTx/>
              <a:buChar char="-"/>
            </a:pPr>
            <a:r>
              <a:rPr lang="en-US" sz="2400" dirty="0"/>
              <a:t>THIRD HIGHEST REVENUE</a:t>
            </a:r>
          </a:p>
          <a:p>
            <a:pPr marL="342900" indent="-342900">
              <a:spcAft>
                <a:spcPts val="600"/>
              </a:spcAft>
              <a:buFontTx/>
              <a:buChar char="-"/>
            </a:pPr>
            <a:r>
              <a:rPr lang="en-US" sz="2400" dirty="0"/>
              <a:t>HIGH NUMBER OF STAYS </a:t>
            </a:r>
          </a:p>
          <a:p>
            <a:pPr marL="342900" indent="-342900">
              <a:spcAft>
                <a:spcPts val="600"/>
              </a:spcAft>
              <a:buFontTx/>
              <a:buChar char="-"/>
            </a:pPr>
            <a:r>
              <a:rPr lang="en-US" sz="2400" dirty="0"/>
              <a:t>NOT AS DENSE AS OTHER NEIGHBORHOODS</a:t>
            </a:r>
          </a:p>
          <a:p>
            <a:pPr marL="342900" indent="-342900">
              <a:spcAft>
                <a:spcPts val="600"/>
              </a:spcAft>
              <a:buFontTx/>
              <a:buChar char="-"/>
            </a:pPr>
            <a:r>
              <a:rPr lang="en-US" sz="2400" dirty="0"/>
              <a:t>87% AVERAGE REVIEW RATING </a:t>
            </a:r>
          </a:p>
          <a:p>
            <a:pPr marL="342900" indent="-342900">
              <a:spcAft>
                <a:spcPts val="600"/>
              </a:spcAft>
              <a:buFontTx/>
              <a:buChar char="-"/>
            </a:pPr>
            <a:endParaRPr lang="en-US" sz="2400" dirty="0"/>
          </a:p>
          <a:p>
            <a:pPr>
              <a:spcAft>
                <a:spcPts val="600"/>
              </a:spcAft>
            </a:pPr>
            <a:endParaRPr lang="en-US" sz="2400" dirty="0"/>
          </a:p>
        </p:txBody>
      </p:sp>
      <p:pic>
        <p:nvPicPr>
          <p:cNvPr id="10" name="Picture Placeholder 9">
            <a:extLst>
              <a:ext uri="{FF2B5EF4-FFF2-40B4-BE49-F238E27FC236}">
                <a16:creationId xmlns:a16="http://schemas.microsoft.com/office/drawing/2014/main" id="{3A7EDB62-3E60-F44C-AE34-9495623E004A}"/>
              </a:ext>
            </a:extLst>
          </p:cNvPr>
          <p:cNvPicPr>
            <a:picLocks noGrp="1" noChangeAspect="1"/>
          </p:cNvPicPr>
          <p:nvPr>
            <p:ph type="pic" sz="quarter" idx="13"/>
          </p:nvPr>
        </p:nvPicPr>
        <p:blipFill rotWithShape="1">
          <a:blip r:embed="rId3"/>
          <a:srcRect l="6837" r="11326" b="1"/>
          <a:stretch/>
        </p:blipFill>
        <p:spPr>
          <a:xfrm>
            <a:off x="5884648" y="10"/>
            <a:ext cx="6307353" cy="578036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no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a:xfrm>
            <a:off x="515938" y="499595"/>
            <a:ext cx="4937211" cy="1325563"/>
          </a:xfrm>
          <a:prstGeom prst="rect">
            <a:avLst/>
          </a:prstGeom>
        </p:spPr>
        <p:txBody>
          <a:bodyPr anchor="ctr">
            <a:normAutofit/>
          </a:bodyPr>
          <a:lstStyle/>
          <a:p>
            <a:r>
              <a:rPr lang="en-US" dirty="0"/>
              <a:t>TOP CHOICE!</a:t>
            </a:r>
          </a:p>
        </p:txBody>
      </p:sp>
    </p:spTree>
    <p:extLst>
      <p:ext uri="{BB962C8B-B14F-4D97-AF65-F5344CB8AC3E}">
        <p14:creationId xmlns:p14="http://schemas.microsoft.com/office/powerpoint/2010/main" val="292880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A7EDB62-3E60-F44C-AE34-9495623E004A}"/>
              </a:ext>
            </a:extLst>
          </p:cNvPr>
          <p:cNvPicPr>
            <a:picLocks noGrp="1" noChangeAspect="1"/>
          </p:cNvPicPr>
          <p:nvPr>
            <p:ph type="pic" sz="quarter" idx="13"/>
          </p:nvPr>
        </p:nvPicPr>
        <p:blipFill rotWithShape="1">
          <a:blip r:embed="rId3"/>
          <a:srcRect l="6837" r="11326" b="1"/>
          <a:stretch/>
        </p:blipFill>
        <p:spPr>
          <a:xfrm>
            <a:off x="5884648" y="10"/>
            <a:ext cx="6307353" cy="578036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no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a:xfrm>
            <a:off x="515938" y="499595"/>
            <a:ext cx="4937211" cy="1325563"/>
          </a:xfrm>
          <a:prstGeom prst="rect">
            <a:avLst/>
          </a:prstGeom>
        </p:spPr>
        <p:txBody>
          <a:bodyPr anchor="ctr">
            <a:normAutofit/>
          </a:bodyPr>
          <a:lstStyle/>
          <a:p>
            <a:r>
              <a:rPr lang="en-US" dirty="0"/>
              <a:t>Castro’s stats</a:t>
            </a:r>
          </a:p>
        </p:txBody>
      </p:sp>
      <p:pic>
        <p:nvPicPr>
          <p:cNvPr id="3" name="Picture 2">
            <a:extLst>
              <a:ext uri="{FF2B5EF4-FFF2-40B4-BE49-F238E27FC236}">
                <a16:creationId xmlns:a16="http://schemas.microsoft.com/office/drawing/2014/main" id="{24D7C77D-D4B4-4A86-8900-8AC4C729F352}"/>
              </a:ext>
            </a:extLst>
          </p:cNvPr>
          <p:cNvPicPr>
            <a:picLocks noChangeAspect="1"/>
          </p:cNvPicPr>
          <p:nvPr/>
        </p:nvPicPr>
        <p:blipFill>
          <a:blip r:embed="rId4"/>
          <a:stretch>
            <a:fillRect/>
          </a:stretch>
        </p:blipFill>
        <p:spPr>
          <a:xfrm>
            <a:off x="1348740" y="1934442"/>
            <a:ext cx="3154817" cy="3964698"/>
          </a:xfrm>
          <a:prstGeom prst="rect">
            <a:avLst/>
          </a:prstGeom>
        </p:spPr>
      </p:pic>
    </p:spTree>
    <p:extLst>
      <p:ext uri="{BB962C8B-B14F-4D97-AF65-F5344CB8AC3E}">
        <p14:creationId xmlns:p14="http://schemas.microsoft.com/office/powerpoint/2010/main" val="136850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ctrTitle"/>
          </p:nvPr>
        </p:nvSpPr>
        <p:spPr>
          <a:xfrm>
            <a:off x="6343650" y="2173288"/>
            <a:ext cx="5143500" cy="2090808"/>
          </a:xfrm>
          <a:prstGeom prst="rect">
            <a:avLst/>
          </a:prstGeom>
        </p:spPr>
        <p:txBody>
          <a:bodyPr anchor="b">
            <a:normAutofit/>
          </a:bodyPr>
          <a:lstStyle/>
          <a:p>
            <a:r>
              <a:rPr lang="en-US" dirty="0"/>
              <a:t>Questions? Comments?</a:t>
            </a:r>
          </a:p>
        </p:txBody>
      </p:sp>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r="-1" b="-1"/>
          <a:stretch/>
        </p:blipFill>
        <p:spPr>
          <a:xfrm>
            <a:off x="710812" y="728545"/>
            <a:ext cx="5305661" cy="5305661"/>
          </a:xfrm>
          <a:prstGeom prst="ellipse">
            <a:avLst/>
          </a:prstGeom>
          <a:noFill/>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79590" y="123569"/>
            <a:ext cx="10515600" cy="940181"/>
          </a:xfrm>
        </p:spPr>
        <p:txBody>
          <a:bodyPr/>
          <a:lstStyle/>
          <a:p>
            <a:r>
              <a:rPr lang="en-US" dirty="0"/>
              <a:t>AIRBNB’S PROPERTY INVESTMENT SUCCESS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311084" y="1063750"/>
            <a:ext cx="10052612" cy="764460"/>
          </a:xfrm>
        </p:spPr>
        <p:txBody>
          <a:bodyPr/>
          <a:lstStyle/>
          <a:p>
            <a:r>
              <a:rPr lang="en-US" dirty="0"/>
              <a:t>Airbnb offers great opportunities for anyone looking to make money in real estate. With over 150 million guests making trips to 65,000 cities around the world, investing in Airbnb rentals is quickly becoming the optimal real estate investment strategy for savvy property investors. Let’s take a look at the San Francisco market and which neighborhood is best for you! </a:t>
            </a:r>
          </a:p>
        </p:txBody>
      </p:sp>
      <p:pic>
        <p:nvPicPr>
          <p:cNvPr id="11" name="Picture Placehold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2993041" y="2495388"/>
            <a:ext cx="6206400" cy="4137600"/>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000" dirty="0"/>
              <a:t>Sf Airbnb setting</a:t>
            </a:r>
            <a:br>
              <a:rPr lang="en-US" sz="4000" dirty="0"/>
            </a:br>
            <a:endParaRPr lang="en-US" sz="4000"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216150" y="2104401"/>
            <a:ext cx="5236999" cy="4351338"/>
          </a:xfrm>
        </p:spPr>
        <p:txBody>
          <a:bodyPr/>
          <a:lstStyle/>
          <a:p>
            <a:pPr marL="0" indent="0">
              <a:buNone/>
            </a:pPr>
            <a:r>
              <a:rPr lang="en-US" dirty="0"/>
              <a:t>	With over 35 neighborhoods throughout the city, San Francisco offers dozens of options when entering into the market. </a:t>
            </a:r>
          </a:p>
          <a:p>
            <a:pPr marL="0" indent="0">
              <a:buNone/>
            </a:pPr>
            <a:r>
              <a:rPr lang="en-US" dirty="0"/>
              <a:t>	A high entry cost keeps many investors out, however, in the right neighborhood, an investor can create a great revenue stream in this highly visited tourist destination.</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5587468" y="360332"/>
            <a:ext cx="6307353" cy="564899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DATA CLEANING STEPS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DATA CLEANING</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4" y="2863157"/>
            <a:ext cx="4074002" cy="3592581"/>
          </a:xfrm>
        </p:spPr>
        <p:txBody>
          <a:bodyPr/>
          <a:lstStyle/>
          <a:p>
            <a:pPr marL="285750" indent="-285750">
              <a:buFontTx/>
              <a:buChar char="-"/>
            </a:pPr>
            <a:r>
              <a:rPr lang="en-US" sz="1600" dirty="0"/>
              <a:t>REMOVED DUPLICATES AND BLANKS FROM ID COLUMN </a:t>
            </a:r>
          </a:p>
          <a:p>
            <a:pPr marL="285750" indent="-285750">
              <a:buFontTx/>
              <a:buChar char="-"/>
            </a:pPr>
            <a:r>
              <a:rPr lang="en-US" dirty="0"/>
              <a:t>REMOVED COLUMNS/ FIELDS THAT WILL NOT BE USED IN ANALYSIS</a:t>
            </a:r>
          </a:p>
          <a:p>
            <a:pPr marL="285750" indent="-285750">
              <a:buFontTx/>
              <a:buChar char="-"/>
            </a:pPr>
            <a:r>
              <a:rPr lang="en-US" sz="1600" dirty="0"/>
              <a:t>ADDED </a:t>
            </a:r>
            <a:r>
              <a:rPr lang="en-US" dirty="0"/>
              <a:t>PRICE PER NIGHT, PER STAY, AND TOTAL REVENUE COLUMNS</a:t>
            </a:r>
          </a:p>
          <a:p>
            <a:pPr marL="285750" indent="-285750">
              <a:buFontTx/>
              <a:buChar char="-"/>
            </a:pPr>
            <a:r>
              <a:rPr lang="en-US" sz="1600" dirty="0"/>
              <a:t>CLEANED UP ZIPCODES AND ADDED MEDIAN HOUSING PRICE</a:t>
            </a:r>
            <a:r>
              <a:rPr lang="en-US" dirty="0"/>
              <a:t>S COLUMN WITH INFO FROM Redfin_median_home_price_2019</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327918" y="995516"/>
            <a:ext cx="4074002" cy="3487178"/>
          </a:xfrm>
        </p:spPr>
        <p:txBody>
          <a:bodyPr/>
          <a:lstStyle/>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CREATED ROI COLUMN WITH AVERAGE HOUSING PRICES AND TOTAL REVENUE</a:t>
            </a:r>
          </a:p>
          <a:p>
            <a:pPr marL="285750" indent="-285750">
              <a:buFontTx/>
              <a:buChar char="-"/>
            </a:pPr>
            <a:r>
              <a:rPr lang="en-US" dirty="0"/>
              <a:t>DELETED LISTINGS WITH BLANK ZIPCODES, 0 NUMBER OF STAYS AND PRICED AT $0</a:t>
            </a:r>
          </a:p>
          <a:p>
            <a:pPr marL="285750" indent="-285750">
              <a:buFontTx/>
              <a:buChar char="-"/>
            </a:pPr>
            <a:r>
              <a:rPr lang="en-US" dirty="0"/>
              <a:t>CLEANED UP REVIEW RATING COLUMN. CREATED NEW COLUMN WITH PERCENTAGE IN DECIMAL FORMAT</a:t>
            </a:r>
          </a:p>
          <a:p>
            <a:pPr marL="285750" indent="-285750">
              <a:buFontTx/>
              <a:buChar char="-"/>
            </a:pPr>
            <a:endParaRPr lang="en-US" dirty="0"/>
          </a:p>
          <a:p>
            <a:pPr marL="285750" indent="-285750">
              <a:buFontTx/>
              <a:buChar char="-"/>
            </a:pPr>
            <a:endParaRPr lang="en-US"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ORGANIZING AND EDITING</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215764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Airbnb in the city</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sz="2000" b="1" dirty="0"/>
              <a:t>Number of Listings in the city:</a:t>
            </a:r>
          </a:p>
          <a:p>
            <a:pPr marL="0" indent="0">
              <a:buNone/>
            </a:pPr>
            <a:r>
              <a:rPr lang="en-US" sz="1800" dirty="0"/>
              <a:t>6165 throughout the city, after cleaning</a:t>
            </a:r>
          </a:p>
          <a:p>
            <a:pPr marL="0" indent="0">
              <a:buNone/>
            </a:pPr>
            <a:r>
              <a:rPr lang="en-US" sz="2000" b="1" dirty="0"/>
              <a:t>Number of visitors to all listings:</a:t>
            </a:r>
          </a:p>
          <a:p>
            <a:pPr marL="0" indent="0">
              <a:buNone/>
            </a:pPr>
            <a:r>
              <a:rPr lang="en-US" sz="2000" dirty="0"/>
              <a:t>699532</a:t>
            </a:r>
          </a:p>
          <a:p>
            <a:pPr marL="0" indent="0">
              <a:buNone/>
            </a:pPr>
            <a:r>
              <a:rPr lang="en-US" sz="1800" b="1" dirty="0"/>
              <a:t>Total Market Revenue</a:t>
            </a:r>
          </a:p>
          <a:p>
            <a:pPr marL="0" indent="0">
              <a:buNone/>
            </a:pPr>
            <a:r>
              <a:rPr lang="en-US" sz="1800" dirty="0"/>
              <a:t>$1,293,863,192</a:t>
            </a:r>
          </a:p>
          <a:p>
            <a:pPr marL="0" indent="0">
              <a:buNone/>
            </a:pPr>
            <a:r>
              <a:rPr lang="en-US" sz="1800" b="1" dirty="0"/>
              <a:t>Average Listing Revenue</a:t>
            </a:r>
          </a:p>
          <a:p>
            <a:pPr marL="0" indent="0">
              <a:buNone/>
            </a:pPr>
            <a:r>
              <a:rPr lang="en-US" sz="1800" dirty="0"/>
              <a:t>$209,874</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3148" y="988536"/>
            <a:ext cx="4818611" cy="4884848"/>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What neighborhood offers the highest revenue??</a:t>
            </a: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Investing in city property</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r>
              <a:rPr lang="en-US" sz="1800" dirty="0"/>
              <a:t>San Francisco offers tourists options for eat, sleep and play all over the city. Choosing a neighborhood that </a:t>
            </a:r>
            <a:r>
              <a:rPr lang="en-US" sz="1800" dirty="0" err="1"/>
              <a:t>intinces</a:t>
            </a:r>
            <a:r>
              <a:rPr lang="en-US" sz="1800" dirty="0"/>
              <a:t> the most visitors is essential for a successful listing.</a:t>
            </a:r>
          </a:p>
        </p:txBody>
      </p:sp>
      <p:pic>
        <p:nvPicPr>
          <p:cNvPr id="22" name="Picture Placeholder 21">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a:srcRect/>
          <a:stretch/>
        </p:blipFill>
        <p:spPr>
          <a:xfrm>
            <a:off x="3883819" y="2157491"/>
            <a:ext cx="4424362" cy="3318271"/>
          </a:xfrm>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What neighborhood offers the best return?</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r>
              <a:rPr lang="en-US" sz="1800" dirty="0"/>
              <a:t>Several neighborhoods are highly visited and the success is in the revenue, but is a neighborhood that has high number of stays the best one to invest in?</a:t>
            </a:r>
          </a:p>
          <a:p>
            <a:r>
              <a:rPr lang="en-US" sz="1800" dirty="0"/>
              <a:t>Let’s look at some of the most popular areas in the city.</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4602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High-performing neighborhoods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Visitors love these areas</a:t>
            </a:r>
          </a:p>
        </p:txBody>
      </p:sp>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algn="l"/>
            <a:r>
              <a:rPr lang="en-US" sz="1600" dirty="0"/>
              <a:t>THESE NEIGHBORHOODS HAVE THE HIGHEST VISITOR TRAFFIC IN THE CITY:</a:t>
            </a:r>
          </a:p>
          <a:p>
            <a:pPr marL="285750" indent="-285750" algn="l">
              <a:buFont typeface="Arial" panose="020B0604020202020204" pitchFamily="34" charset="0"/>
              <a:buChar char="•"/>
            </a:pPr>
            <a:r>
              <a:rPr lang="en-US" dirty="0"/>
              <a:t>MISSION</a:t>
            </a:r>
          </a:p>
          <a:p>
            <a:pPr marL="285750" indent="-285750" algn="l">
              <a:buFont typeface="Arial" panose="020B0604020202020204" pitchFamily="34" charset="0"/>
              <a:buChar char="•"/>
            </a:pPr>
            <a:r>
              <a:rPr lang="en-US" sz="1600" dirty="0"/>
              <a:t>WESTERN ADDITION</a:t>
            </a:r>
          </a:p>
          <a:p>
            <a:pPr marL="285750" indent="-285750" algn="l">
              <a:buFont typeface="Arial" panose="020B0604020202020204" pitchFamily="34" charset="0"/>
              <a:buChar char="•"/>
            </a:pPr>
            <a:r>
              <a:rPr lang="en-US" dirty="0"/>
              <a:t>CASTRO</a:t>
            </a:r>
          </a:p>
          <a:p>
            <a:pPr marL="285750" indent="-285750" algn="l">
              <a:buFont typeface="Arial" panose="020B0604020202020204" pitchFamily="34" charset="0"/>
              <a:buChar char="•"/>
            </a:pPr>
            <a:r>
              <a:rPr lang="en-US" sz="1600" dirty="0"/>
              <a:t>DOWNTOWN/ CI</a:t>
            </a:r>
            <a:r>
              <a:rPr lang="en-US" dirty="0"/>
              <a:t>IVIC CENTER</a:t>
            </a:r>
          </a:p>
          <a:p>
            <a:pPr marL="285750" indent="-285750" algn="l">
              <a:buFont typeface="Arial" panose="020B0604020202020204" pitchFamily="34" charset="0"/>
              <a:buChar char="•"/>
            </a:pPr>
            <a:r>
              <a:rPr lang="en-US" sz="1600" dirty="0"/>
              <a:t>SOUTH OF MARKET (SOMA)</a:t>
            </a:r>
          </a:p>
          <a:p>
            <a:pPr algn="l"/>
            <a:endParaRPr lang="en-US" sz="1600" dirty="0"/>
          </a:p>
          <a:p>
            <a:pPr algn="l"/>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Most popular for tourists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7</a:t>
            </a:fld>
            <a:endParaRPr lang="en-US" dirty="0"/>
          </a:p>
        </p:txBody>
      </p:sp>
      <p:pic>
        <p:nvPicPr>
          <p:cNvPr id="11" name="Picture 10">
            <a:extLst>
              <a:ext uri="{FF2B5EF4-FFF2-40B4-BE49-F238E27FC236}">
                <a16:creationId xmlns:a16="http://schemas.microsoft.com/office/drawing/2014/main" id="{20CA7411-6A3E-485E-AA5F-21164ED2C94E}"/>
              </a:ext>
            </a:extLst>
          </p:cNvPr>
          <p:cNvPicPr>
            <a:picLocks noChangeAspect="1"/>
          </p:cNvPicPr>
          <p:nvPr/>
        </p:nvPicPr>
        <p:blipFill>
          <a:blip r:embed="rId5"/>
          <a:stretch>
            <a:fillRect/>
          </a:stretch>
        </p:blipFill>
        <p:spPr>
          <a:xfrm>
            <a:off x="6942322" y="1399161"/>
            <a:ext cx="4512339" cy="3084647"/>
          </a:xfrm>
          <a:prstGeom prst="rect">
            <a:avLst/>
          </a:prstGeom>
        </p:spPr>
      </p:pic>
    </p:spTree>
    <p:extLst>
      <p:ext uri="{BB962C8B-B14F-4D97-AF65-F5344CB8AC3E}">
        <p14:creationId xmlns:p14="http://schemas.microsoft.com/office/powerpoint/2010/main" val="26940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High-performing neighborhoods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Competitive neighborhoods</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r>
              <a:rPr lang="en-US" sz="1600" dirty="0"/>
              <a:t>THESE NEIGHBORHOODS HAVE THE MOST LISTINGS IN THE CITY:</a:t>
            </a:r>
          </a:p>
          <a:p>
            <a:pPr marL="285750" indent="-285750">
              <a:buFont typeface="Arial" panose="020B0604020202020204" pitchFamily="34" charset="0"/>
              <a:buChar char="•"/>
            </a:pPr>
            <a:r>
              <a:rPr lang="en-US" dirty="0"/>
              <a:t>MISSION</a:t>
            </a:r>
          </a:p>
          <a:p>
            <a:pPr marL="285750" indent="-285750">
              <a:buFont typeface="Arial" panose="020B0604020202020204" pitchFamily="34" charset="0"/>
              <a:buChar char="•"/>
            </a:pPr>
            <a:r>
              <a:rPr lang="en-US" dirty="0"/>
              <a:t>WESTERN ADDITION</a:t>
            </a:r>
          </a:p>
          <a:p>
            <a:pPr marL="285750" indent="-285750">
              <a:buFont typeface="Arial" panose="020B0604020202020204" pitchFamily="34" charset="0"/>
              <a:buChar char="•"/>
            </a:pPr>
            <a:r>
              <a:rPr lang="en-US" dirty="0"/>
              <a:t>DOWNTOWN/ CIVIC CENTER</a:t>
            </a:r>
          </a:p>
          <a:p>
            <a:pPr marL="285750" indent="-285750">
              <a:buFont typeface="Arial" panose="020B0604020202020204" pitchFamily="34" charset="0"/>
              <a:buChar char="•"/>
            </a:pPr>
            <a:r>
              <a:rPr lang="en-US" dirty="0"/>
              <a:t>CASTRO </a:t>
            </a:r>
          </a:p>
          <a:p>
            <a:pPr marL="285750" indent="-285750">
              <a:buFont typeface="Arial" panose="020B0604020202020204" pitchFamily="34" charset="0"/>
              <a:buChar char="•"/>
            </a:pPr>
            <a:r>
              <a:rPr lang="en-US" dirty="0"/>
              <a:t>SOMA</a:t>
            </a:r>
          </a:p>
          <a:p>
            <a:pPr marL="285750" indent="-285750">
              <a:buFont typeface="Arial" panose="020B0604020202020204" pitchFamily="34" charset="0"/>
              <a:buChar char="•"/>
            </a:pP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These areas have a larger listing density</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smtClean="0"/>
              <a:pPr/>
              <a:t>8</a:t>
            </a:fld>
            <a:endParaRPr lang="en-US" dirty="0"/>
          </a:p>
        </p:txBody>
      </p:sp>
      <p:pic>
        <p:nvPicPr>
          <p:cNvPr id="14" name="Picture 13">
            <a:extLst>
              <a:ext uri="{FF2B5EF4-FFF2-40B4-BE49-F238E27FC236}">
                <a16:creationId xmlns:a16="http://schemas.microsoft.com/office/drawing/2014/main" id="{C52BBF16-83D3-4945-A238-389F24B0F711}"/>
              </a:ext>
            </a:extLst>
          </p:cNvPr>
          <p:cNvPicPr>
            <a:picLocks noChangeAspect="1"/>
          </p:cNvPicPr>
          <p:nvPr/>
        </p:nvPicPr>
        <p:blipFill>
          <a:blip r:embed="rId5"/>
          <a:stretch>
            <a:fillRect/>
          </a:stretch>
        </p:blipFill>
        <p:spPr>
          <a:xfrm>
            <a:off x="629145" y="2940277"/>
            <a:ext cx="5264074" cy="3609145"/>
          </a:xfrm>
          <a:prstGeom prst="rect">
            <a:avLst/>
          </a:prstGeom>
        </p:spPr>
      </p:pic>
    </p:spTree>
    <p:extLst>
      <p:ext uri="{BB962C8B-B14F-4D97-AF65-F5344CB8AC3E}">
        <p14:creationId xmlns:p14="http://schemas.microsoft.com/office/powerpoint/2010/main" val="23417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Taking a look into  SAN FRANCISCO’S revenue…</a:t>
            </a:r>
          </a:p>
        </p:txBody>
      </p:sp>
      <p:sp>
        <p:nvSpPr>
          <p:cNvPr id="4" name="Slide Number Placeholder 3"/>
          <p:cNvSpPr>
            <a:spLocks noGrp="1"/>
          </p:cNvSpPr>
          <p:nvPr>
            <p:ph type="sldNum" sz="quarter" idx="4294967295"/>
          </p:nvPr>
        </p:nvSpPr>
        <p:spPr>
          <a:xfrm>
            <a:off x="11363696" y="6455739"/>
            <a:ext cx="294460" cy="187367"/>
          </a:xfrm>
        </p:spPr>
        <p:txBody>
          <a:bodyPr/>
          <a:lstStyle/>
          <a:p>
            <a:r>
              <a:rPr lang="en-US" dirty="0"/>
              <a:t>9</a:t>
            </a:r>
          </a:p>
        </p:txBody>
      </p:sp>
      <p:pic>
        <p:nvPicPr>
          <p:cNvPr id="10" name="Picture 9">
            <a:extLst>
              <a:ext uri="{FF2B5EF4-FFF2-40B4-BE49-F238E27FC236}">
                <a16:creationId xmlns:a16="http://schemas.microsoft.com/office/drawing/2014/main" id="{B495560B-CFFD-4DE5-9860-B22F93FC87DD}"/>
              </a:ext>
            </a:extLst>
          </p:cNvPr>
          <p:cNvPicPr>
            <a:picLocks noChangeAspect="1"/>
          </p:cNvPicPr>
          <p:nvPr/>
        </p:nvPicPr>
        <p:blipFill>
          <a:blip r:embed="rId3"/>
          <a:stretch>
            <a:fillRect/>
          </a:stretch>
        </p:blipFill>
        <p:spPr>
          <a:xfrm>
            <a:off x="632672" y="2153327"/>
            <a:ext cx="10926655" cy="3087300"/>
          </a:xfrm>
          <a:prstGeom prst="rect">
            <a:avLst/>
          </a:prstGeom>
        </p:spPr>
      </p:pic>
    </p:spTree>
    <p:extLst>
      <p:ext uri="{BB962C8B-B14F-4D97-AF65-F5344CB8AC3E}">
        <p14:creationId xmlns:p14="http://schemas.microsoft.com/office/powerpoint/2010/main" val="68865615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16c05727-aa75-4e4a-9b5f-8a80a1165891"/>
    <ds:schemaRef ds:uri="http://purl.org/dc/dcmitype/"/>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Widescreen</PresentationFormat>
  <Paragraphs>117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Office Theme</vt:lpstr>
      <vt:lpstr>INVESTING IN AIRBNB</vt:lpstr>
      <vt:lpstr>AIRBNB’S PROPERTY INVESTMENT SUCCESS</vt:lpstr>
      <vt:lpstr>Sf Airbnb setting </vt:lpstr>
      <vt:lpstr>DATA CLEANING STEPS</vt:lpstr>
      <vt:lpstr>Airbnb in the city</vt:lpstr>
      <vt:lpstr>What neighborhood offers the highest revenue??</vt:lpstr>
      <vt:lpstr>High-performing neighborhoods</vt:lpstr>
      <vt:lpstr>High-performing neighborhoods</vt:lpstr>
      <vt:lpstr>Taking a look into  SAN FRANCISCO’S revenue…</vt:lpstr>
      <vt:lpstr>Taking a look into  SAN FRANCISCO’S revenue…</vt:lpstr>
      <vt:lpstr>RECOMMENDED NEIGHBORHOODS</vt:lpstr>
      <vt:lpstr>TOP CHOICE!</vt:lpstr>
      <vt:lpstr>Castro’s stats</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2019-10-15T21:51:35Z</dcterms:created>
  <dcterms:modified xsi:type="dcterms:W3CDTF">2019-10-15T23:59:43Z</dcterms:modified>
</cp:coreProperties>
</file>