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67" r:id="rId3"/>
    <p:sldId id="268" r:id="rId4"/>
    <p:sldId id="270" r:id="rId5"/>
    <p:sldId id="271" r:id="rId6"/>
    <p:sldId id="273" r:id="rId7"/>
    <p:sldId id="274" r:id="rId8"/>
    <p:sldId id="275" r:id="rId9"/>
    <p:sldId id="266" r:id="rId10"/>
    <p:sldId id="258" r:id="rId11"/>
    <p:sldId id="256" r:id="rId12"/>
    <p:sldId id="260" r:id="rId13"/>
    <p:sldId id="261" r:id="rId14"/>
    <p:sldId id="262" r:id="rId15"/>
    <p:sldId id="263" r:id="rId16"/>
    <p:sldId id="264" r:id="rId17"/>
    <p:sldId id="26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F7FD"/>
    <a:srgbClr val="FFF29D"/>
    <a:srgbClr val="FC9B17"/>
    <a:srgbClr val="FEF39E"/>
    <a:srgbClr val="FFF09E"/>
    <a:srgbClr val="FD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0B7A8B-89B3-49AF-ABAB-A2595A7C37F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38E0BAB5-EBBF-454F-82F2-4F2195D08DE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Son usados para reportar errores, o posibles mejoras en el proyecto.</a:t>
          </a:r>
          <a:endParaRPr lang="en-US"/>
        </a:p>
      </dgm:t>
    </dgm:pt>
    <dgm:pt modelId="{56388FA9-F0E7-4E0A-959D-68F76EA5B93E}" type="parTrans" cxnId="{C43DD8CB-B82E-4D16-A4A3-4BCE0D799E6A}">
      <dgm:prSet/>
      <dgm:spPr/>
      <dgm:t>
        <a:bodyPr/>
        <a:lstStyle/>
        <a:p>
          <a:endParaRPr lang="en-US"/>
        </a:p>
      </dgm:t>
    </dgm:pt>
    <dgm:pt modelId="{D4920B4C-4DF6-4091-8936-4C3B9DBFCA5B}" type="sibTrans" cxnId="{C43DD8CB-B82E-4D16-A4A3-4BCE0D799E6A}">
      <dgm:prSet/>
      <dgm:spPr/>
      <dgm:t>
        <a:bodyPr/>
        <a:lstStyle/>
        <a:p>
          <a:endParaRPr lang="en-US"/>
        </a:p>
      </dgm:t>
    </dgm:pt>
    <dgm:pt modelId="{D5E9B8A9-1358-46CF-9260-7624EBEB5F2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A través de un </a:t>
          </a:r>
          <a:r>
            <a:rPr lang="es-ES" dirty="0" err="1"/>
            <a:t>issue</a:t>
          </a:r>
          <a:r>
            <a:rPr lang="es-ES" dirty="0"/>
            <a:t> se pueden generar tareas para que algún contribuidor revise algo en particular del proyecto (un error o una mejora).</a:t>
          </a:r>
          <a:endParaRPr lang="en-US" dirty="0"/>
        </a:p>
      </dgm:t>
    </dgm:pt>
    <dgm:pt modelId="{3746411A-CE58-4ADB-BE85-7B19DF30AD76}" type="parTrans" cxnId="{F48610EF-D6F9-46EF-85B8-6DF750BC5387}">
      <dgm:prSet/>
      <dgm:spPr/>
      <dgm:t>
        <a:bodyPr/>
        <a:lstStyle/>
        <a:p>
          <a:endParaRPr lang="en-US"/>
        </a:p>
      </dgm:t>
    </dgm:pt>
    <dgm:pt modelId="{C37F8044-0957-4D02-9EF0-2D122C735F8B}" type="sibTrans" cxnId="{F48610EF-D6F9-46EF-85B8-6DF750BC5387}">
      <dgm:prSet/>
      <dgm:spPr/>
      <dgm:t>
        <a:bodyPr/>
        <a:lstStyle/>
        <a:p>
          <a:endParaRPr lang="en-US"/>
        </a:p>
      </dgm:t>
    </dgm:pt>
    <dgm:pt modelId="{171060DC-A91E-4EDC-AC4B-33A9098C3C5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Puedes agregar etiquetas a los issues, esto te permite categorizar y filtrar la información fácilmente.</a:t>
          </a:r>
          <a:endParaRPr lang="en-US"/>
        </a:p>
      </dgm:t>
    </dgm:pt>
    <dgm:pt modelId="{5434F8A7-8ED1-4570-8DBB-03EE3124B849}" type="parTrans" cxnId="{89314899-49D1-48A2-8D22-A5D2EE730940}">
      <dgm:prSet/>
      <dgm:spPr/>
      <dgm:t>
        <a:bodyPr/>
        <a:lstStyle/>
        <a:p>
          <a:endParaRPr lang="en-US"/>
        </a:p>
      </dgm:t>
    </dgm:pt>
    <dgm:pt modelId="{D8471885-06D8-4901-9D2C-4E49AFFF953A}" type="sibTrans" cxnId="{89314899-49D1-48A2-8D22-A5D2EE730940}">
      <dgm:prSet/>
      <dgm:spPr/>
      <dgm:t>
        <a:bodyPr/>
        <a:lstStyle/>
        <a:p>
          <a:endParaRPr lang="en-US"/>
        </a:p>
      </dgm:t>
    </dgm:pt>
    <dgm:pt modelId="{246BFEA0-79FC-41C3-916E-8624E8A6300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Milestones, esta clase de etiqueta te permite asociar issues con alguna característica en especial o fase del proyecto.</a:t>
          </a:r>
          <a:endParaRPr lang="en-US"/>
        </a:p>
      </dgm:t>
    </dgm:pt>
    <dgm:pt modelId="{47321686-99D7-4E35-90F7-4CB3F91263A7}" type="parTrans" cxnId="{25FF9B71-F154-4A4F-B89D-84FE8823381C}">
      <dgm:prSet/>
      <dgm:spPr/>
      <dgm:t>
        <a:bodyPr/>
        <a:lstStyle/>
        <a:p>
          <a:endParaRPr lang="en-US"/>
        </a:p>
      </dgm:t>
    </dgm:pt>
    <dgm:pt modelId="{456B46A9-11C1-4DA8-9C8C-17B7F522754A}" type="sibTrans" cxnId="{25FF9B71-F154-4A4F-B89D-84FE8823381C}">
      <dgm:prSet/>
      <dgm:spPr/>
      <dgm:t>
        <a:bodyPr/>
        <a:lstStyle/>
        <a:p>
          <a:endParaRPr lang="en-US"/>
        </a:p>
      </dgm:t>
    </dgm:pt>
    <dgm:pt modelId="{958F98B4-59B5-4090-AD67-F2AC98D835D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Puedes asignar la responsabilidad de un issue a algún colaborador del proyecto en un tiempo especificado.</a:t>
          </a:r>
          <a:endParaRPr lang="en-US"/>
        </a:p>
      </dgm:t>
    </dgm:pt>
    <dgm:pt modelId="{3C9056D8-4643-412B-AFB0-AB73A5F25F5C}" type="parTrans" cxnId="{93917DC8-A382-44CD-A8BF-7C510C7BAA7F}">
      <dgm:prSet/>
      <dgm:spPr/>
      <dgm:t>
        <a:bodyPr/>
        <a:lstStyle/>
        <a:p>
          <a:endParaRPr lang="en-US"/>
        </a:p>
      </dgm:t>
    </dgm:pt>
    <dgm:pt modelId="{F734F6FA-0FD2-45D3-942C-8DD9FF3EDEFF}" type="sibTrans" cxnId="{93917DC8-A382-44CD-A8BF-7C510C7BAA7F}">
      <dgm:prSet/>
      <dgm:spPr/>
      <dgm:t>
        <a:bodyPr/>
        <a:lstStyle/>
        <a:p>
          <a:endParaRPr lang="en-US"/>
        </a:p>
      </dgm:t>
    </dgm:pt>
    <dgm:pt modelId="{394719E7-9A27-4E5D-8C77-5129388C5550}" type="pres">
      <dgm:prSet presAssocID="{B20B7A8B-89B3-49AF-ABAB-A2595A7C37F5}" presName="root" presStyleCnt="0">
        <dgm:presLayoutVars>
          <dgm:dir/>
          <dgm:resizeHandles val="exact"/>
        </dgm:presLayoutVars>
      </dgm:prSet>
      <dgm:spPr/>
    </dgm:pt>
    <dgm:pt modelId="{824F442F-9514-4DE1-B5F7-BA52F0261807}" type="pres">
      <dgm:prSet presAssocID="{38E0BAB5-EBBF-454F-82F2-4F2195D08DEE}" presName="compNode" presStyleCnt="0"/>
      <dgm:spPr/>
    </dgm:pt>
    <dgm:pt modelId="{E7A382B3-0F78-420A-AF77-47ABCD3FAC50}" type="pres">
      <dgm:prSet presAssocID="{38E0BAB5-EBBF-454F-82F2-4F2195D08DEE}" presName="bgRect" presStyleLbl="bgShp" presStyleIdx="0" presStyleCnt="5"/>
      <dgm:spPr/>
    </dgm:pt>
    <dgm:pt modelId="{B16BAFF7-05FF-4DE5-8B95-74F852A2329A}" type="pres">
      <dgm:prSet presAssocID="{38E0BAB5-EBBF-454F-82F2-4F2195D08DE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58A7BBC-C095-4E9D-A9B8-DF1FBF2B66C4}" type="pres">
      <dgm:prSet presAssocID="{38E0BAB5-EBBF-454F-82F2-4F2195D08DEE}" presName="spaceRect" presStyleCnt="0"/>
      <dgm:spPr/>
    </dgm:pt>
    <dgm:pt modelId="{7CB69133-9E8C-4D1E-9E7D-9CA722E0E7E9}" type="pres">
      <dgm:prSet presAssocID="{38E0BAB5-EBBF-454F-82F2-4F2195D08DEE}" presName="parTx" presStyleLbl="revTx" presStyleIdx="0" presStyleCnt="5">
        <dgm:presLayoutVars>
          <dgm:chMax val="0"/>
          <dgm:chPref val="0"/>
        </dgm:presLayoutVars>
      </dgm:prSet>
      <dgm:spPr/>
    </dgm:pt>
    <dgm:pt modelId="{9E760E2F-B36C-4519-B4AF-4EC36C46809F}" type="pres">
      <dgm:prSet presAssocID="{D4920B4C-4DF6-4091-8936-4C3B9DBFCA5B}" presName="sibTrans" presStyleCnt="0"/>
      <dgm:spPr/>
    </dgm:pt>
    <dgm:pt modelId="{6614FE7C-1158-4983-85C7-67BDE799D79D}" type="pres">
      <dgm:prSet presAssocID="{D5E9B8A9-1358-46CF-9260-7624EBEB5F2D}" presName="compNode" presStyleCnt="0"/>
      <dgm:spPr/>
    </dgm:pt>
    <dgm:pt modelId="{90463DCB-B762-4090-84F9-7C85EA1A5C12}" type="pres">
      <dgm:prSet presAssocID="{D5E9B8A9-1358-46CF-9260-7624EBEB5F2D}" presName="bgRect" presStyleLbl="bgShp" presStyleIdx="1" presStyleCnt="5"/>
      <dgm:spPr/>
    </dgm:pt>
    <dgm:pt modelId="{470ED154-3CE0-463F-A759-16630A25D049}" type="pres">
      <dgm:prSet presAssocID="{D5E9B8A9-1358-46CF-9260-7624EBEB5F2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083F28C-DBCC-417D-9942-14C6C8C13588}" type="pres">
      <dgm:prSet presAssocID="{D5E9B8A9-1358-46CF-9260-7624EBEB5F2D}" presName="spaceRect" presStyleCnt="0"/>
      <dgm:spPr/>
    </dgm:pt>
    <dgm:pt modelId="{6652F6F7-F1E9-4AD0-9375-4BB80A2E96F1}" type="pres">
      <dgm:prSet presAssocID="{D5E9B8A9-1358-46CF-9260-7624EBEB5F2D}" presName="parTx" presStyleLbl="revTx" presStyleIdx="1" presStyleCnt="5">
        <dgm:presLayoutVars>
          <dgm:chMax val="0"/>
          <dgm:chPref val="0"/>
        </dgm:presLayoutVars>
      </dgm:prSet>
      <dgm:spPr/>
    </dgm:pt>
    <dgm:pt modelId="{8438198A-0D55-42F7-A91E-813F8CE9801D}" type="pres">
      <dgm:prSet presAssocID="{C37F8044-0957-4D02-9EF0-2D122C735F8B}" presName="sibTrans" presStyleCnt="0"/>
      <dgm:spPr/>
    </dgm:pt>
    <dgm:pt modelId="{DA9BDCBA-6718-4132-9A19-1F115FE9DAA6}" type="pres">
      <dgm:prSet presAssocID="{171060DC-A91E-4EDC-AC4B-33A9098C3C57}" presName="compNode" presStyleCnt="0"/>
      <dgm:spPr/>
    </dgm:pt>
    <dgm:pt modelId="{9978B048-0668-4FB0-AD61-F23701434F09}" type="pres">
      <dgm:prSet presAssocID="{171060DC-A91E-4EDC-AC4B-33A9098C3C57}" presName="bgRect" presStyleLbl="bgShp" presStyleIdx="2" presStyleCnt="5"/>
      <dgm:spPr/>
    </dgm:pt>
    <dgm:pt modelId="{0B10C182-336A-4B49-A930-C1B9840FE3B1}" type="pres">
      <dgm:prSet presAssocID="{171060DC-A91E-4EDC-AC4B-33A9098C3C5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B30E4CB-F395-4F22-8CFD-1045E803A3C1}" type="pres">
      <dgm:prSet presAssocID="{171060DC-A91E-4EDC-AC4B-33A9098C3C57}" presName="spaceRect" presStyleCnt="0"/>
      <dgm:spPr/>
    </dgm:pt>
    <dgm:pt modelId="{F060EE62-325E-4A58-9309-043F5053F7CC}" type="pres">
      <dgm:prSet presAssocID="{171060DC-A91E-4EDC-AC4B-33A9098C3C57}" presName="parTx" presStyleLbl="revTx" presStyleIdx="2" presStyleCnt="5">
        <dgm:presLayoutVars>
          <dgm:chMax val="0"/>
          <dgm:chPref val="0"/>
        </dgm:presLayoutVars>
      </dgm:prSet>
      <dgm:spPr/>
    </dgm:pt>
    <dgm:pt modelId="{32756AB9-2B91-49ED-8E32-51C662A97BF4}" type="pres">
      <dgm:prSet presAssocID="{D8471885-06D8-4901-9D2C-4E49AFFF953A}" presName="sibTrans" presStyleCnt="0"/>
      <dgm:spPr/>
    </dgm:pt>
    <dgm:pt modelId="{CAC25463-0446-43B7-B99C-01E405C3CBC4}" type="pres">
      <dgm:prSet presAssocID="{246BFEA0-79FC-41C3-916E-8624E8A63003}" presName="compNode" presStyleCnt="0"/>
      <dgm:spPr/>
    </dgm:pt>
    <dgm:pt modelId="{238CB2BB-D026-4418-A8D5-CC334A7E3777}" type="pres">
      <dgm:prSet presAssocID="{246BFEA0-79FC-41C3-916E-8624E8A63003}" presName="bgRect" presStyleLbl="bgShp" presStyleIdx="3" presStyleCnt="5"/>
      <dgm:spPr/>
    </dgm:pt>
    <dgm:pt modelId="{F04F3762-3B32-4D2E-9272-C3247045B63D}" type="pres">
      <dgm:prSet presAssocID="{246BFEA0-79FC-41C3-916E-8624E8A630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129E78D-0DF5-4612-B148-0D9BA277B9DC}" type="pres">
      <dgm:prSet presAssocID="{246BFEA0-79FC-41C3-916E-8624E8A63003}" presName="spaceRect" presStyleCnt="0"/>
      <dgm:spPr/>
    </dgm:pt>
    <dgm:pt modelId="{29747312-F648-4832-BA81-3E5448F1496A}" type="pres">
      <dgm:prSet presAssocID="{246BFEA0-79FC-41C3-916E-8624E8A63003}" presName="parTx" presStyleLbl="revTx" presStyleIdx="3" presStyleCnt="5">
        <dgm:presLayoutVars>
          <dgm:chMax val="0"/>
          <dgm:chPref val="0"/>
        </dgm:presLayoutVars>
      </dgm:prSet>
      <dgm:spPr/>
    </dgm:pt>
    <dgm:pt modelId="{ADE2F427-D8CB-4D40-A91E-BD07A18B1089}" type="pres">
      <dgm:prSet presAssocID="{456B46A9-11C1-4DA8-9C8C-17B7F522754A}" presName="sibTrans" presStyleCnt="0"/>
      <dgm:spPr/>
    </dgm:pt>
    <dgm:pt modelId="{F1A94395-BB14-4464-B1A1-FBEE5AEB7900}" type="pres">
      <dgm:prSet presAssocID="{958F98B4-59B5-4090-AD67-F2AC98D835D0}" presName="compNode" presStyleCnt="0"/>
      <dgm:spPr/>
    </dgm:pt>
    <dgm:pt modelId="{E3B92558-BA36-4934-89C0-E4B9B53A9A96}" type="pres">
      <dgm:prSet presAssocID="{958F98B4-59B5-4090-AD67-F2AC98D835D0}" presName="bgRect" presStyleLbl="bgShp" presStyleIdx="4" presStyleCnt="5"/>
      <dgm:spPr/>
    </dgm:pt>
    <dgm:pt modelId="{79626A0D-24AA-4782-B6E5-EF3F6CC3FD52}" type="pres">
      <dgm:prSet presAssocID="{958F98B4-59B5-4090-AD67-F2AC98D835D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FF6EACC-5083-4016-85D6-A88AEF35E9C6}" type="pres">
      <dgm:prSet presAssocID="{958F98B4-59B5-4090-AD67-F2AC98D835D0}" presName="spaceRect" presStyleCnt="0"/>
      <dgm:spPr/>
    </dgm:pt>
    <dgm:pt modelId="{0146CFAB-1FC7-4971-ADC9-AB7DE42FF928}" type="pres">
      <dgm:prSet presAssocID="{958F98B4-59B5-4090-AD67-F2AC98D835D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5FF9B71-F154-4A4F-B89D-84FE8823381C}" srcId="{B20B7A8B-89B3-49AF-ABAB-A2595A7C37F5}" destId="{246BFEA0-79FC-41C3-916E-8624E8A63003}" srcOrd="3" destOrd="0" parTransId="{47321686-99D7-4E35-90F7-4CB3F91263A7}" sibTransId="{456B46A9-11C1-4DA8-9C8C-17B7F522754A}"/>
    <dgm:cxn modelId="{3AF56A76-232A-400F-BD6E-76787BB1252C}" type="presOf" srcId="{246BFEA0-79FC-41C3-916E-8624E8A63003}" destId="{29747312-F648-4832-BA81-3E5448F1496A}" srcOrd="0" destOrd="0" presId="urn:microsoft.com/office/officeart/2018/2/layout/IconVerticalSolidList"/>
    <dgm:cxn modelId="{89314899-49D1-48A2-8D22-A5D2EE730940}" srcId="{B20B7A8B-89B3-49AF-ABAB-A2595A7C37F5}" destId="{171060DC-A91E-4EDC-AC4B-33A9098C3C57}" srcOrd="2" destOrd="0" parTransId="{5434F8A7-8ED1-4570-8DBB-03EE3124B849}" sibTransId="{D8471885-06D8-4901-9D2C-4E49AFFF953A}"/>
    <dgm:cxn modelId="{78E8D6B1-D69F-4E74-9A39-CC9B9B92CC80}" type="presOf" srcId="{D5E9B8A9-1358-46CF-9260-7624EBEB5F2D}" destId="{6652F6F7-F1E9-4AD0-9375-4BB80A2E96F1}" srcOrd="0" destOrd="0" presId="urn:microsoft.com/office/officeart/2018/2/layout/IconVerticalSolidList"/>
    <dgm:cxn modelId="{184038C5-FCD1-4C43-AC14-80F992939D1D}" type="presOf" srcId="{171060DC-A91E-4EDC-AC4B-33A9098C3C57}" destId="{F060EE62-325E-4A58-9309-043F5053F7CC}" srcOrd="0" destOrd="0" presId="urn:microsoft.com/office/officeart/2018/2/layout/IconVerticalSolidList"/>
    <dgm:cxn modelId="{A2164BC7-36CE-46FD-BE61-0F27EE3A94C1}" type="presOf" srcId="{958F98B4-59B5-4090-AD67-F2AC98D835D0}" destId="{0146CFAB-1FC7-4971-ADC9-AB7DE42FF928}" srcOrd="0" destOrd="0" presId="urn:microsoft.com/office/officeart/2018/2/layout/IconVerticalSolidList"/>
    <dgm:cxn modelId="{93917DC8-A382-44CD-A8BF-7C510C7BAA7F}" srcId="{B20B7A8B-89B3-49AF-ABAB-A2595A7C37F5}" destId="{958F98B4-59B5-4090-AD67-F2AC98D835D0}" srcOrd="4" destOrd="0" parTransId="{3C9056D8-4643-412B-AFB0-AB73A5F25F5C}" sibTransId="{F734F6FA-0FD2-45D3-942C-8DD9FF3EDEFF}"/>
    <dgm:cxn modelId="{C43DD8CB-B82E-4D16-A4A3-4BCE0D799E6A}" srcId="{B20B7A8B-89B3-49AF-ABAB-A2595A7C37F5}" destId="{38E0BAB5-EBBF-454F-82F2-4F2195D08DEE}" srcOrd="0" destOrd="0" parTransId="{56388FA9-F0E7-4E0A-959D-68F76EA5B93E}" sibTransId="{D4920B4C-4DF6-4091-8936-4C3B9DBFCA5B}"/>
    <dgm:cxn modelId="{F48610EF-D6F9-46EF-85B8-6DF750BC5387}" srcId="{B20B7A8B-89B3-49AF-ABAB-A2595A7C37F5}" destId="{D5E9B8A9-1358-46CF-9260-7624EBEB5F2D}" srcOrd="1" destOrd="0" parTransId="{3746411A-CE58-4ADB-BE85-7B19DF30AD76}" sibTransId="{C37F8044-0957-4D02-9EF0-2D122C735F8B}"/>
    <dgm:cxn modelId="{F0BDDAF4-D595-48C1-BCE9-6CB1A26E0B9F}" type="presOf" srcId="{B20B7A8B-89B3-49AF-ABAB-A2595A7C37F5}" destId="{394719E7-9A27-4E5D-8C77-5129388C5550}" srcOrd="0" destOrd="0" presId="urn:microsoft.com/office/officeart/2018/2/layout/IconVerticalSolidList"/>
    <dgm:cxn modelId="{333711F5-D91E-4B68-8756-D4A621C750B1}" type="presOf" srcId="{38E0BAB5-EBBF-454F-82F2-4F2195D08DEE}" destId="{7CB69133-9E8C-4D1E-9E7D-9CA722E0E7E9}" srcOrd="0" destOrd="0" presId="urn:microsoft.com/office/officeart/2018/2/layout/IconVerticalSolidList"/>
    <dgm:cxn modelId="{2768EC28-D2E2-439D-9577-B82A01CCA269}" type="presParOf" srcId="{394719E7-9A27-4E5D-8C77-5129388C5550}" destId="{824F442F-9514-4DE1-B5F7-BA52F0261807}" srcOrd="0" destOrd="0" presId="urn:microsoft.com/office/officeart/2018/2/layout/IconVerticalSolidList"/>
    <dgm:cxn modelId="{B8D06585-7C09-49BF-96A4-605D18E7DE3B}" type="presParOf" srcId="{824F442F-9514-4DE1-B5F7-BA52F0261807}" destId="{E7A382B3-0F78-420A-AF77-47ABCD3FAC50}" srcOrd="0" destOrd="0" presId="urn:microsoft.com/office/officeart/2018/2/layout/IconVerticalSolidList"/>
    <dgm:cxn modelId="{C2E39186-3041-49ED-8A99-4B2380A8E47B}" type="presParOf" srcId="{824F442F-9514-4DE1-B5F7-BA52F0261807}" destId="{B16BAFF7-05FF-4DE5-8B95-74F852A2329A}" srcOrd="1" destOrd="0" presId="urn:microsoft.com/office/officeart/2018/2/layout/IconVerticalSolidList"/>
    <dgm:cxn modelId="{A14B1639-81D7-4C53-A938-2384EA18CBCA}" type="presParOf" srcId="{824F442F-9514-4DE1-B5F7-BA52F0261807}" destId="{F58A7BBC-C095-4E9D-A9B8-DF1FBF2B66C4}" srcOrd="2" destOrd="0" presId="urn:microsoft.com/office/officeart/2018/2/layout/IconVerticalSolidList"/>
    <dgm:cxn modelId="{6B72FAD7-402E-421A-9375-D16EFE2DD051}" type="presParOf" srcId="{824F442F-9514-4DE1-B5F7-BA52F0261807}" destId="{7CB69133-9E8C-4D1E-9E7D-9CA722E0E7E9}" srcOrd="3" destOrd="0" presId="urn:microsoft.com/office/officeart/2018/2/layout/IconVerticalSolidList"/>
    <dgm:cxn modelId="{6CD3FAA8-BFE2-4C78-A4CE-3C9BF97CFDAF}" type="presParOf" srcId="{394719E7-9A27-4E5D-8C77-5129388C5550}" destId="{9E760E2F-B36C-4519-B4AF-4EC36C46809F}" srcOrd="1" destOrd="0" presId="urn:microsoft.com/office/officeart/2018/2/layout/IconVerticalSolidList"/>
    <dgm:cxn modelId="{CC23911C-8B82-4C33-9FC1-743E32A11A12}" type="presParOf" srcId="{394719E7-9A27-4E5D-8C77-5129388C5550}" destId="{6614FE7C-1158-4983-85C7-67BDE799D79D}" srcOrd="2" destOrd="0" presId="urn:microsoft.com/office/officeart/2018/2/layout/IconVerticalSolidList"/>
    <dgm:cxn modelId="{3F565E29-6EAA-4283-AD1E-33C2E3523B96}" type="presParOf" srcId="{6614FE7C-1158-4983-85C7-67BDE799D79D}" destId="{90463DCB-B762-4090-84F9-7C85EA1A5C12}" srcOrd="0" destOrd="0" presId="urn:microsoft.com/office/officeart/2018/2/layout/IconVerticalSolidList"/>
    <dgm:cxn modelId="{448043A8-F60C-4AE1-9DFE-0C49151F0830}" type="presParOf" srcId="{6614FE7C-1158-4983-85C7-67BDE799D79D}" destId="{470ED154-3CE0-463F-A759-16630A25D049}" srcOrd="1" destOrd="0" presId="urn:microsoft.com/office/officeart/2018/2/layout/IconVerticalSolidList"/>
    <dgm:cxn modelId="{354F3927-07E7-4F9C-BA88-07F3C0CA57EF}" type="presParOf" srcId="{6614FE7C-1158-4983-85C7-67BDE799D79D}" destId="{B083F28C-DBCC-417D-9942-14C6C8C13588}" srcOrd="2" destOrd="0" presId="urn:microsoft.com/office/officeart/2018/2/layout/IconVerticalSolidList"/>
    <dgm:cxn modelId="{2E6BC299-FDA6-4E99-952B-F15DB9BD6584}" type="presParOf" srcId="{6614FE7C-1158-4983-85C7-67BDE799D79D}" destId="{6652F6F7-F1E9-4AD0-9375-4BB80A2E96F1}" srcOrd="3" destOrd="0" presId="urn:microsoft.com/office/officeart/2018/2/layout/IconVerticalSolidList"/>
    <dgm:cxn modelId="{0FA23169-9C9C-412E-AE52-FAFF26E70F07}" type="presParOf" srcId="{394719E7-9A27-4E5D-8C77-5129388C5550}" destId="{8438198A-0D55-42F7-A91E-813F8CE9801D}" srcOrd="3" destOrd="0" presId="urn:microsoft.com/office/officeart/2018/2/layout/IconVerticalSolidList"/>
    <dgm:cxn modelId="{31CCFBFE-8117-4B4C-869B-116312C47195}" type="presParOf" srcId="{394719E7-9A27-4E5D-8C77-5129388C5550}" destId="{DA9BDCBA-6718-4132-9A19-1F115FE9DAA6}" srcOrd="4" destOrd="0" presId="urn:microsoft.com/office/officeart/2018/2/layout/IconVerticalSolidList"/>
    <dgm:cxn modelId="{3106B831-98F9-4407-9707-A2FE3A11E48A}" type="presParOf" srcId="{DA9BDCBA-6718-4132-9A19-1F115FE9DAA6}" destId="{9978B048-0668-4FB0-AD61-F23701434F09}" srcOrd="0" destOrd="0" presId="urn:microsoft.com/office/officeart/2018/2/layout/IconVerticalSolidList"/>
    <dgm:cxn modelId="{C9C88660-1B71-4252-862D-4A8E16FFD416}" type="presParOf" srcId="{DA9BDCBA-6718-4132-9A19-1F115FE9DAA6}" destId="{0B10C182-336A-4B49-A930-C1B9840FE3B1}" srcOrd="1" destOrd="0" presId="urn:microsoft.com/office/officeart/2018/2/layout/IconVerticalSolidList"/>
    <dgm:cxn modelId="{5D447F46-8903-4BCE-B455-FBE375A67ED7}" type="presParOf" srcId="{DA9BDCBA-6718-4132-9A19-1F115FE9DAA6}" destId="{AB30E4CB-F395-4F22-8CFD-1045E803A3C1}" srcOrd="2" destOrd="0" presId="urn:microsoft.com/office/officeart/2018/2/layout/IconVerticalSolidList"/>
    <dgm:cxn modelId="{3DCF3F58-166A-4DBB-8C53-FD805F9EB5D0}" type="presParOf" srcId="{DA9BDCBA-6718-4132-9A19-1F115FE9DAA6}" destId="{F060EE62-325E-4A58-9309-043F5053F7CC}" srcOrd="3" destOrd="0" presId="urn:microsoft.com/office/officeart/2018/2/layout/IconVerticalSolidList"/>
    <dgm:cxn modelId="{398470CD-0AB9-4C6A-BBA0-BF917E4F3297}" type="presParOf" srcId="{394719E7-9A27-4E5D-8C77-5129388C5550}" destId="{32756AB9-2B91-49ED-8E32-51C662A97BF4}" srcOrd="5" destOrd="0" presId="urn:microsoft.com/office/officeart/2018/2/layout/IconVerticalSolidList"/>
    <dgm:cxn modelId="{6CEAD24F-A3AB-424B-AE14-519F05DE9E85}" type="presParOf" srcId="{394719E7-9A27-4E5D-8C77-5129388C5550}" destId="{CAC25463-0446-43B7-B99C-01E405C3CBC4}" srcOrd="6" destOrd="0" presId="urn:microsoft.com/office/officeart/2018/2/layout/IconVerticalSolidList"/>
    <dgm:cxn modelId="{9758F7C6-D86C-4C4E-BCA4-D85799D5EBE5}" type="presParOf" srcId="{CAC25463-0446-43B7-B99C-01E405C3CBC4}" destId="{238CB2BB-D026-4418-A8D5-CC334A7E3777}" srcOrd="0" destOrd="0" presId="urn:microsoft.com/office/officeart/2018/2/layout/IconVerticalSolidList"/>
    <dgm:cxn modelId="{0D8384F6-B743-4863-895B-4E0E50506AE1}" type="presParOf" srcId="{CAC25463-0446-43B7-B99C-01E405C3CBC4}" destId="{F04F3762-3B32-4D2E-9272-C3247045B63D}" srcOrd="1" destOrd="0" presId="urn:microsoft.com/office/officeart/2018/2/layout/IconVerticalSolidList"/>
    <dgm:cxn modelId="{177210BE-3CEC-4655-89F8-FE18C61214F7}" type="presParOf" srcId="{CAC25463-0446-43B7-B99C-01E405C3CBC4}" destId="{9129E78D-0DF5-4612-B148-0D9BA277B9DC}" srcOrd="2" destOrd="0" presId="urn:microsoft.com/office/officeart/2018/2/layout/IconVerticalSolidList"/>
    <dgm:cxn modelId="{710EAA57-371E-4AC4-83F0-64A9F7690D16}" type="presParOf" srcId="{CAC25463-0446-43B7-B99C-01E405C3CBC4}" destId="{29747312-F648-4832-BA81-3E5448F1496A}" srcOrd="3" destOrd="0" presId="urn:microsoft.com/office/officeart/2018/2/layout/IconVerticalSolidList"/>
    <dgm:cxn modelId="{5AB1F9E7-BD4D-4BD3-8CE8-346A8B4B138E}" type="presParOf" srcId="{394719E7-9A27-4E5D-8C77-5129388C5550}" destId="{ADE2F427-D8CB-4D40-A91E-BD07A18B1089}" srcOrd="7" destOrd="0" presId="urn:microsoft.com/office/officeart/2018/2/layout/IconVerticalSolidList"/>
    <dgm:cxn modelId="{A7081B1F-3917-4DE5-9042-4DE16B8D5CCA}" type="presParOf" srcId="{394719E7-9A27-4E5D-8C77-5129388C5550}" destId="{F1A94395-BB14-4464-B1A1-FBEE5AEB7900}" srcOrd="8" destOrd="0" presId="urn:microsoft.com/office/officeart/2018/2/layout/IconVerticalSolidList"/>
    <dgm:cxn modelId="{C01EF707-000D-4F39-B464-5F82B26FFF0D}" type="presParOf" srcId="{F1A94395-BB14-4464-B1A1-FBEE5AEB7900}" destId="{E3B92558-BA36-4934-89C0-E4B9B53A9A96}" srcOrd="0" destOrd="0" presId="urn:microsoft.com/office/officeart/2018/2/layout/IconVerticalSolidList"/>
    <dgm:cxn modelId="{641C0CA0-6605-4C46-BC5A-8F822FCE8007}" type="presParOf" srcId="{F1A94395-BB14-4464-B1A1-FBEE5AEB7900}" destId="{79626A0D-24AA-4782-B6E5-EF3F6CC3FD52}" srcOrd="1" destOrd="0" presId="urn:microsoft.com/office/officeart/2018/2/layout/IconVerticalSolidList"/>
    <dgm:cxn modelId="{9BF10C2E-C9E1-4ADB-856D-BE484D6959DB}" type="presParOf" srcId="{F1A94395-BB14-4464-B1A1-FBEE5AEB7900}" destId="{DFF6EACC-5083-4016-85D6-A88AEF35E9C6}" srcOrd="2" destOrd="0" presId="urn:microsoft.com/office/officeart/2018/2/layout/IconVerticalSolidList"/>
    <dgm:cxn modelId="{C96857BE-3A15-4E8E-B516-4868F7480E84}" type="presParOf" srcId="{F1A94395-BB14-4464-B1A1-FBEE5AEB7900}" destId="{0146CFAB-1FC7-4971-ADC9-AB7DE42FF9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382B3-0F78-420A-AF77-47ABCD3FAC50}">
      <dsp:nvSpPr>
        <dsp:cNvPr id="0" name=""/>
        <dsp:cNvSpPr/>
      </dsp:nvSpPr>
      <dsp:spPr>
        <a:xfrm>
          <a:off x="0" y="4679"/>
          <a:ext cx="6154420" cy="996770"/>
        </a:xfrm>
        <a:prstGeom prst="roundRect">
          <a:avLst>
            <a:gd name="adj" fmla="val 10000"/>
          </a:avLst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BAFF7-05FF-4DE5-8B95-74F852A2329A}">
      <dsp:nvSpPr>
        <dsp:cNvPr id="0" name=""/>
        <dsp:cNvSpPr/>
      </dsp:nvSpPr>
      <dsp:spPr>
        <a:xfrm>
          <a:off x="301523" y="228953"/>
          <a:ext cx="548223" cy="5482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69133-9E8C-4D1E-9E7D-9CA722E0E7E9}">
      <dsp:nvSpPr>
        <dsp:cNvPr id="0" name=""/>
        <dsp:cNvSpPr/>
      </dsp:nvSpPr>
      <dsp:spPr>
        <a:xfrm>
          <a:off x="1151269" y="4679"/>
          <a:ext cx="5003150" cy="996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92" tIns="105492" rIns="105492" bIns="10549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Son usados para reportar errores, o posibles mejoras en el proyecto.</a:t>
          </a:r>
          <a:endParaRPr lang="en-US" sz="1700" kern="1200"/>
        </a:p>
      </dsp:txBody>
      <dsp:txXfrm>
        <a:off x="1151269" y="4679"/>
        <a:ext cx="5003150" cy="996770"/>
      </dsp:txXfrm>
    </dsp:sp>
    <dsp:sp modelId="{90463DCB-B762-4090-84F9-7C85EA1A5C12}">
      <dsp:nvSpPr>
        <dsp:cNvPr id="0" name=""/>
        <dsp:cNvSpPr/>
      </dsp:nvSpPr>
      <dsp:spPr>
        <a:xfrm>
          <a:off x="0" y="1250642"/>
          <a:ext cx="6154420" cy="996770"/>
        </a:xfrm>
        <a:prstGeom prst="roundRect">
          <a:avLst>
            <a:gd name="adj" fmla="val 10000"/>
          </a:avLst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ED154-3CE0-463F-A759-16630A25D049}">
      <dsp:nvSpPr>
        <dsp:cNvPr id="0" name=""/>
        <dsp:cNvSpPr/>
      </dsp:nvSpPr>
      <dsp:spPr>
        <a:xfrm>
          <a:off x="301523" y="1474916"/>
          <a:ext cx="548223" cy="5482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2F6F7-F1E9-4AD0-9375-4BB80A2E96F1}">
      <dsp:nvSpPr>
        <dsp:cNvPr id="0" name=""/>
        <dsp:cNvSpPr/>
      </dsp:nvSpPr>
      <dsp:spPr>
        <a:xfrm>
          <a:off x="1151269" y="1250642"/>
          <a:ext cx="5003150" cy="996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92" tIns="105492" rIns="105492" bIns="10549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A través de un </a:t>
          </a:r>
          <a:r>
            <a:rPr lang="es-ES" sz="1700" kern="1200" dirty="0" err="1"/>
            <a:t>issue</a:t>
          </a:r>
          <a:r>
            <a:rPr lang="es-ES" sz="1700" kern="1200" dirty="0"/>
            <a:t> se pueden generar tareas para que algún contribuidor revise algo en particular del proyecto (un error o una mejora).</a:t>
          </a:r>
          <a:endParaRPr lang="en-US" sz="1700" kern="1200" dirty="0"/>
        </a:p>
      </dsp:txBody>
      <dsp:txXfrm>
        <a:off x="1151269" y="1250642"/>
        <a:ext cx="5003150" cy="996770"/>
      </dsp:txXfrm>
    </dsp:sp>
    <dsp:sp modelId="{9978B048-0668-4FB0-AD61-F23701434F09}">
      <dsp:nvSpPr>
        <dsp:cNvPr id="0" name=""/>
        <dsp:cNvSpPr/>
      </dsp:nvSpPr>
      <dsp:spPr>
        <a:xfrm>
          <a:off x="0" y="2496605"/>
          <a:ext cx="6154420" cy="996770"/>
        </a:xfrm>
        <a:prstGeom prst="roundRect">
          <a:avLst>
            <a:gd name="adj" fmla="val 10000"/>
          </a:avLst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0C182-336A-4B49-A930-C1B9840FE3B1}">
      <dsp:nvSpPr>
        <dsp:cNvPr id="0" name=""/>
        <dsp:cNvSpPr/>
      </dsp:nvSpPr>
      <dsp:spPr>
        <a:xfrm>
          <a:off x="301523" y="2720879"/>
          <a:ext cx="548223" cy="5482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0EE62-325E-4A58-9309-043F5053F7CC}">
      <dsp:nvSpPr>
        <dsp:cNvPr id="0" name=""/>
        <dsp:cNvSpPr/>
      </dsp:nvSpPr>
      <dsp:spPr>
        <a:xfrm>
          <a:off x="1151269" y="2496605"/>
          <a:ext cx="5003150" cy="996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92" tIns="105492" rIns="105492" bIns="10549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Puedes agregar etiquetas a los issues, esto te permite categorizar y filtrar la información fácilmente.</a:t>
          </a:r>
          <a:endParaRPr lang="en-US" sz="1700" kern="1200"/>
        </a:p>
      </dsp:txBody>
      <dsp:txXfrm>
        <a:off x="1151269" y="2496605"/>
        <a:ext cx="5003150" cy="996770"/>
      </dsp:txXfrm>
    </dsp:sp>
    <dsp:sp modelId="{238CB2BB-D026-4418-A8D5-CC334A7E3777}">
      <dsp:nvSpPr>
        <dsp:cNvPr id="0" name=""/>
        <dsp:cNvSpPr/>
      </dsp:nvSpPr>
      <dsp:spPr>
        <a:xfrm>
          <a:off x="0" y="3742568"/>
          <a:ext cx="6154420" cy="996770"/>
        </a:xfrm>
        <a:prstGeom prst="roundRect">
          <a:avLst>
            <a:gd name="adj" fmla="val 10000"/>
          </a:avLst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F3762-3B32-4D2E-9272-C3247045B63D}">
      <dsp:nvSpPr>
        <dsp:cNvPr id="0" name=""/>
        <dsp:cNvSpPr/>
      </dsp:nvSpPr>
      <dsp:spPr>
        <a:xfrm>
          <a:off x="301523" y="3966842"/>
          <a:ext cx="548223" cy="5482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47312-F648-4832-BA81-3E5448F1496A}">
      <dsp:nvSpPr>
        <dsp:cNvPr id="0" name=""/>
        <dsp:cNvSpPr/>
      </dsp:nvSpPr>
      <dsp:spPr>
        <a:xfrm>
          <a:off x="1151269" y="3742568"/>
          <a:ext cx="5003150" cy="996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92" tIns="105492" rIns="105492" bIns="10549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Milestones, esta clase de etiqueta te permite asociar issues con alguna característica en especial o fase del proyecto.</a:t>
          </a:r>
          <a:endParaRPr lang="en-US" sz="1700" kern="1200"/>
        </a:p>
      </dsp:txBody>
      <dsp:txXfrm>
        <a:off x="1151269" y="3742568"/>
        <a:ext cx="5003150" cy="996770"/>
      </dsp:txXfrm>
    </dsp:sp>
    <dsp:sp modelId="{E3B92558-BA36-4934-89C0-E4B9B53A9A96}">
      <dsp:nvSpPr>
        <dsp:cNvPr id="0" name=""/>
        <dsp:cNvSpPr/>
      </dsp:nvSpPr>
      <dsp:spPr>
        <a:xfrm>
          <a:off x="0" y="4988531"/>
          <a:ext cx="6154420" cy="996770"/>
        </a:xfrm>
        <a:prstGeom prst="roundRect">
          <a:avLst>
            <a:gd name="adj" fmla="val 10000"/>
          </a:avLst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26A0D-24AA-4782-B6E5-EF3F6CC3FD52}">
      <dsp:nvSpPr>
        <dsp:cNvPr id="0" name=""/>
        <dsp:cNvSpPr/>
      </dsp:nvSpPr>
      <dsp:spPr>
        <a:xfrm>
          <a:off x="301523" y="5212805"/>
          <a:ext cx="548223" cy="5482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6CFAB-1FC7-4971-ADC9-AB7DE42FF928}">
      <dsp:nvSpPr>
        <dsp:cNvPr id="0" name=""/>
        <dsp:cNvSpPr/>
      </dsp:nvSpPr>
      <dsp:spPr>
        <a:xfrm>
          <a:off x="1151269" y="4988531"/>
          <a:ext cx="5003150" cy="996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92" tIns="105492" rIns="105492" bIns="10549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Puedes asignar la responsabilidad de un issue a algún colaborador del proyecto en un tiempo especificado.</a:t>
          </a:r>
          <a:endParaRPr lang="en-US" sz="1700" kern="1200"/>
        </a:p>
      </dsp:txBody>
      <dsp:txXfrm>
        <a:off x="1151269" y="4988531"/>
        <a:ext cx="5003150" cy="996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10/09/19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10/09/19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10/09/19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10/09/19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10/09/19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10/09/19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10/09/19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10/09/19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10/09/19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10/09/19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10/09/19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10/09/19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28C1D43-DDC3-4125-B6DB-3CA3C7B74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635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83B9C-FA7B-43D2-A17E-31532C444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753529"/>
            <a:ext cx="8991600" cy="1645759"/>
          </a:xfrm>
        </p:spPr>
        <p:txBody>
          <a:bodyPr>
            <a:normAutofit/>
          </a:bodyPr>
          <a:lstStyle/>
          <a:p>
            <a:r>
              <a:rPr lang="es-MX" dirty="0"/>
              <a:t>¿Qué es un </a:t>
            </a:r>
            <a:r>
              <a:rPr lang="es-MX" dirty="0" err="1"/>
              <a:t>git</a:t>
            </a:r>
            <a:r>
              <a:rPr lang="es-MX" dirty="0"/>
              <a:t> remoto?</a:t>
            </a:r>
          </a:p>
        </p:txBody>
      </p:sp>
    </p:spTree>
    <p:extLst>
      <p:ext uri="{BB962C8B-B14F-4D97-AF65-F5344CB8AC3E}">
        <p14:creationId xmlns:p14="http://schemas.microsoft.com/office/powerpoint/2010/main" val="376073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4BC2EC-023C-4B20-BB0D-06ADDB2E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Un fork es la magía de github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D8C6DB-F76C-4F8D-8F6A-C10E2D4BF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1"/>
                </a:solidFill>
              </a:rPr>
              <a:t>Si en algún momento </a:t>
            </a:r>
            <a:r>
              <a:rPr lang="es-ES" dirty="0" err="1">
                <a:solidFill>
                  <a:schemeClr val="bg1"/>
                </a:solidFill>
              </a:rPr>
              <a:t>quisieramos</a:t>
            </a:r>
            <a:r>
              <a:rPr lang="es-ES" dirty="0">
                <a:solidFill>
                  <a:schemeClr val="bg1"/>
                </a:solidFill>
              </a:rPr>
              <a:t> contribuir en un proyecto que no es nuestro, podríamos hacerlo a través de un </a:t>
            </a:r>
            <a:r>
              <a:rPr lang="es-ES" dirty="0" err="1">
                <a:solidFill>
                  <a:schemeClr val="bg1"/>
                </a:solidFill>
              </a:rPr>
              <a:t>fork</a:t>
            </a:r>
            <a:r>
              <a:rPr lang="es-ES" dirty="0">
                <a:solidFill>
                  <a:schemeClr val="bg1"/>
                </a:solidFill>
              </a:rPr>
              <a:t> y </a:t>
            </a:r>
            <a:r>
              <a:rPr lang="es-ES" dirty="0" err="1">
                <a:solidFill>
                  <a:schemeClr val="bg1"/>
                </a:solidFill>
              </a:rPr>
              <a:t>pull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request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r>
              <a:rPr lang="es-ES" dirty="0">
                <a:solidFill>
                  <a:schemeClr val="bg1"/>
                </a:solidFill>
              </a:rPr>
              <a:t>Un </a:t>
            </a:r>
            <a:r>
              <a:rPr lang="es-ES" dirty="0" err="1">
                <a:solidFill>
                  <a:schemeClr val="bg1"/>
                </a:solidFill>
              </a:rPr>
              <a:t>fork</a:t>
            </a:r>
            <a:r>
              <a:rPr lang="es-ES" dirty="0">
                <a:solidFill>
                  <a:schemeClr val="bg1"/>
                </a:solidFill>
              </a:rPr>
              <a:t> es una copia exacta de un repositorio externo, que se anexa a nuestros repositorios pero con distinta URL. De esta manera podemos trabajar sobre un proyecto sin afectar al repositorio original.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569A0B-C426-404A-ADAC-BD592419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793565"/>
            <a:ext cx="6250769" cy="51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6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2EF61A-7679-4164-815E-B41C07D58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9" b="5486"/>
          <a:stretch/>
        </p:blipFill>
        <p:spPr>
          <a:xfrm>
            <a:off x="0" y="291548"/>
            <a:ext cx="12192000" cy="61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6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4613034-2962-4027-A761-36F3AFC7B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/>
              <a:t>Clon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BC433B-F5FF-428E-A19B-23970A6A02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Cuando realizas un </a:t>
            </a:r>
            <a:r>
              <a:rPr lang="es-ES" dirty="0" err="1"/>
              <a:t>fork</a:t>
            </a:r>
            <a:r>
              <a:rPr lang="es-ES" dirty="0"/>
              <a:t> estás anexando una copia del repositorio original a tus repositorios personales, de esta forma puedes realizar todos los cambios y modificaciones que quieras y una vez que hagas </a:t>
            </a:r>
            <a:r>
              <a:rPr lang="es-ES" b="1" dirty="0" err="1"/>
              <a:t>push</a:t>
            </a:r>
            <a:r>
              <a:rPr lang="es-ES" dirty="0"/>
              <a:t> los cambios que hayas realizados se verán reflejados en la copia que está en tus repositorios. El repositorio original no se alterará.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EBCBDF-FF4E-4EBF-A355-8AB465FB7C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b="1" dirty="0" err="1"/>
              <a:t>fork</a:t>
            </a:r>
            <a:endParaRPr lang="es-MX" b="1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B8AF37F-9576-4B7E-AE2A-86E43326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¿Clon o </a:t>
            </a:r>
            <a:r>
              <a:rPr lang="es-MX" dirty="0" err="1"/>
              <a:t>Fork</a:t>
            </a:r>
            <a:r>
              <a:rPr lang="es-MX" dirty="0"/>
              <a:t>?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D271B8E-643F-42CD-921C-B467929210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Cuando clonas un repositorio estás bajando una copia del mismo a tu máquina, y una vez que realizas </a:t>
            </a:r>
            <a:r>
              <a:rPr lang="es-ES" b="1" dirty="0" err="1"/>
              <a:t>push</a:t>
            </a:r>
            <a:r>
              <a:rPr lang="es-ES" dirty="0"/>
              <a:t>, todos los cambios que hayas realizado se verán reflejados en el repositorio original.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8741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4BC2EC-023C-4B20-BB0D-06ADDB2E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s-MX" sz="2400">
                <a:solidFill>
                  <a:schemeClr val="bg1"/>
                </a:solidFill>
              </a:rPr>
              <a:t>Contribuir al proyecto: pull request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C232FF-8CC1-4AD9-B03D-D561FB483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78" y="580817"/>
            <a:ext cx="9371644" cy="246005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D8C6DB-F76C-4F8D-8F6A-C10E2D4BF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Un </a:t>
            </a:r>
            <a:r>
              <a:rPr lang="es-ES" dirty="0" err="1">
                <a:solidFill>
                  <a:schemeClr val="bg1"/>
                </a:solidFill>
              </a:rPr>
              <a:t>pull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request</a:t>
            </a:r>
            <a:r>
              <a:rPr lang="es-ES" dirty="0">
                <a:solidFill>
                  <a:schemeClr val="bg1"/>
                </a:solidFill>
              </a:rPr>
              <a:t> es una petición que realiza el propietario de un </a:t>
            </a:r>
            <a:r>
              <a:rPr lang="es-ES" dirty="0" err="1">
                <a:solidFill>
                  <a:schemeClr val="bg1"/>
                </a:solidFill>
              </a:rPr>
              <a:t>fork</a:t>
            </a:r>
            <a:r>
              <a:rPr lang="es-ES" dirty="0">
                <a:solidFill>
                  <a:schemeClr val="bg1"/>
                </a:solidFill>
              </a:rPr>
              <a:t> de un repositorio al propietario del repositorio original para que este incorpore los </a:t>
            </a:r>
            <a:r>
              <a:rPr lang="es-ES" b="1" dirty="0" err="1">
                <a:solidFill>
                  <a:schemeClr val="bg1"/>
                </a:solidFill>
              </a:rPr>
              <a:t>commits</a:t>
            </a:r>
            <a:r>
              <a:rPr lang="es-ES" dirty="0">
                <a:solidFill>
                  <a:schemeClr val="bg1"/>
                </a:solidFill>
              </a:rPr>
              <a:t> que se hallan en el </a:t>
            </a:r>
            <a:r>
              <a:rPr lang="es-ES" dirty="0" err="1">
                <a:solidFill>
                  <a:schemeClr val="bg1"/>
                </a:solidFill>
              </a:rPr>
              <a:t>fork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657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5CEE2-0AA5-4F8F-986D-7E07BC09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s-MX"/>
              <a:t>LO que necesitas para hacer un pull request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AEF7A-9DCA-41CD-AEA1-DBD15F1C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es-ES" sz="2000" dirty="0"/>
              <a:t>El usuario debe especificar un asunto o título.</a:t>
            </a:r>
          </a:p>
          <a:p>
            <a:r>
              <a:rPr lang="es-ES" sz="2000" dirty="0"/>
              <a:t>Se debe especificar qué cambios se realizaron y cuál fue el problema que se solucionó o la funcionalidad que se agregó.</a:t>
            </a:r>
          </a:p>
          <a:p>
            <a:r>
              <a:rPr lang="es-ES" sz="2000" dirty="0"/>
              <a:t>Debe especificar qué rama desea incorporar y con cuál rama del repositorio original desea mezclarla.</a:t>
            </a:r>
          </a:p>
          <a:p>
            <a:r>
              <a:rPr lang="es-ES" sz="2000" dirty="0"/>
              <a:t>El propietario del repositorio original deberá analizar los cambios y decidir si serán aceptados o no.</a:t>
            </a:r>
          </a:p>
          <a:p>
            <a:endParaRPr lang="es-MX" dirty="0"/>
          </a:p>
        </p:txBody>
      </p:sp>
      <p:pic>
        <p:nvPicPr>
          <p:cNvPr id="8" name="Imagen 7" descr="Imagen que contiene firmar, alimentos, parada, blanco&#10;&#10;Descripción generada automáticamente">
            <a:extLst>
              <a:ext uri="{FF2B5EF4-FFF2-40B4-BE49-F238E27FC236}">
                <a16:creationId xmlns:a16="http://schemas.microsoft.com/office/drawing/2014/main" id="{448AD896-E985-4506-85FB-480CB552A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25478"/>
            <a:ext cx="6301241" cy="233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90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CD6FA19-D005-46F7-A415-1162120D3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0666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50DB83-28E8-43FD-A404-68375512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MX">
                <a:solidFill>
                  <a:schemeClr val="tx1"/>
                </a:solidFill>
              </a:rPr>
              <a:t>issues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011180-D165-43FB-9841-4E260186D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s-ES" sz="2400" dirty="0"/>
              <a:t>Los </a:t>
            </a:r>
            <a:r>
              <a:rPr lang="es-ES" sz="2400" b="1" dirty="0"/>
              <a:t>Issues</a:t>
            </a:r>
            <a:r>
              <a:rPr lang="es-ES" sz="2400" dirty="0"/>
              <a:t> son maneras de hacer seguimiento a errores, asignar tareas a algún colaborador o para realizar mejoras. Digamos que surge algún bug en el proyecto, un usuario externo podría reportar este error, y una vez que el propietario del repositorio lo note entonces podrá asignar la tarea de repararlo a algún colaborador, esto también a </a:t>
            </a:r>
            <a:r>
              <a:rPr lang="es-ES" sz="2400" dirty="0" err="1"/>
              <a:t>tráves</a:t>
            </a:r>
            <a:r>
              <a:rPr lang="es-ES" sz="2400" dirty="0"/>
              <a:t> de un </a:t>
            </a:r>
            <a:r>
              <a:rPr lang="es-ES" sz="2400" dirty="0" err="1"/>
              <a:t>issue</a:t>
            </a:r>
            <a:r>
              <a:rPr lang="es-ES" sz="2400" dirty="0"/>
              <a:t>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049254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50DB83-28E8-43FD-A404-68375512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s-MX" sz="2400"/>
              <a:t>Características de los </a:t>
            </a:r>
            <a:r>
              <a:rPr lang="es-MX" sz="2400" err="1"/>
              <a:t>issues</a:t>
            </a:r>
            <a:endParaRPr lang="es-MX" sz="240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20EBF81-D296-439B-B0B8-F6D15A7CA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695926"/>
              </p:ext>
            </p:extLst>
          </p:nvPr>
        </p:nvGraphicFramePr>
        <p:xfrm>
          <a:off x="5397500" y="357809"/>
          <a:ext cx="6154420" cy="5989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6172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D85578-1E4B-4014-9D52-E7689475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550B3F-9390-4CA1-B3C8-91529289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8A3D4-2789-4D0E-B70B-81380E21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518" y="1059838"/>
            <a:ext cx="3632052" cy="473832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s-MX" sz="3600">
                <a:solidFill>
                  <a:schemeClr val="bg1"/>
                </a:solidFill>
              </a:rPr>
              <a:t>Pasos para crear un issue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6C310-3785-4DA8-9CB0-788FD10E6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109" y="596348"/>
            <a:ext cx="4665397" cy="5844209"/>
          </a:xfrm>
        </p:spPr>
        <p:txBody>
          <a:bodyPr anchor="ctr">
            <a:normAutofit/>
          </a:bodyPr>
          <a:lstStyle/>
          <a:p>
            <a:r>
              <a:rPr lang="es-ES" sz="2000" dirty="0"/>
              <a:t>En GitHub, navega a la página principal del repositorio.</a:t>
            </a:r>
          </a:p>
          <a:p>
            <a:r>
              <a:rPr lang="es-ES" sz="2000" dirty="0"/>
              <a:t>Bajo el nombre de tu repositorio, haz </a:t>
            </a:r>
            <a:r>
              <a:rPr lang="es-ES" sz="2000" dirty="0" err="1"/>
              <a:t>click</a:t>
            </a:r>
            <a:r>
              <a:rPr lang="es-ES" sz="2000" dirty="0"/>
              <a:t> en </a:t>
            </a:r>
            <a:r>
              <a:rPr lang="es-ES" sz="2000" b="1" dirty="0"/>
              <a:t>Issues</a:t>
            </a:r>
            <a:r>
              <a:rPr lang="es-ES" sz="2000" dirty="0"/>
              <a:t>.</a:t>
            </a:r>
          </a:p>
          <a:p>
            <a:r>
              <a:rPr lang="es-ES" sz="2000" dirty="0" err="1"/>
              <a:t>Click</a:t>
            </a:r>
            <a:r>
              <a:rPr lang="es-ES" sz="2000" dirty="0"/>
              <a:t> en </a:t>
            </a:r>
            <a:r>
              <a:rPr lang="es-ES" sz="2000" b="1" dirty="0"/>
              <a:t>new </a:t>
            </a:r>
            <a:r>
              <a:rPr lang="es-ES" sz="2000" b="1" dirty="0" err="1"/>
              <a:t>issue</a:t>
            </a:r>
            <a:r>
              <a:rPr lang="es-ES" sz="2000" dirty="0"/>
              <a:t>.</a:t>
            </a:r>
          </a:p>
          <a:p>
            <a:r>
              <a:rPr lang="es-ES" sz="2000" dirty="0"/>
              <a:t>Escribe un título y una descripción para tu </a:t>
            </a:r>
            <a:r>
              <a:rPr lang="es-ES" sz="2000" b="1" dirty="0" err="1"/>
              <a:t>Issue</a:t>
            </a:r>
            <a:r>
              <a:rPr lang="es-ES" sz="2000" dirty="0"/>
              <a:t>.</a:t>
            </a:r>
          </a:p>
          <a:p>
            <a:r>
              <a:rPr lang="es-ES" sz="2000" dirty="0"/>
              <a:t>Si eres el administrador del repositorio puedes asignar la responsabilidad del </a:t>
            </a:r>
            <a:r>
              <a:rPr lang="es-ES" sz="2000" dirty="0" err="1"/>
              <a:t>Issue</a:t>
            </a:r>
            <a:r>
              <a:rPr lang="es-ES" sz="2000" dirty="0"/>
              <a:t> a algún colaborador.</a:t>
            </a:r>
          </a:p>
          <a:p>
            <a:r>
              <a:rPr lang="es-ES" sz="2000" dirty="0"/>
              <a:t>Asigna al menos una etiqueta.</a:t>
            </a:r>
          </a:p>
          <a:p>
            <a:r>
              <a:rPr lang="es-ES" sz="2000" dirty="0"/>
              <a:t>Una vez que hayas </a:t>
            </a:r>
            <a:r>
              <a:rPr lang="es-ES" sz="2000" dirty="0" err="1"/>
              <a:t>teminado</a:t>
            </a:r>
            <a:r>
              <a:rPr lang="es-ES" sz="2000" dirty="0"/>
              <a:t>, haz </a:t>
            </a:r>
            <a:r>
              <a:rPr lang="es-ES" sz="2000" dirty="0" err="1"/>
              <a:t>click</a:t>
            </a:r>
            <a:r>
              <a:rPr lang="es-ES" sz="2000" dirty="0"/>
              <a:t> en </a:t>
            </a:r>
            <a:r>
              <a:rPr lang="es-ES" sz="2000" b="1" dirty="0" err="1"/>
              <a:t>Submit</a:t>
            </a:r>
            <a:r>
              <a:rPr lang="es-ES" sz="2000" b="1" dirty="0"/>
              <a:t> new </a:t>
            </a:r>
            <a:r>
              <a:rPr lang="es-ES" sz="2000" b="1" dirty="0" err="1"/>
              <a:t>issue</a:t>
            </a:r>
            <a:r>
              <a:rPr lang="es-ES" sz="2000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9376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C9CE2AC9-2BAB-48BE-ABD8-AE9E6BFEA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679" y="929017"/>
            <a:ext cx="10106639" cy="3101983"/>
          </a:xfrm>
        </p:spPr>
        <p:txBody>
          <a:bodyPr/>
          <a:lstStyle/>
          <a:p>
            <a:r>
              <a:rPr lang="es-MX" dirty="0"/>
              <a:t>En equipos de dos personas realizar el siguiente ejercicio:</a:t>
            </a:r>
          </a:p>
          <a:p>
            <a:r>
              <a:rPr lang="es-MX" dirty="0"/>
              <a:t>Uno del equipo crea un repositorio.</a:t>
            </a:r>
          </a:p>
          <a:p>
            <a:r>
              <a:rPr lang="es-MX" dirty="0"/>
              <a:t>El otro integrante crea una carpeta en la computadora y clona el repositorio </a:t>
            </a:r>
          </a:p>
          <a:p>
            <a:pPr lvl="1"/>
            <a:r>
              <a:rPr lang="es-MX" b="1" dirty="0" err="1"/>
              <a:t>git</a:t>
            </a:r>
            <a:r>
              <a:rPr lang="es-MX" b="1" dirty="0"/>
              <a:t> </a:t>
            </a:r>
            <a:r>
              <a:rPr lang="es-MX" b="1" dirty="0" err="1"/>
              <a:t>init</a:t>
            </a:r>
            <a:endParaRPr lang="es-MX" b="1" dirty="0"/>
          </a:p>
          <a:p>
            <a:pPr lvl="1"/>
            <a:r>
              <a:rPr lang="es-MX" b="1" dirty="0" err="1"/>
              <a:t>git</a:t>
            </a:r>
            <a:r>
              <a:rPr lang="es-MX" b="1" dirty="0"/>
              <a:t> clone &lt;</a:t>
            </a:r>
            <a:r>
              <a:rPr lang="es-MX" b="1" dirty="0" err="1"/>
              <a:t>url</a:t>
            </a:r>
            <a:r>
              <a:rPr lang="es-MX" b="1" dirty="0"/>
              <a:t>&gt;</a:t>
            </a:r>
          </a:p>
          <a:p>
            <a:pPr lvl="1"/>
            <a:r>
              <a:rPr lang="es-MX" b="1" dirty="0" err="1"/>
              <a:t>git</a:t>
            </a:r>
            <a:r>
              <a:rPr lang="es-MX" b="1" dirty="0"/>
              <a:t> </a:t>
            </a:r>
            <a:r>
              <a:rPr lang="es-MX" b="1" dirty="0" err="1"/>
              <a:t>remote</a:t>
            </a:r>
            <a:r>
              <a:rPr lang="es-MX" b="1" dirty="0"/>
              <a:t> </a:t>
            </a:r>
            <a:r>
              <a:rPr lang="es-MX" b="1" dirty="0" err="1"/>
              <a:t>add</a:t>
            </a:r>
            <a:r>
              <a:rPr lang="es-MX" b="1" dirty="0"/>
              <a:t> </a:t>
            </a:r>
            <a:r>
              <a:rPr lang="es-MX" b="1" dirty="0" err="1"/>
              <a:t>origin</a:t>
            </a:r>
            <a:r>
              <a:rPr lang="es-MX" b="1" dirty="0"/>
              <a:t> &lt;</a:t>
            </a:r>
            <a:r>
              <a:rPr lang="es-MX" b="1" dirty="0" err="1"/>
              <a:t>url</a:t>
            </a:r>
            <a:r>
              <a:rPr lang="es-MX" b="1" dirty="0"/>
              <a:t>&gt; </a:t>
            </a:r>
          </a:p>
          <a:p>
            <a:pPr lvl="1"/>
            <a:endParaRPr lang="es-MX" b="1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730B5C8F-E5B8-4832-884B-10997E194799}"/>
              </a:ext>
            </a:extLst>
          </p:cNvPr>
          <p:cNvSpPr txBox="1">
            <a:spLocks/>
          </p:cNvSpPr>
          <p:nvPr/>
        </p:nvSpPr>
        <p:spPr>
          <a:xfrm>
            <a:off x="1042680" y="3408148"/>
            <a:ext cx="10106639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Verificas que tienes el repositorio remoto en tu local con </a:t>
            </a:r>
            <a:r>
              <a:rPr lang="es-MX" b="1" dirty="0" err="1"/>
              <a:t>git</a:t>
            </a:r>
            <a:r>
              <a:rPr lang="es-MX" b="1" dirty="0"/>
              <a:t> </a:t>
            </a:r>
            <a:r>
              <a:rPr lang="es-MX" b="1" dirty="0" err="1"/>
              <a:t>remote</a:t>
            </a:r>
            <a:r>
              <a:rPr lang="es-MX" b="1" dirty="0"/>
              <a:t> </a:t>
            </a:r>
            <a:r>
              <a:rPr lang="es-MX" dirty="0"/>
              <a:t>y</a:t>
            </a:r>
            <a:r>
              <a:rPr lang="es-MX" b="1" dirty="0"/>
              <a:t> </a:t>
            </a:r>
            <a:r>
              <a:rPr lang="es-MX" b="1" dirty="0" err="1"/>
              <a:t>git</a:t>
            </a:r>
            <a:r>
              <a:rPr lang="es-MX" b="1" dirty="0"/>
              <a:t> </a:t>
            </a:r>
            <a:r>
              <a:rPr lang="es-MX" b="1" dirty="0" err="1"/>
              <a:t>remote</a:t>
            </a:r>
            <a:r>
              <a:rPr lang="es-MX" b="1" dirty="0"/>
              <a:t> –v</a:t>
            </a:r>
          </a:p>
          <a:p>
            <a:r>
              <a:rPr lang="es-MX" dirty="0"/>
              <a:t>Creamos un archivo en el documento remoto! (Puede ser un .</a:t>
            </a:r>
            <a:r>
              <a:rPr lang="es-MX" dirty="0" err="1"/>
              <a:t>txt</a:t>
            </a:r>
            <a:r>
              <a:rPr lang="es-MX" dirty="0"/>
              <a:t>)</a:t>
            </a:r>
          </a:p>
          <a:p>
            <a:r>
              <a:rPr lang="es-MX" dirty="0"/>
              <a:t>Añadimos el archivo nuevo con </a:t>
            </a:r>
            <a:r>
              <a:rPr lang="es-MX" b="1" dirty="0" err="1"/>
              <a:t>git</a:t>
            </a:r>
            <a:r>
              <a:rPr lang="es-MX" b="1" dirty="0"/>
              <a:t> </a:t>
            </a:r>
            <a:r>
              <a:rPr lang="es-MX" b="1" dirty="0" err="1"/>
              <a:t>add</a:t>
            </a:r>
            <a:r>
              <a:rPr lang="es-MX" b="1" dirty="0"/>
              <a:t> –A</a:t>
            </a:r>
          </a:p>
          <a:p>
            <a:r>
              <a:rPr lang="es-MX" dirty="0"/>
              <a:t>Realizamos un </a:t>
            </a:r>
            <a:r>
              <a:rPr lang="es-MX" dirty="0" err="1"/>
              <a:t>commit</a:t>
            </a:r>
            <a:r>
              <a:rPr lang="es-MX" dirty="0"/>
              <a:t> con </a:t>
            </a:r>
            <a:r>
              <a:rPr lang="es-MX" b="1" dirty="0" err="1"/>
              <a:t>git</a:t>
            </a:r>
            <a:r>
              <a:rPr lang="es-MX" b="1" dirty="0"/>
              <a:t> </a:t>
            </a:r>
            <a:r>
              <a:rPr lang="es-MX" b="1" dirty="0" err="1"/>
              <a:t>commit</a:t>
            </a:r>
            <a:r>
              <a:rPr lang="es-MX" b="1" dirty="0"/>
              <a:t> –m ‘Mensaje’</a:t>
            </a:r>
          </a:p>
          <a:p>
            <a:r>
              <a:rPr lang="es-MX" dirty="0"/>
              <a:t>Subimos los archivos en el repositorio remoto con </a:t>
            </a:r>
            <a:r>
              <a:rPr lang="es-MX" b="1" dirty="0" err="1"/>
              <a:t>git</a:t>
            </a:r>
            <a:r>
              <a:rPr lang="es-MX" b="1" dirty="0"/>
              <a:t> </a:t>
            </a:r>
            <a:r>
              <a:rPr lang="es-MX" b="1" dirty="0" err="1"/>
              <a:t>push</a:t>
            </a:r>
            <a:r>
              <a:rPr lang="es-MX" b="1" dirty="0"/>
              <a:t> </a:t>
            </a:r>
            <a:r>
              <a:rPr lang="es-MX" b="1" dirty="0" err="1"/>
              <a:t>origin</a:t>
            </a:r>
            <a:r>
              <a:rPr lang="es-MX" b="1" dirty="0"/>
              <a:t> master </a:t>
            </a:r>
          </a:p>
          <a:p>
            <a:r>
              <a:rPr lang="es-MX" dirty="0"/>
              <a:t>El primer equipo que </a:t>
            </a:r>
            <a:r>
              <a:rPr lang="es-MX" dirty="0" err="1"/>
              <a:t>envie</a:t>
            </a:r>
            <a:r>
              <a:rPr lang="es-MX" dirty="0"/>
              <a:t> su proyecto de </a:t>
            </a:r>
            <a:r>
              <a:rPr lang="es-MX" dirty="0" err="1"/>
              <a:t>github</a:t>
            </a:r>
            <a:r>
              <a:rPr lang="es-MX" dirty="0"/>
              <a:t> al correo de holaworkshoptech@Gmail.com</a:t>
            </a:r>
          </a:p>
        </p:txBody>
      </p:sp>
    </p:spTree>
    <p:extLst>
      <p:ext uri="{BB962C8B-B14F-4D97-AF65-F5344CB8AC3E}">
        <p14:creationId xmlns:p14="http://schemas.microsoft.com/office/powerpoint/2010/main" val="295877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4BC2EC-023C-4B20-BB0D-06ADDB2E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Repositorios remotos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D8C6DB-F76C-4F8D-8F6A-C10E2D4BF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Los repositorios remotos son versiones del proyecto alojados en la nube, que a diferencia de los repositorios locales, estos permiten que diversas personas colaboren y trabajen en el mismo proyecto facilitando y agilizando el desarrollo de este. </a:t>
            </a:r>
          </a:p>
        </p:txBody>
      </p:sp>
      <p:pic>
        <p:nvPicPr>
          <p:cNvPr id="6" name="Imagen 5" descr="Imagen que contiene botella, sartén, hombre, cocina&#10;&#10;Descripción generada automáticamente">
            <a:extLst>
              <a:ext uri="{FF2B5EF4-FFF2-40B4-BE49-F238E27FC236}">
                <a16:creationId xmlns:a16="http://schemas.microsoft.com/office/drawing/2014/main" id="{4CA9675F-3B68-4859-9BE7-7973795A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12" y="2271796"/>
            <a:ext cx="6684871" cy="23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4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35CEE2-0AA5-4F8F-986D-7E07BC09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Git remoto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AEF7A-9DCA-41CD-AEA1-DBD15F1C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Para poder colaborar en el desarrollo de un proyecto implementando Git es necesario utilizar un gestor.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Para esta tarea existen muchos de este tipo, pero, los mas populares son: </a:t>
            </a:r>
            <a:r>
              <a:rPr lang="es-ES" dirty="0" err="1">
                <a:solidFill>
                  <a:schemeClr val="bg1"/>
                </a:solidFill>
              </a:rPr>
              <a:t>GItHub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dirty="0" err="1">
                <a:solidFill>
                  <a:schemeClr val="bg1"/>
                </a:solidFill>
              </a:rPr>
              <a:t>GitLab</a:t>
            </a:r>
            <a:r>
              <a:rPr lang="es-ES" dirty="0">
                <a:solidFill>
                  <a:schemeClr val="bg1"/>
                </a:solidFill>
              </a:rPr>
              <a:t> y </a:t>
            </a:r>
            <a:r>
              <a:rPr lang="es-ES" dirty="0" err="1">
                <a:solidFill>
                  <a:schemeClr val="bg1"/>
                </a:solidFill>
              </a:rPr>
              <a:t>GitBucket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3FB264A-CC9A-4C6D-A1A6-F18CEB1C278F}"/>
              </a:ext>
            </a:extLst>
          </p:cNvPr>
          <p:cNvSpPr/>
          <p:nvPr/>
        </p:nvSpPr>
        <p:spPr>
          <a:xfrm>
            <a:off x="7166747" y="0"/>
            <a:ext cx="2512800" cy="6858000"/>
          </a:xfrm>
          <a:prstGeom prst="rect">
            <a:avLst/>
          </a:prstGeom>
          <a:solidFill>
            <a:srgbClr val="FFF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 descr="Imagen que contiene señal&#10;&#10;Descripción generada automáticamente">
            <a:extLst>
              <a:ext uri="{FF2B5EF4-FFF2-40B4-BE49-F238E27FC236}">
                <a16:creationId xmlns:a16="http://schemas.microsoft.com/office/drawing/2014/main" id="{76DD4DB4-4CA1-46BD-A402-C4938CAD4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39" r="36320"/>
          <a:stretch/>
        </p:blipFill>
        <p:spPr>
          <a:xfrm>
            <a:off x="7584261" y="1262372"/>
            <a:ext cx="1677771" cy="4172388"/>
          </a:xfrm>
          <a:prstGeom prst="rect">
            <a:avLst/>
          </a:prstGeom>
        </p:spPr>
      </p:pic>
      <p:pic>
        <p:nvPicPr>
          <p:cNvPr id="18" name="Imagen 17" descr="Imagen que contiene señal&#10;&#10;Descripción generada automáticamente">
            <a:extLst>
              <a:ext uri="{FF2B5EF4-FFF2-40B4-BE49-F238E27FC236}">
                <a16:creationId xmlns:a16="http://schemas.microsoft.com/office/drawing/2014/main" id="{F7F43203-1817-4212-8538-86C4C26C6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086"/>
          <a:stretch/>
        </p:blipFill>
        <p:spPr>
          <a:xfrm>
            <a:off x="4986612" y="1262372"/>
            <a:ext cx="2057401" cy="417238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1B5BC67C-9B65-48C0-B09A-CBA778570547}"/>
              </a:ext>
            </a:extLst>
          </p:cNvPr>
          <p:cNvSpPr/>
          <p:nvPr/>
        </p:nvSpPr>
        <p:spPr>
          <a:xfrm>
            <a:off x="9679373" y="0"/>
            <a:ext cx="2512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56B0B52-4816-4745-9789-8A48CDA4E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826" y="2543853"/>
            <a:ext cx="1545832" cy="160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7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5CEE2-0AA5-4F8F-986D-7E07BC09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s-ES" dirty="0"/>
              <a:t>¿características de </a:t>
            </a:r>
            <a:r>
              <a:rPr lang="es-ES" dirty="0" err="1"/>
              <a:t>github</a:t>
            </a:r>
            <a:r>
              <a:rPr lang="es-ES" dirty="0"/>
              <a:t>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AEF7A-9DCA-41CD-AEA1-DBD15F1C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pPr algn="just"/>
            <a:r>
              <a:rPr lang="es-ES" sz="2000" dirty="0"/>
              <a:t>Tienes un perfil que define tu rol.</a:t>
            </a:r>
          </a:p>
          <a:p>
            <a:pPr algn="just"/>
            <a:r>
              <a:rPr lang="es-ES" sz="2000" dirty="0"/>
              <a:t>Te permite crear un wiki para tus proyectos.</a:t>
            </a:r>
          </a:p>
          <a:p>
            <a:pPr algn="just"/>
            <a:r>
              <a:rPr lang="es-ES" sz="2000" dirty="0"/>
              <a:t>Puedes alojar tus proyectos en la nube.</a:t>
            </a:r>
          </a:p>
          <a:p>
            <a:pPr algn="just"/>
            <a:r>
              <a:rPr lang="es-ES" sz="2000" dirty="0"/>
              <a:t>Te permite trabajar de manera colaborativa.</a:t>
            </a:r>
          </a:p>
          <a:p>
            <a:pPr algn="just"/>
            <a:r>
              <a:rPr lang="es-ES" sz="2000" dirty="0"/>
              <a:t>Posee herramientas que permiten verificar el desarrollo de los proyectos de manera gráfica (Tablas, gráficas...).</a:t>
            </a:r>
            <a:endParaRPr lang="es-MX" dirty="0"/>
          </a:p>
        </p:txBody>
      </p:sp>
      <p:pic>
        <p:nvPicPr>
          <p:cNvPr id="8" name="Imagen 7" descr="Imagen que contiene firmar, alimentos, parada, blanco&#10;&#10;Descripción generada automáticamente">
            <a:extLst>
              <a:ext uri="{FF2B5EF4-FFF2-40B4-BE49-F238E27FC236}">
                <a16:creationId xmlns:a16="http://schemas.microsoft.com/office/drawing/2014/main" id="{448AD896-E985-4506-85FB-480CB552A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759" y="4704589"/>
            <a:ext cx="6301241" cy="233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6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4BC2EC-023C-4B20-BB0D-06ADDB2E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s-MX" sz="2400">
                <a:solidFill>
                  <a:schemeClr val="bg1"/>
                </a:solidFill>
              </a:rPr>
              <a:t>¿de que me sirve?</a:t>
            </a:r>
            <a:endParaRPr lang="es-MX" sz="2400" dirty="0">
              <a:solidFill>
                <a:schemeClr val="bg1"/>
              </a:solidFill>
            </a:endParaRPr>
          </a:p>
        </p:txBody>
      </p:sp>
      <p:pic>
        <p:nvPicPr>
          <p:cNvPr id="13" name="Imagen 12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4099C366-38BD-4703-A2D1-88DD89371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106" y="1042541"/>
            <a:ext cx="2580894" cy="2382363"/>
          </a:xfrm>
          <a:prstGeom prst="rect">
            <a:avLst/>
          </a:prstGeom>
        </p:spPr>
      </p:pic>
      <p:pic>
        <p:nvPicPr>
          <p:cNvPr id="11" name="Imagen 10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B7DF8C62-7C22-4392-9BE2-04711EC5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105" y="1174846"/>
            <a:ext cx="2580895" cy="2261907"/>
          </a:xfrm>
          <a:prstGeom prst="rect">
            <a:avLst/>
          </a:prstGeom>
        </p:spPr>
      </p:pic>
      <p:pic>
        <p:nvPicPr>
          <p:cNvPr id="12" name="Imagen 11" descr="Imagen que contiene tabla, verde, firmar, teléfono&#10;&#10;Descripción generada automáticamente">
            <a:extLst>
              <a:ext uri="{FF2B5EF4-FFF2-40B4-BE49-F238E27FC236}">
                <a16:creationId xmlns:a16="http://schemas.microsoft.com/office/drawing/2014/main" id="{DC659A01-569B-449B-9654-06207D480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52" y="1578758"/>
            <a:ext cx="2580895" cy="18420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88F0C5B-1D9F-4309-9220-F245C79D4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038600" cy="157056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D8C6DB-F76C-4F8D-8F6A-C10E2D4BF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Es un conjunto de herramientas como IDE´S´, servidores en la nube y servicios que permiten a los estudiantes desarrollarse en diferentes ámbitos.</a:t>
            </a:r>
          </a:p>
        </p:txBody>
      </p:sp>
      <p:pic>
        <p:nvPicPr>
          <p:cNvPr id="23" name="Imagen 22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5AB0C9AB-7D53-4207-AF43-B5A78F9F0B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4011" y="728953"/>
            <a:ext cx="2457793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2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D85578-1E4B-4014-9D52-E7689475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550B3F-9390-4CA1-B3C8-91529289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8A3D4-2789-4D0E-B70B-81380E21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518" y="1059838"/>
            <a:ext cx="3632052" cy="473832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Pasos para subir nuestro 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6C310-3785-4DA8-9CB0-788FD10E6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109" y="596348"/>
            <a:ext cx="4665397" cy="5844209"/>
          </a:xfrm>
        </p:spPr>
        <p:txBody>
          <a:bodyPr anchor="ctr">
            <a:normAutofit/>
          </a:bodyPr>
          <a:lstStyle/>
          <a:p>
            <a:r>
              <a:rPr lang="es-ES" sz="2000" dirty="0"/>
              <a:t>Creamos una carpeta local que servirá de repositorio.</a:t>
            </a:r>
          </a:p>
          <a:p>
            <a:r>
              <a:rPr lang="es-ES" sz="2000" dirty="0"/>
              <a:t>Iniciarla con el comando: </a:t>
            </a:r>
            <a:r>
              <a:rPr lang="es-ES" sz="1800" b="1" dirty="0" err="1"/>
              <a:t>git</a:t>
            </a:r>
            <a:r>
              <a:rPr lang="es-ES" sz="1800" b="1" dirty="0"/>
              <a:t> </a:t>
            </a:r>
            <a:r>
              <a:rPr lang="es-ES" sz="1800" b="1" dirty="0" err="1"/>
              <a:t>init</a:t>
            </a:r>
            <a:endParaRPr lang="es-ES" sz="1800" b="1" dirty="0"/>
          </a:p>
          <a:p>
            <a:r>
              <a:rPr lang="es-ES" sz="2000" dirty="0"/>
              <a:t>Creamos dos archivos de texto: </a:t>
            </a:r>
            <a:r>
              <a:rPr lang="es-ES" sz="2000" b="1" dirty="0"/>
              <a:t>echo “[Contenido del </a:t>
            </a:r>
            <a:r>
              <a:rPr lang="es-ES" sz="2000" b="1" dirty="0" err="1"/>
              <a:t>txt</a:t>
            </a:r>
            <a:r>
              <a:rPr lang="es-ES" sz="2000" b="1" dirty="0"/>
              <a:t>]” &gt; [</a:t>
            </a:r>
            <a:r>
              <a:rPr lang="es-ES" sz="2000" b="1" dirty="0" err="1"/>
              <a:t>Nombre_del_Archivo</a:t>
            </a:r>
            <a:r>
              <a:rPr lang="es-ES" sz="2000" b="1" dirty="0"/>
              <a:t>]</a:t>
            </a:r>
            <a:r>
              <a:rPr lang="es-ES" sz="2000" dirty="0"/>
              <a:t> </a:t>
            </a:r>
          </a:p>
          <a:p>
            <a:r>
              <a:rPr lang="es-ES" sz="2000" dirty="0"/>
              <a:t>Los pasamos a la siguiente fase: </a:t>
            </a:r>
            <a:r>
              <a:rPr lang="es-ES" sz="2000" b="1" dirty="0" err="1"/>
              <a:t>git</a:t>
            </a:r>
            <a:r>
              <a:rPr lang="es-ES" sz="2000" b="1" dirty="0"/>
              <a:t> </a:t>
            </a:r>
            <a:r>
              <a:rPr lang="es-ES" sz="2000" b="1" dirty="0" err="1"/>
              <a:t>add</a:t>
            </a:r>
            <a:r>
              <a:rPr lang="es-ES" sz="2000" b="1" dirty="0"/>
              <a:t> .</a:t>
            </a:r>
          </a:p>
          <a:p>
            <a:r>
              <a:rPr lang="es-ES" sz="2000" dirty="0"/>
              <a:t>Realizamos el </a:t>
            </a:r>
            <a:r>
              <a:rPr lang="es-ES" sz="2000" dirty="0" err="1"/>
              <a:t>commit</a:t>
            </a:r>
            <a:r>
              <a:rPr lang="es-ES" sz="2000" dirty="0"/>
              <a:t> de los archivos: </a:t>
            </a:r>
            <a:r>
              <a:rPr lang="es-ES" sz="2000" b="1" dirty="0" err="1"/>
              <a:t>git</a:t>
            </a:r>
            <a:r>
              <a:rPr lang="es-ES" sz="2000" b="1" dirty="0"/>
              <a:t> </a:t>
            </a:r>
            <a:r>
              <a:rPr lang="es-ES" sz="2000" b="1" dirty="0" err="1"/>
              <a:t>commit</a:t>
            </a:r>
            <a:r>
              <a:rPr lang="es-ES" sz="2000" b="1" dirty="0"/>
              <a:t> –m ‘Primer </a:t>
            </a:r>
            <a:r>
              <a:rPr lang="es-ES" sz="2000" b="1" dirty="0" err="1"/>
              <a:t>commit</a:t>
            </a:r>
            <a:r>
              <a:rPr lang="es-ES" sz="2000" b="1" dirty="0"/>
              <a:t>’</a:t>
            </a:r>
            <a:endParaRPr lang="es-ES" sz="2000" dirty="0"/>
          </a:p>
          <a:p>
            <a:r>
              <a:rPr lang="es-MX" dirty="0"/>
              <a:t>Ahora sigue realizar el vinculo de nuestro repositorio con el repositorio remoto: </a:t>
            </a:r>
            <a:r>
              <a:rPr lang="es-MX" b="1" dirty="0" err="1"/>
              <a:t>git</a:t>
            </a:r>
            <a:r>
              <a:rPr lang="es-MX" b="1" dirty="0"/>
              <a:t> </a:t>
            </a:r>
            <a:r>
              <a:rPr lang="es-MX" b="1" dirty="0" err="1"/>
              <a:t>remote</a:t>
            </a:r>
            <a:r>
              <a:rPr lang="es-MX" b="1" dirty="0"/>
              <a:t> </a:t>
            </a:r>
            <a:r>
              <a:rPr lang="es-MX" b="1" dirty="0" err="1"/>
              <a:t>add</a:t>
            </a:r>
            <a:r>
              <a:rPr lang="es-MX" b="1" dirty="0"/>
              <a:t> </a:t>
            </a:r>
            <a:r>
              <a:rPr lang="es-MX" b="1" dirty="0" err="1"/>
              <a:t>origin</a:t>
            </a:r>
            <a:r>
              <a:rPr lang="es-MX" b="1" dirty="0"/>
              <a:t> [link del repo]</a:t>
            </a:r>
          </a:p>
          <a:p>
            <a:r>
              <a:rPr lang="es-MX" dirty="0"/>
              <a:t>Por ultimo subimos los archivos que tiene nuestro repositorio local: </a:t>
            </a:r>
            <a:r>
              <a:rPr lang="es-MX" b="1" dirty="0" err="1"/>
              <a:t>git</a:t>
            </a:r>
            <a:r>
              <a:rPr lang="es-MX" b="1" dirty="0"/>
              <a:t> </a:t>
            </a:r>
            <a:r>
              <a:rPr lang="es-MX" b="1" dirty="0" err="1"/>
              <a:t>push</a:t>
            </a:r>
            <a:r>
              <a:rPr lang="es-MX" b="1" dirty="0"/>
              <a:t> –u </a:t>
            </a:r>
            <a:r>
              <a:rPr lang="es-MX" b="1" dirty="0" err="1"/>
              <a:t>origin</a:t>
            </a:r>
            <a:r>
              <a:rPr lang="es-MX" b="1" dirty="0"/>
              <a:t> master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578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D85578-1E4B-4014-9D52-E7689475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550B3F-9390-4CA1-B3C8-91529289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8A3D4-2789-4D0E-B70B-81380E21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518" y="1059838"/>
            <a:ext cx="3632052" cy="473832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Pasos para Clonar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6C310-3785-4DA8-9CB0-788FD10E6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109" y="596348"/>
            <a:ext cx="4665397" cy="5844209"/>
          </a:xfrm>
        </p:spPr>
        <p:txBody>
          <a:bodyPr anchor="ctr">
            <a:normAutofit/>
          </a:bodyPr>
          <a:lstStyle/>
          <a:p>
            <a:r>
              <a:rPr lang="es-ES" sz="2000" dirty="0"/>
              <a:t>Creamos una carpeta </a:t>
            </a:r>
          </a:p>
          <a:p>
            <a:r>
              <a:rPr lang="es-ES" sz="2000" dirty="0"/>
              <a:t>Seleccionamos un repositorio objetivo.</a:t>
            </a:r>
            <a:endParaRPr lang="es-ES" sz="1800" dirty="0"/>
          </a:p>
          <a:p>
            <a:r>
              <a:rPr lang="es-ES" sz="2000" dirty="0"/>
              <a:t>Usamos el comando: </a:t>
            </a:r>
            <a:r>
              <a:rPr lang="es-ES" sz="2000" b="1" dirty="0" err="1"/>
              <a:t>git</a:t>
            </a:r>
            <a:r>
              <a:rPr lang="es-ES" sz="2000" b="1" dirty="0"/>
              <a:t> clone </a:t>
            </a:r>
            <a:r>
              <a:rPr lang="en-US" sz="2000" b="1" dirty="0"/>
              <a:t>[Link del repo]</a:t>
            </a:r>
            <a:endParaRPr lang="es-E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carpeta</a:t>
            </a:r>
            <a:r>
              <a:rPr lang="en-US" sz="2000" dirty="0"/>
              <a:t> que </a:t>
            </a:r>
            <a:r>
              <a:rPr lang="en-US" sz="2000" dirty="0" err="1"/>
              <a:t>robemos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vinculada</a:t>
            </a:r>
            <a:r>
              <a:rPr lang="en-US" sz="2000" dirty="0"/>
              <a:t> con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s-MX" sz="2000" dirty="0"/>
              <a:t>repositorio</a:t>
            </a:r>
            <a:r>
              <a:rPr lang="en-US" sz="2000" dirty="0"/>
              <a:t> de GitHub</a:t>
            </a:r>
          </a:p>
          <a:p>
            <a:r>
              <a:rPr lang="en-US" sz="2000" dirty="0"/>
              <a:t>Para </a:t>
            </a:r>
            <a:r>
              <a:rPr lang="en-US" sz="2000" dirty="0" err="1"/>
              <a:t>corroborarlo</a:t>
            </a:r>
            <a:r>
              <a:rPr lang="en-US" sz="2000" dirty="0"/>
              <a:t> Podemos </a:t>
            </a:r>
            <a:r>
              <a:rPr lang="en-US" sz="2000" dirty="0" err="1"/>
              <a:t>usar</a:t>
            </a:r>
            <a:r>
              <a:rPr lang="en-US" sz="2000" dirty="0"/>
              <a:t> el </a:t>
            </a:r>
            <a:r>
              <a:rPr lang="en-US" sz="2000" dirty="0" err="1"/>
              <a:t>comando</a:t>
            </a:r>
            <a:r>
              <a:rPr lang="en-US" sz="2000" dirty="0"/>
              <a:t>: git remote -v</a:t>
            </a:r>
          </a:p>
          <a:p>
            <a:r>
              <a:rPr lang="en-US" sz="2000" dirty="0"/>
              <a:t>Para </a:t>
            </a:r>
            <a:r>
              <a:rPr lang="en-US" sz="2000" dirty="0" err="1"/>
              <a:t>poder</a:t>
            </a:r>
            <a:r>
              <a:rPr lang="en-US" sz="2000" dirty="0"/>
              <a:t> romper ese vinculo </a:t>
            </a:r>
            <a:r>
              <a:rPr lang="en-US" sz="2000" dirty="0" err="1"/>
              <a:t>usamos</a:t>
            </a:r>
            <a:r>
              <a:rPr lang="en-US" sz="2000" dirty="0"/>
              <a:t> el </a:t>
            </a:r>
            <a:r>
              <a:rPr lang="en-US" sz="2000" dirty="0" err="1"/>
              <a:t>comando</a:t>
            </a:r>
            <a:r>
              <a:rPr lang="en-US" sz="2000" dirty="0"/>
              <a:t>: </a:t>
            </a:r>
            <a:r>
              <a:rPr lang="en-US" sz="2000" b="1" dirty="0"/>
              <a:t>git remote rm origin</a:t>
            </a:r>
          </a:p>
        </p:txBody>
      </p:sp>
    </p:spTree>
    <p:extLst>
      <p:ext uri="{BB962C8B-B14F-4D97-AF65-F5344CB8AC3E}">
        <p14:creationId xmlns:p14="http://schemas.microsoft.com/office/powerpoint/2010/main" val="112554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D85578-1E4B-4014-9D52-E7689475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550B3F-9390-4CA1-B3C8-91529289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8A3D4-2789-4D0E-B70B-81380E21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518" y="1059838"/>
            <a:ext cx="3632052" cy="473832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s-MX" sz="3600" dirty="0" err="1">
                <a:solidFill>
                  <a:schemeClr val="bg1"/>
                </a:solidFill>
              </a:rPr>
              <a:t>Pull</a:t>
            </a:r>
            <a:r>
              <a:rPr lang="es-MX" sz="3600" dirty="0">
                <a:solidFill>
                  <a:schemeClr val="bg1"/>
                </a:solidFill>
              </a:rPr>
              <a:t> y </a:t>
            </a:r>
            <a:r>
              <a:rPr lang="es-MX" sz="3600" dirty="0" err="1">
                <a:solidFill>
                  <a:schemeClr val="bg1"/>
                </a:solidFill>
              </a:rPr>
              <a:t>fetch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6C310-3785-4DA8-9CB0-788FD10E6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109" y="596348"/>
            <a:ext cx="4665397" cy="584420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Pull. </a:t>
            </a:r>
            <a:r>
              <a:rPr lang="en-US" sz="2000" dirty="0" err="1"/>
              <a:t>Obtiene</a:t>
            </a:r>
            <a:r>
              <a:rPr lang="en-US" sz="2000" dirty="0"/>
              <a:t> los </a:t>
            </a:r>
            <a:r>
              <a:rPr lang="en-US" sz="2000" dirty="0" err="1"/>
              <a:t>datos</a:t>
            </a:r>
            <a:r>
              <a:rPr lang="en-US" sz="2000" dirty="0"/>
              <a:t> m</a:t>
            </a:r>
            <a:r>
              <a:rPr lang="es-MX" sz="2000" dirty="0" err="1"/>
              <a:t>ás</a:t>
            </a:r>
            <a:r>
              <a:rPr lang="es-MX" sz="2000" dirty="0"/>
              <a:t> recientes y los mezcla.</a:t>
            </a:r>
          </a:p>
          <a:p>
            <a:r>
              <a:rPr lang="es-MX" sz="2000" dirty="0" err="1"/>
              <a:t>Fetch</a:t>
            </a:r>
            <a:r>
              <a:rPr lang="es-MX" sz="2000" dirty="0"/>
              <a:t>. Obtiene los datos más recientes pero no los mezcla.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665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28C1D43-DDC3-4125-B6DB-3CA3C7B74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635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83B9C-FA7B-43D2-A17E-31532C444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753529"/>
            <a:ext cx="8991600" cy="1645759"/>
          </a:xfrm>
        </p:spPr>
        <p:txBody>
          <a:bodyPr>
            <a:normAutofit/>
          </a:bodyPr>
          <a:lstStyle/>
          <a:p>
            <a:r>
              <a:rPr lang="es-MX" dirty="0"/>
              <a:t>¿Qué es un </a:t>
            </a:r>
            <a:r>
              <a:rPr lang="es-MX" dirty="0" err="1"/>
              <a:t>fork</a:t>
            </a:r>
            <a:r>
              <a:rPr lang="es-MX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2264637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1019</Words>
  <Application>Microsoft Office PowerPoint</Application>
  <PresentationFormat>Panorámica</PresentationFormat>
  <Paragraphs>76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Paquete</vt:lpstr>
      <vt:lpstr>¿Qué es un git remoto?</vt:lpstr>
      <vt:lpstr>Repositorios remotos</vt:lpstr>
      <vt:lpstr>Git remoto</vt:lpstr>
      <vt:lpstr>¿características de github?</vt:lpstr>
      <vt:lpstr>¿de que me sirve?</vt:lpstr>
      <vt:lpstr>Pasos para subir nuestro repositorio</vt:lpstr>
      <vt:lpstr>Pasos para Clonar</vt:lpstr>
      <vt:lpstr>Pull y fetch</vt:lpstr>
      <vt:lpstr>¿Qué es un fork?</vt:lpstr>
      <vt:lpstr>Un fork es la magía de github</vt:lpstr>
      <vt:lpstr>Presentación de PowerPoint</vt:lpstr>
      <vt:lpstr>¿Clon o Fork?</vt:lpstr>
      <vt:lpstr>Contribuir al proyecto: pull request</vt:lpstr>
      <vt:lpstr>LO que necesitas para hacer un pull request</vt:lpstr>
      <vt:lpstr>issues</vt:lpstr>
      <vt:lpstr>Características de los issues</vt:lpstr>
      <vt:lpstr>Pasos para crear un issue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un fork?</dc:title>
  <dc:creator>Miguel Rodrigo Ávila Cabrera</dc:creator>
  <cp:lastModifiedBy>ROBERTO CARLOS LLANES MONTERO</cp:lastModifiedBy>
  <cp:revision>17</cp:revision>
  <dcterms:created xsi:type="dcterms:W3CDTF">2019-10-09T01:06:53Z</dcterms:created>
  <dcterms:modified xsi:type="dcterms:W3CDTF">2019-10-09T14:11:06Z</dcterms:modified>
</cp:coreProperties>
</file>