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78" r:id="rId7"/>
    <p:sldId id="286" r:id="rId8"/>
    <p:sldId id="287" r:id="rId9"/>
    <p:sldId id="279" r:id="rId10"/>
    <p:sldId id="258" r:id="rId11"/>
    <p:sldId id="280" r:id="rId12"/>
    <p:sldId id="281" r:id="rId13"/>
    <p:sldId id="288" r:id="rId14"/>
    <p:sldId id="291" r:id="rId15"/>
    <p:sldId id="289" r:id="rId16"/>
    <p:sldId id="28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5" autoAdjust="0"/>
    <p:restoredTop sz="90655" autoAdjust="0"/>
  </p:normalViewPr>
  <p:slideViewPr>
    <p:cSldViewPr snapToGrid="0">
      <p:cViewPr varScale="1">
        <p:scale>
          <a:sx n="87" d="100"/>
          <a:sy n="87" d="100"/>
        </p:scale>
        <p:origin x="41" y="25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21" y="9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SPENT ON DOCUMENTATION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AI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Time Spent Documenting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DC-4C2D-8E5A-93F8623005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AI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Time Spent Documenting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DC-4C2D-8E5A-93F8623005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976482511"/>
        <c:axId val="976485391"/>
      </c:barChart>
      <c:catAx>
        <c:axId val="9764825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6485391"/>
        <c:crosses val="autoZero"/>
        <c:auto val="1"/>
        <c:lblAlgn val="ctr"/>
        <c:lblOffset val="100"/>
        <c:noMultiLvlLbl val="0"/>
      </c:catAx>
      <c:valAx>
        <c:axId val="976485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482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970375707583306E-2"/>
          <c:y val="6.2222366482862487E-2"/>
          <c:w val="0.83392282587283661"/>
          <c:h val="0.800351151278208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2022</c:v>
                </c:pt>
                <c:pt idx="1">
                  <c:v>2023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DA-4335-8F1D-B7459575F4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89373183"/>
        <c:axId val="1689365503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2022</c:v>
                </c:pt>
                <c:pt idx="1">
                  <c:v>2023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1.7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DA-4335-8F1D-B7459575F4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89350623"/>
        <c:axId val="168937462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2022</c:v>
                </c:pt>
                <c:pt idx="1">
                  <c:v>2023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1.7</c:v>
                </c:pt>
                <c:pt idx="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DA-4335-8F1D-B7459575F4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89373183"/>
        <c:axId val="1689365503"/>
      </c:lineChart>
      <c:catAx>
        <c:axId val="16893731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89365503"/>
        <c:crosses val="autoZero"/>
        <c:auto val="1"/>
        <c:lblAlgn val="ctr"/>
        <c:lblOffset val="100"/>
        <c:noMultiLvlLbl val="0"/>
      </c:catAx>
      <c:valAx>
        <c:axId val="168936550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89373183"/>
        <c:crosses val="autoZero"/>
        <c:crossBetween val="between"/>
      </c:valAx>
      <c:valAx>
        <c:axId val="1689374623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689350623"/>
        <c:crosses val="max"/>
        <c:crossBetween val="between"/>
      </c:valAx>
      <c:catAx>
        <c:axId val="1689350623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689374623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hesivesmag.com/ext/resources/Default_Images/responsive/market-trends-900x550.jpg?1522690932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iedmarketresearch.com/emotion-ai-market-A23162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svb.com/news/company-news/ai-investments-dominate-healthcare--silicon-valley-bank-releases-new-ai-patient-journey-report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https://www.google.com/url?sa=i&amp;url=https%3A%2F%2Fwww.intertek.com%2Fblog%2F2024%2F04-16-the-future-of-healthcare%2F&amp;psig=AOvVaw3NYZQD1FOE-TyRcHVaQo1V&amp;ust=1724025707450000&amp;source=images&amp;cd=vfe&amp;opi=89978449&amp;ved=0CBQQjRxqFwoTCIjR-bqe_YcDFQAAAAAdAAAAABAE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44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</a:t>
            </a:r>
            <a:r>
              <a:rPr lang="en-US" dirty="0">
                <a:hlinkClick r:id="rId3"/>
              </a:rPr>
              <a:t>https://www.adhesivesmag.com/ext/resources/Default_Images/responsive/market-trends-900x550.jpg?1522690932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Sources:</a:t>
            </a:r>
          </a:p>
          <a:p>
            <a:r>
              <a:rPr lang="en-US" sz="1100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VSP Vision. </a:t>
            </a:r>
            <a:r>
              <a:rPr lang="en-US" sz="1100" i="1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The Future of Generative AI in Healthcare</a:t>
            </a:r>
            <a:r>
              <a:rPr lang="en-US" sz="1100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. 2024. VSP Vision. Accessed 16 Aug. 2024, https://www.vspvision.com/dam/jcr:a1969a94-892a-4c31-8462-815255bdde43/Future%20of%20Generative%20AI%20in%20Healthcare_1%20(1).pdf.</a:t>
            </a:r>
            <a:endParaRPr lang="en-US" sz="1100" dirty="0">
              <a:effectLst/>
              <a:ea typeface="Times New Roman" panose="02020603050405020304" pitchFamily="18" charset="0"/>
            </a:endParaRPr>
          </a:p>
          <a:p>
            <a:endParaRPr lang="en-US" sz="1100" dirty="0"/>
          </a:p>
          <a:p>
            <a:r>
              <a:rPr lang="en-US" sz="1100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“Emotion AI Market." </a:t>
            </a:r>
            <a:r>
              <a:rPr lang="en-US" sz="1100" i="1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Allied Market Research</a:t>
            </a:r>
            <a:r>
              <a:rPr lang="en-US" sz="1100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, 2023, </a:t>
            </a:r>
            <a:r>
              <a:rPr lang="en-US" sz="1100" u="sng" dirty="0">
                <a:solidFill>
                  <a:srgbClr val="0D0D0D"/>
                </a:solidFill>
                <a:effectLst/>
                <a:ea typeface="Times New Roman" panose="02020603050405020304" pitchFamily="18" charset="0"/>
                <a:hlinkClick r:id="rId3"/>
              </a:rPr>
              <a:t>www.alliedmarketresearch.com/emotion-ai-market-A231628</a:t>
            </a:r>
            <a:r>
              <a:rPr lang="en-US" sz="1100" dirty="0">
                <a:solidFill>
                  <a:srgbClr val="0D0D0D"/>
                </a:solidFill>
                <a:effectLst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ea typeface="Times New Roman" panose="02020603050405020304" pitchFamily="18" charset="0"/>
            </a:endParaRPr>
          </a:p>
          <a:p>
            <a:endParaRPr lang="en-US" sz="1100" dirty="0"/>
          </a:p>
          <a:p>
            <a:r>
              <a:rPr lang="en-US" sz="1100" dirty="0"/>
              <a:t>"AI Investments Dominate Healthcare: Silicon Valley Bank Releases New AI Patient Journey Report." </a:t>
            </a:r>
            <a:r>
              <a:rPr lang="en-US" sz="1100" i="1" dirty="0"/>
              <a:t>Silicon Valley Bank</a:t>
            </a:r>
            <a:r>
              <a:rPr lang="en-US" sz="1100" dirty="0"/>
              <a:t>, 2023, </a:t>
            </a:r>
            <a:r>
              <a:rPr lang="en-US" sz="1100" dirty="0">
                <a:hlinkClick r:id="rId4"/>
              </a:rPr>
              <a:t>www.svb.com/news/company-news/ai-investments-dominate-healthcare--silicon-valley-bank-releases-new-ai-patient-journey-report/</a:t>
            </a:r>
            <a:r>
              <a:rPr lang="en-US" sz="11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jkaur122@horizon.csueastbay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265621"/>
            <a:ext cx="4941771" cy="3200400"/>
          </a:xfrm>
        </p:spPr>
        <p:txBody>
          <a:bodyPr anchor="ctr"/>
          <a:lstStyle/>
          <a:p>
            <a:r>
              <a:rPr lang="en-US" b="1" dirty="0"/>
              <a:t>Affective Computing in Healthcare: A Strategic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BADB2-24D0-6039-6210-68FFB94A18C5}"/>
              </a:ext>
            </a:extLst>
          </p:cNvPr>
          <p:cNvSpPr txBox="1">
            <a:spLocks/>
          </p:cNvSpPr>
          <p:nvPr/>
        </p:nvSpPr>
        <p:spPr>
          <a:xfrm>
            <a:off x="6441917" y="6189850"/>
            <a:ext cx="5084335" cy="74836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Presented by: Jaishnoor Kaur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6806-EE7A-7520-5CDD-FAEE9E5C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827" y="2766218"/>
            <a:ext cx="2895600" cy="1325563"/>
          </a:xfrm>
        </p:spPr>
        <p:txBody>
          <a:bodyPr/>
          <a:lstStyle/>
          <a:p>
            <a:r>
              <a:rPr lang="en-US" dirty="0"/>
              <a:t>PROOF OF CONCEPT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4EB65-505E-AD48-54C3-6E8420A7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6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4EB65-505E-AD48-54C3-6E8420A7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E6824-DDDA-53B7-B7A6-8158FD65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830" y="2766218"/>
            <a:ext cx="337647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* DEMO REMOVED FROM SLIDE DECK due to </a:t>
            </a:r>
            <a:r>
              <a:rPr lang="en-US" dirty="0" err="1"/>
              <a:t>github</a:t>
            </a:r>
            <a:r>
              <a:rPr lang="en-US" dirty="0"/>
              <a:t> size limitations</a:t>
            </a:r>
          </a:p>
        </p:txBody>
      </p:sp>
    </p:spTree>
    <p:extLst>
      <p:ext uri="{BB962C8B-B14F-4D97-AF65-F5344CB8AC3E}">
        <p14:creationId xmlns:p14="http://schemas.microsoft.com/office/powerpoint/2010/main" val="80339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6806-EE7A-7520-5CDD-FAEE9E5C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827" y="2766218"/>
            <a:ext cx="2895600" cy="1325563"/>
          </a:xfrm>
        </p:spPr>
        <p:txBody>
          <a:bodyPr/>
          <a:lstStyle/>
          <a:p>
            <a:r>
              <a:rPr lang="en-US" dirty="0" err="1"/>
              <a:t>COTIVIti</a:t>
            </a:r>
            <a:r>
              <a:rPr lang="en-US" dirty="0"/>
              <a:t> SPECIFIC OPPORTUNITY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4EB65-505E-AD48-54C3-6E8420A7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0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4" y="-312805"/>
            <a:ext cx="5655197" cy="1997867"/>
          </a:xfrm>
        </p:spPr>
        <p:txBody>
          <a:bodyPr anchor="b"/>
          <a:lstStyle/>
          <a:p>
            <a:r>
              <a:rPr lang="en-US" b="1" dirty="0"/>
              <a:t>INTEGRATION WITH ELIZA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065" y="2507133"/>
            <a:ext cx="5733772" cy="448990"/>
          </a:xfrm>
        </p:spPr>
        <p:txBody>
          <a:bodyPr/>
          <a:lstStyle/>
          <a:p>
            <a:r>
              <a:rPr lang="en-US" dirty="0"/>
              <a:t>The Perfect Marriage 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064" y="2956122"/>
            <a:ext cx="5733773" cy="1518097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Empathy rooted in Behavioral </a:t>
            </a:r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S</a:t>
            </a:r>
            <a:r>
              <a:rPr lang="en-US" sz="1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cience</a:t>
            </a:r>
            <a:endParaRPr lang="en-US" dirty="0"/>
          </a:p>
          <a:p>
            <a:r>
              <a:rPr lang="en-US" dirty="0"/>
              <a:t>Population Insights</a:t>
            </a:r>
          </a:p>
          <a:p>
            <a:r>
              <a:rPr lang="en-US" dirty="0"/>
              <a:t>Emotion Analysis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8199" y="4804939"/>
            <a:ext cx="3943627" cy="448989"/>
          </a:xfrm>
        </p:spPr>
        <p:txBody>
          <a:bodyPr/>
          <a:lstStyle/>
          <a:p>
            <a:r>
              <a:rPr lang="en-US" dirty="0"/>
              <a:t>The Result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A072D900-EEFD-31C9-B73F-FCF32AE55733}"/>
              </a:ext>
            </a:extLst>
          </p:cNvPr>
          <p:cNvSpPr txBox="1">
            <a:spLocks/>
          </p:cNvSpPr>
          <p:nvPr/>
        </p:nvSpPr>
        <p:spPr>
          <a:xfrm>
            <a:off x="838199" y="5296291"/>
            <a:ext cx="5733773" cy="3032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Improved Customer Engagement </a:t>
            </a:r>
          </a:p>
          <a:p>
            <a:r>
              <a:rPr lang="en-US" dirty="0">
                <a:solidFill>
                  <a:srgbClr val="0D0D0D"/>
                </a:solidFill>
                <a:latin typeface="Calibri" panose="020F0502020204030204" pitchFamily="34" charset="0"/>
                <a:ea typeface="DengXian" panose="02010600030101010101" pitchFamily="2" charset="-122"/>
              </a:rPr>
              <a:t>Improved Clinical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9495" y="324211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Jaishnoor Kaur</a:t>
            </a:r>
          </a:p>
          <a:p>
            <a:r>
              <a:rPr lang="en-US" dirty="0">
                <a:hlinkClick r:id="rId3"/>
              </a:rPr>
              <a:t>jkaur122@horizon.csueastbay.edu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289" y="2682034"/>
            <a:ext cx="3818021" cy="3269589"/>
          </a:xfrm>
        </p:spPr>
        <p:txBody>
          <a:bodyPr>
            <a:normAutofit/>
          </a:bodyPr>
          <a:lstStyle/>
          <a:p>
            <a:r>
              <a:rPr lang="en-US" dirty="0"/>
              <a:t>Introduction: AI in Healthcare</a:t>
            </a:r>
          </a:p>
          <a:p>
            <a:r>
              <a:rPr lang="en-US" dirty="0"/>
              <a:t>Market Trends</a:t>
            </a:r>
          </a:p>
          <a:p>
            <a:r>
              <a:rPr lang="en-US" dirty="0"/>
              <a:t>Threats &amp; Opportunities</a:t>
            </a:r>
          </a:p>
          <a:p>
            <a:r>
              <a:rPr lang="en-US" dirty="0"/>
              <a:t>POC Demo</a:t>
            </a:r>
          </a:p>
          <a:p>
            <a:r>
              <a:rPr lang="en-US" dirty="0"/>
              <a:t>Cotiviti Special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79A7CCE-6AAB-1E3A-867B-17141C559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AI IN HEALTHCARE</a:t>
            </a:r>
          </a:p>
        </p:txBody>
      </p:sp>
      <p:pic>
        <p:nvPicPr>
          <p:cNvPr id="1026" name="Picture 2" descr="The Future of Healthcare – The Evolution of AI and ML in Medical Devices">
            <a:extLst>
              <a:ext uri="{FF2B5EF4-FFF2-40B4-BE49-F238E27FC236}">
                <a16:creationId xmlns:a16="http://schemas.microsoft.com/office/drawing/2014/main" id="{FB095C12-624B-5B70-B04D-2D41FE283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8" r="7960"/>
          <a:stretch/>
        </p:blipFill>
        <p:spPr bwMode="auto">
          <a:xfrm>
            <a:off x="0" y="-7303"/>
            <a:ext cx="657627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91146CC-1D9A-9849-DC81-B2A41656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218447" cy="1325563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APPLICATIONS:</a:t>
            </a:r>
            <a:br>
              <a:rPr lang="en-US" sz="2800" b="1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7521138-3DBA-FD67-8EE1-15CD98D2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646BF-8A40-D4E5-E626-BFE882E27274}"/>
              </a:ext>
            </a:extLst>
          </p:cNvPr>
          <p:cNvSpPr txBox="1"/>
          <p:nvPr/>
        </p:nvSpPr>
        <p:spPr>
          <a:xfrm>
            <a:off x="1249278" y="1891961"/>
            <a:ext cx="3507205" cy="3269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dirty="0">
              <a:solidFill>
                <a:schemeClr val="bg1"/>
              </a:solidFill>
              <a:effectLst/>
            </a:endParaRP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/>
              </a:rPr>
              <a:t>DRUG DISCOVERY AND DEVELOPMENT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/>
              </a:rPr>
              <a:t>MACHINE VISION AND MEDICAL IMAGE RECOGNITION FOR DIAGNOSTICS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/>
              </a:rPr>
              <a:t>PRECISION MEDICINE 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ADMINISTRATIVE TASKS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5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9F57B-BC08-224D-7F25-B6C52CD7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BF7F03F-D1AA-0C9A-A702-FB8367AB8E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525994"/>
              </p:ext>
            </p:extLst>
          </p:nvPr>
        </p:nvGraphicFramePr>
        <p:xfrm>
          <a:off x="2032000" y="5654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8CA5EC-EA7C-CA5A-E12A-9375F7D0417B}"/>
              </a:ext>
            </a:extLst>
          </p:cNvPr>
          <p:cNvSpPr txBox="1"/>
          <p:nvPr/>
        </p:nvSpPr>
        <p:spPr>
          <a:xfrm>
            <a:off x="2032000" y="6248627"/>
            <a:ext cx="8128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/>
            <a:r>
              <a:rPr lang="en-US" sz="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https://www.vspvision.com/dam/jcr:a1969a94-892a-4c31-8462-815255bdde43/Future%20of%20Generative%20AI%20in%20Healthcare_1%20(1).pdf.</a:t>
            </a:r>
            <a:endParaRPr lang="en-US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1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TRENDS</a:t>
            </a:r>
          </a:p>
        </p:txBody>
      </p:sp>
      <p:pic>
        <p:nvPicPr>
          <p:cNvPr id="8" name="Picture Placeholder 7" descr="A graph of stock market&#10;&#10;Description automatically generated">
            <a:extLst>
              <a:ext uri="{FF2B5EF4-FFF2-40B4-BE49-F238E27FC236}">
                <a16:creationId xmlns:a16="http://schemas.microsoft.com/office/drawing/2014/main" id="{0D7DC844-6389-82D4-C8B1-037E0D3C9F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757" r="20757"/>
          <a:stretch>
            <a:fillRect/>
          </a:stretch>
        </p:blipFill>
        <p:spPr/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638" y="-842012"/>
            <a:ext cx="7288282" cy="2121177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/>
              <a:t>DEAL Activity growth AI in healthcare twice as fast Tech industry overall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6397" y="2945341"/>
            <a:ext cx="7288212" cy="1492090"/>
          </a:xfrm>
        </p:spPr>
        <p:txBody>
          <a:bodyPr>
            <a:normAutofit/>
          </a:bodyPr>
          <a:lstStyle/>
          <a:p>
            <a:r>
              <a:rPr lang="en-US" dirty="0"/>
              <a:t>GEN AI INVESTMENTS:</a:t>
            </a:r>
          </a:p>
          <a:p>
            <a:pPr lvl="1"/>
            <a:r>
              <a:rPr lang="en-US" dirty="0"/>
              <a:t>USD 1.7B in 2022 -&gt; USD 14B in 2023</a:t>
            </a:r>
          </a:p>
          <a:p>
            <a:pPr lvl="1"/>
            <a:r>
              <a:rPr lang="en-US" dirty="0"/>
              <a:t>USD 109B projected by 2030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87B2DCB-5F6D-B74D-ABB9-0B44681D1672}"/>
              </a:ext>
            </a:extLst>
          </p:cNvPr>
          <p:cNvSpPr txBox="1">
            <a:spLocks/>
          </p:cNvSpPr>
          <p:nvPr/>
        </p:nvSpPr>
        <p:spPr>
          <a:xfrm>
            <a:off x="492901" y="5229384"/>
            <a:ext cx="7288212" cy="14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EMOTION AI INVESTMENT PROJECTION:</a:t>
            </a:r>
          </a:p>
          <a:p>
            <a:r>
              <a:rPr lang="en-US" sz="2400" dirty="0"/>
              <a:t>USD 13B by 2032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7D7597E-E9F5-9DCC-4C03-2202438A9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324143"/>
              </p:ext>
            </p:extLst>
          </p:nvPr>
        </p:nvGraphicFramePr>
        <p:xfrm>
          <a:off x="6161093" y="2071118"/>
          <a:ext cx="3380874" cy="2341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4" grpId="0"/>
      <p:bldGraphic spid="12" grpId="0">
        <p:bldAsOne/>
      </p:bldGraphic>
      <p:bldGraphic spid="12" grpI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Threats &amp;</a:t>
            </a:r>
            <a:br>
              <a:rPr lang="en-US" dirty="0"/>
            </a:br>
            <a:r>
              <a:rPr lang="en-US" dirty="0" err="1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0173" y="2195835"/>
            <a:ext cx="3595437" cy="657379"/>
          </a:xfrm>
        </p:spPr>
        <p:txBody>
          <a:bodyPr>
            <a:normAutofit/>
          </a:bodyPr>
          <a:lstStyle/>
          <a:p>
            <a:r>
              <a:rPr lang="en-US" sz="2000" b="1" dirty="0"/>
              <a:t>opportunities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Data Privacy &amp; Security</a:t>
            </a:r>
          </a:p>
          <a:p>
            <a:pPr lvl="1"/>
            <a:r>
              <a:rPr lang="en-US" dirty="0"/>
              <a:t>Biased Data</a:t>
            </a:r>
          </a:p>
          <a:p>
            <a:pPr lvl="1"/>
            <a:r>
              <a:rPr lang="en-US" dirty="0"/>
              <a:t>Trust Deficit</a:t>
            </a:r>
          </a:p>
          <a:p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Mental Health</a:t>
            </a:r>
          </a:p>
          <a:p>
            <a:pPr lvl="1"/>
            <a:r>
              <a:rPr lang="en-US" dirty="0"/>
              <a:t>Patient Monitoring</a:t>
            </a:r>
          </a:p>
          <a:p>
            <a:pPr lvl="1"/>
            <a:r>
              <a:rPr lang="en-US" dirty="0"/>
              <a:t>Customer Service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F2327F-7E22-5845-196A-2B733775AEA2}"/>
              </a:ext>
            </a:extLst>
          </p:cNvPr>
          <p:cNvSpPr txBox="1">
            <a:spLocks/>
          </p:cNvSpPr>
          <p:nvPr/>
        </p:nvSpPr>
        <p:spPr>
          <a:xfrm>
            <a:off x="2869531" y="2195835"/>
            <a:ext cx="3595437" cy="657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THREATS &amp; CHALLENGES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2.1|1.3|6.1|21.6|1.2|1.1|0.7"/>
</p:tagLst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416</Words>
  <Application>Microsoft Office PowerPoint</Application>
  <PresentationFormat>Widescreen</PresentationFormat>
  <Paragraphs>75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Tenorite</vt:lpstr>
      <vt:lpstr>Times New Roman</vt:lpstr>
      <vt:lpstr>Custom</vt:lpstr>
      <vt:lpstr>Affective Computing in Healthcare: A Strategic Analysis</vt:lpstr>
      <vt:lpstr>AGENDA</vt:lpstr>
      <vt:lpstr>AI IN HEALTHCARE</vt:lpstr>
      <vt:lpstr>APPLICATIONS: </vt:lpstr>
      <vt:lpstr>PowerPoint Presentation</vt:lpstr>
      <vt:lpstr>MARKET TRENDS</vt:lpstr>
      <vt:lpstr>DEAL Activity growth AI in healthcare twice as fast Tech industry overall</vt:lpstr>
      <vt:lpstr>Threats &amp; OPPORTunities</vt:lpstr>
      <vt:lpstr>opportunities</vt:lpstr>
      <vt:lpstr>PROOF OF CONCEPT DEMO</vt:lpstr>
      <vt:lpstr>* DEMO REMOVED FROM SLIDE DECK due to github size limitations</vt:lpstr>
      <vt:lpstr>COTIVIti SPECIFIC OPPORTUNITY</vt:lpstr>
      <vt:lpstr>INTEGRATION WITH ELIZA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Computing in Healthcare: A Strategic Analysis</dc:title>
  <dc:creator>J B</dc:creator>
  <cp:lastModifiedBy>J B</cp:lastModifiedBy>
  <cp:revision>4</cp:revision>
  <dcterms:created xsi:type="dcterms:W3CDTF">2024-08-17T23:50:49Z</dcterms:created>
  <dcterms:modified xsi:type="dcterms:W3CDTF">2024-08-18T04:08:03Z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