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6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6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8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0D4E-BBDC-4E8D-BB80-A2DE5A25E5F9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1F9E-F7C6-4DF2-A97A-ACFD3C056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5077" y="479739"/>
            <a:ext cx="10804240" cy="595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Boundary MPS method for contracting the 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2-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dimensional tensor network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92423" y="2701734"/>
            <a:ext cx="2486258" cy="471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Code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理解和学习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61462" y="6061358"/>
            <a:ext cx="684483" cy="471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MHY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6157815" y="2610966"/>
            <a:ext cx="4786850" cy="541810"/>
          </a:xfrm>
          <a:prstGeom prst="roundRect">
            <a:avLst>
              <a:gd name="adj" fmla="val 15202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8282037" y="547196"/>
            <a:ext cx="2032082" cy="1463436"/>
          </a:xfrm>
          <a:prstGeom prst="roundRect">
            <a:avLst>
              <a:gd name="adj" fmla="val 15202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921009" y="547196"/>
            <a:ext cx="2032082" cy="1463436"/>
          </a:xfrm>
          <a:prstGeom prst="roundRect">
            <a:avLst>
              <a:gd name="adj" fmla="val 15202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455"/>
            <a:ext cx="11951991" cy="103555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399688" y="962408"/>
            <a:ext cx="3087125" cy="3944795"/>
            <a:chOff x="132402" y="708138"/>
            <a:chExt cx="3087125" cy="3944795"/>
          </a:xfrm>
        </p:grpSpPr>
        <p:sp>
          <p:nvSpPr>
            <p:cNvPr id="37" name="圆角矩形 36"/>
            <p:cNvSpPr/>
            <p:nvPr/>
          </p:nvSpPr>
          <p:spPr>
            <a:xfrm>
              <a:off x="1795512" y="1607040"/>
              <a:ext cx="456852" cy="185959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32402" y="2538400"/>
              <a:ext cx="3087125" cy="2114533"/>
              <a:chOff x="3012226" y="382053"/>
              <a:chExt cx="3087125" cy="2114533"/>
            </a:xfrm>
          </p:grpSpPr>
          <p:grpSp>
            <p:nvGrpSpPr>
              <p:cNvPr id="17" name="组合 16"/>
              <p:cNvGrpSpPr/>
              <p:nvPr/>
            </p:nvGrpSpPr>
            <p:grpSpPr>
              <a:xfrm rot="16200000">
                <a:off x="3665273" y="27797"/>
                <a:ext cx="1526384" cy="2832478"/>
                <a:chOff x="882572" y="1934110"/>
                <a:chExt cx="1927274" cy="359999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882572" y="4121749"/>
                  <a:ext cx="1927274" cy="1412351"/>
                  <a:chOff x="4487594" y="4707095"/>
                  <a:chExt cx="1927274" cy="1412351"/>
                </a:xfrm>
              </p:grpSpPr>
              <p:cxnSp>
                <p:nvCxnSpPr>
                  <p:cNvPr id="29" name="直接连接符 28"/>
                  <p:cNvCxnSpPr/>
                  <p:nvPr/>
                </p:nvCxnSpPr>
                <p:spPr>
                  <a:xfrm flipV="1">
                    <a:off x="4487594" y="4923692"/>
                    <a:ext cx="1927274" cy="28136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V="1">
                    <a:off x="5441274" y="4935686"/>
                    <a:ext cx="9957" cy="1183760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弦形 30"/>
                  <p:cNvSpPr/>
                  <p:nvPr/>
                </p:nvSpPr>
                <p:spPr>
                  <a:xfrm rot="10800000">
                    <a:off x="4644381" y="4733525"/>
                    <a:ext cx="506387" cy="400473"/>
                  </a:xfrm>
                  <a:prstGeom prst="chord">
                    <a:avLst>
                      <a:gd name="adj1" fmla="val 5332270"/>
                      <a:gd name="adj2" fmla="val 16200000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弦形 31"/>
                  <p:cNvSpPr/>
                  <p:nvPr/>
                </p:nvSpPr>
                <p:spPr>
                  <a:xfrm rot="21444809">
                    <a:off x="5742800" y="4707095"/>
                    <a:ext cx="489197" cy="414544"/>
                  </a:xfrm>
                  <a:prstGeom prst="chord">
                    <a:avLst>
                      <a:gd name="adj1" fmla="val 5554982"/>
                      <a:gd name="adj2" fmla="val 16200000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弦形 37"/>
                  <p:cNvSpPr/>
                  <p:nvPr/>
                </p:nvSpPr>
                <p:spPr>
                  <a:xfrm rot="5400000">
                    <a:off x="5196673" y="5458321"/>
                    <a:ext cx="489198" cy="414544"/>
                  </a:xfrm>
                  <a:prstGeom prst="chord">
                    <a:avLst>
                      <a:gd name="adj1" fmla="val 5332270"/>
                      <a:gd name="adj2" fmla="val 16200000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 rot="5400000">
                  <a:off x="1468952" y="1977728"/>
                  <a:ext cx="607027" cy="519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A3</a:t>
                  </a:r>
                  <a:endParaRPr lang="zh-CN" altLang="en-US" sz="2800" dirty="0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855361" y="382053"/>
                <a:ext cx="2243990" cy="2114533"/>
                <a:chOff x="3855361" y="382053"/>
                <a:chExt cx="2243990" cy="2114533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76635" y="808440"/>
                  <a:ext cx="804459" cy="408949"/>
                </a:xfrm>
                <a:prstGeom prst="rect">
                  <a:avLst/>
                </a:prstGeom>
              </p:spPr>
            </p:pic>
            <p:sp>
              <p:nvSpPr>
                <p:cNvPr id="48" name="文本框 47"/>
                <p:cNvSpPr txBox="1"/>
                <p:nvPr/>
              </p:nvSpPr>
              <p:spPr>
                <a:xfrm>
                  <a:off x="5685042" y="1213957"/>
                  <a:ext cx="409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4</a:t>
                  </a:r>
                  <a:endParaRPr lang="zh-CN" altLang="en-US" sz="2400" b="1" dirty="0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4749598" y="1197192"/>
                  <a:ext cx="409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3</a:t>
                  </a:r>
                  <a:endParaRPr lang="zh-CN" altLang="en-US" sz="2400" b="1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4732786" y="382053"/>
                  <a:ext cx="409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2</a:t>
                  </a:r>
                  <a:endParaRPr lang="zh-CN" altLang="en-US" sz="2400" b="1" dirty="0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748723" y="2034921"/>
                  <a:ext cx="4094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 smtClean="0"/>
                    <a:t>5</a:t>
                  </a:r>
                  <a:endParaRPr lang="zh-CN" altLang="en-US" sz="2400" b="1" dirty="0"/>
                </a:p>
              </p:txBody>
            </p:sp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55361" y="1670119"/>
                  <a:ext cx="824017" cy="418892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781" y="805822"/>
                  <a:ext cx="791570" cy="4023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" name="组合 18"/>
            <p:cNvGrpSpPr/>
            <p:nvPr/>
          </p:nvGrpSpPr>
          <p:grpSpPr>
            <a:xfrm>
              <a:off x="133378" y="708138"/>
              <a:ext cx="2831501" cy="1564513"/>
              <a:chOff x="-365040" y="634350"/>
              <a:chExt cx="2831501" cy="156451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-365040" y="1062958"/>
                <a:ext cx="2831501" cy="1135905"/>
                <a:chOff x="-244655" y="1182640"/>
                <a:chExt cx="3554835" cy="1365712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2118082" y="1579057"/>
                  <a:ext cx="5236" cy="96929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2085130" y="1546944"/>
                  <a:ext cx="1225050" cy="32113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弦形 25"/>
                <p:cNvSpPr/>
                <p:nvPr/>
              </p:nvSpPr>
              <p:spPr>
                <a:xfrm>
                  <a:off x="2386584" y="1366413"/>
                  <a:ext cx="506387" cy="400473"/>
                </a:xfrm>
                <a:prstGeom prst="chord">
                  <a:avLst>
                    <a:gd name="adj1" fmla="val 5332270"/>
                    <a:gd name="adj2" fmla="val 162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弦形 26"/>
                <p:cNvSpPr/>
                <p:nvPr/>
              </p:nvSpPr>
              <p:spPr>
                <a:xfrm rot="5400000">
                  <a:off x="1873483" y="1964939"/>
                  <a:ext cx="489198" cy="414544"/>
                </a:xfrm>
                <a:prstGeom prst="chord">
                  <a:avLst>
                    <a:gd name="adj1" fmla="val 5332270"/>
                    <a:gd name="adj2" fmla="val 16200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-244655" y="1182640"/>
                  <a:ext cx="6030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/>
                    <a:t>A2</a:t>
                  </a:r>
                  <a:endParaRPr lang="zh-CN" altLang="en-US" sz="2800" dirty="0"/>
                </a:p>
              </p:txBody>
            </p:sp>
          </p:grp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965" y="634350"/>
                <a:ext cx="836856" cy="425419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240" y="1682574"/>
                <a:ext cx="818814" cy="416246"/>
              </a:xfrm>
              <a:prstGeom prst="rect">
                <a:avLst/>
              </a:prstGeom>
            </p:spPr>
          </p:pic>
        </p:grpSp>
        <p:sp>
          <p:nvSpPr>
            <p:cNvPr id="33" name="文本框 32"/>
            <p:cNvSpPr txBox="1"/>
            <p:nvPr/>
          </p:nvSpPr>
          <p:spPr>
            <a:xfrm>
              <a:off x="2805217" y="1208918"/>
              <a:ext cx="409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52962" y="2080870"/>
              <a:ext cx="409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4346" y="1208918"/>
              <a:ext cx="409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2</a:t>
              </a:r>
              <a:endParaRPr lang="zh-CN" altLang="en-US" sz="2400" b="1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084758" y="1461707"/>
              <a:ext cx="904344" cy="14118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094899" y="3603550"/>
              <a:ext cx="904344" cy="14118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5" y="689367"/>
            <a:ext cx="6469727" cy="1240838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6619369" y="147274"/>
            <a:ext cx="140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j=1</a:t>
            </a:r>
            <a:endParaRPr lang="zh-CN" altLang="en-US" sz="24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8986373" y="147275"/>
            <a:ext cx="140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j=2</a:t>
            </a:r>
            <a:endParaRPr lang="zh-CN" altLang="en-US" sz="2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10617455" y="2186680"/>
            <a:ext cx="140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j=1</a:t>
            </a:r>
            <a:endParaRPr lang="zh-CN" altLang="en-US" sz="2400" b="1" dirty="0"/>
          </a:p>
        </p:txBody>
      </p:sp>
      <p:sp>
        <p:nvSpPr>
          <p:cNvPr id="61" name="圆角矩形 60"/>
          <p:cNvSpPr/>
          <p:nvPr/>
        </p:nvSpPr>
        <p:spPr>
          <a:xfrm>
            <a:off x="6157815" y="3237579"/>
            <a:ext cx="4786850" cy="541810"/>
          </a:xfrm>
          <a:prstGeom prst="roundRect">
            <a:avLst>
              <a:gd name="adj" fmla="val 15202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5" y="2550231"/>
            <a:ext cx="7341751" cy="2508558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10786209" y="2995199"/>
            <a:ext cx="140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j=2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500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455"/>
            <a:ext cx="11951991" cy="1035552"/>
          </a:xfrm>
          <a:prstGeom prst="rect">
            <a:avLst/>
          </a:prstGeom>
        </p:spPr>
      </p:pic>
      <p:sp>
        <p:nvSpPr>
          <p:cNvPr id="54" name="下箭头 53"/>
          <p:cNvSpPr/>
          <p:nvPr/>
        </p:nvSpPr>
        <p:spPr>
          <a:xfrm>
            <a:off x="1509742" y="2817345"/>
            <a:ext cx="259745" cy="797979"/>
          </a:xfrm>
          <a:prstGeom prst="downArrow">
            <a:avLst>
              <a:gd name="adj1" fmla="val 28281"/>
              <a:gd name="adj2" fmla="val 662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400555" y="3772415"/>
            <a:ext cx="2777204" cy="1361930"/>
            <a:chOff x="667786" y="4480877"/>
            <a:chExt cx="2777204" cy="1361930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896578" y="4616450"/>
              <a:ext cx="2072" cy="93700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1883875" y="4790257"/>
              <a:ext cx="931384" cy="788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弦形 56"/>
            <p:cNvSpPr/>
            <p:nvPr/>
          </p:nvSpPr>
          <p:spPr>
            <a:xfrm rot="5400000">
              <a:off x="1682378" y="5071748"/>
              <a:ext cx="401054" cy="31400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20694" y="5381142"/>
              <a:ext cx="408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b</a:t>
              </a:r>
              <a:endParaRPr lang="zh-CN" altLang="en-US" sz="2400" b="1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889508" y="4635867"/>
              <a:ext cx="940316" cy="491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 flipV="1">
              <a:off x="945718" y="4638141"/>
              <a:ext cx="962943" cy="2027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931605" y="4785854"/>
              <a:ext cx="951300" cy="1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弦形 57"/>
            <p:cNvSpPr/>
            <p:nvPr/>
          </p:nvSpPr>
          <p:spPr>
            <a:xfrm>
              <a:off x="2215458" y="4560178"/>
              <a:ext cx="383570" cy="328315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7786" y="4480877"/>
              <a:ext cx="528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/>
                <a:t>i</a:t>
              </a:r>
              <a:r>
                <a:rPr lang="en-US" altLang="zh-CN" sz="2400" b="1" dirty="0" smtClean="0"/>
                <a:t> a</a:t>
              </a:r>
              <a:endParaRPr lang="zh-CN" altLang="en-US" sz="24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656426" y="4493502"/>
              <a:ext cx="788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k c</a:t>
              </a:r>
              <a:endParaRPr lang="zh-CN" altLang="en-US" sz="2400" b="1" dirty="0"/>
            </a:p>
          </p:txBody>
        </p:sp>
      </p:grpSp>
      <p:cxnSp>
        <p:nvCxnSpPr>
          <p:cNvPr id="84" name="直接连接符 83"/>
          <p:cNvCxnSpPr/>
          <p:nvPr/>
        </p:nvCxnSpPr>
        <p:spPr>
          <a:xfrm>
            <a:off x="1553029" y="6531429"/>
            <a:ext cx="4557485" cy="1451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520939" y="436164"/>
            <a:ext cx="2299074" cy="2242273"/>
            <a:chOff x="502505" y="699567"/>
            <a:chExt cx="2299074" cy="2242273"/>
          </a:xfrm>
        </p:grpSpPr>
        <p:grpSp>
          <p:nvGrpSpPr>
            <p:cNvPr id="81" name="组合 80"/>
            <p:cNvGrpSpPr/>
            <p:nvPr/>
          </p:nvGrpSpPr>
          <p:grpSpPr>
            <a:xfrm>
              <a:off x="658239" y="708446"/>
              <a:ext cx="2143340" cy="2233394"/>
              <a:chOff x="919496" y="345588"/>
              <a:chExt cx="2143340" cy="2233394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 flipV="1">
                <a:off x="1882439" y="576420"/>
                <a:ext cx="7069" cy="171320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1876806" y="1526432"/>
                <a:ext cx="931384" cy="7886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弦形 30"/>
              <p:cNvSpPr/>
              <p:nvPr/>
            </p:nvSpPr>
            <p:spPr>
              <a:xfrm rot="5400000">
                <a:off x="1675309" y="1807923"/>
                <a:ext cx="401054" cy="31400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弦形 37"/>
              <p:cNvSpPr/>
              <p:nvPr/>
            </p:nvSpPr>
            <p:spPr>
              <a:xfrm>
                <a:off x="2259979" y="1379559"/>
                <a:ext cx="383570" cy="328315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649944" y="1296353"/>
                <a:ext cx="40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c</a:t>
                </a:r>
                <a:endParaRPr lang="zh-CN" altLang="en-US" sz="2400" b="1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713625" y="2117317"/>
                <a:ext cx="40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b</a:t>
                </a:r>
                <a:endParaRPr lang="zh-CN" altLang="en-US" sz="2400" b="1" dirty="0"/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>
                <a:off x="1840664" y="558665"/>
                <a:ext cx="972401" cy="1775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弦形 25"/>
              <p:cNvSpPr/>
              <p:nvPr/>
            </p:nvSpPr>
            <p:spPr>
              <a:xfrm>
                <a:off x="2259979" y="436758"/>
                <a:ext cx="401952" cy="333086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654820" y="345588"/>
                <a:ext cx="408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k</a:t>
                </a:r>
                <a:endParaRPr lang="zh-CN" altLang="en-US" sz="2400" b="1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 flipH="1" flipV="1">
                <a:off x="919496" y="558740"/>
                <a:ext cx="962943" cy="2027"/>
              </a:xfrm>
              <a:prstGeom prst="line">
                <a:avLst/>
              </a:prstGeom>
              <a:ln w="508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924536" y="1522029"/>
                <a:ext cx="951300" cy="1"/>
              </a:xfrm>
              <a:prstGeom prst="line">
                <a:avLst/>
              </a:prstGeom>
              <a:ln w="508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1722722" y="889647"/>
                <a:ext cx="319433" cy="32355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502505" y="699567"/>
              <a:ext cx="408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i</a:t>
              </a:r>
              <a:endParaRPr lang="zh-CN" altLang="en-US" sz="2400" b="1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227279" y="1151379"/>
              <a:ext cx="408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j</a:t>
              </a:r>
              <a:endParaRPr lang="zh-CN" altLang="en-US" sz="2400" b="1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37028" y="1640114"/>
              <a:ext cx="339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a</a:t>
              </a:r>
              <a:endParaRPr lang="zh-CN" altLang="en-US" sz="2400" b="1" dirty="0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742" y="973293"/>
            <a:ext cx="4404460" cy="561658"/>
          </a:xfrm>
          <a:prstGeom prst="rect">
            <a:avLst/>
          </a:prstGeom>
        </p:spPr>
      </p:pic>
      <p:sp>
        <p:nvSpPr>
          <p:cNvPr id="95" name="文本框 94"/>
          <p:cNvSpPr txBox="1"/>
          <p:nvPr/>
        </p:nvSpPr>
        <p:spPr>
          <a:xfrm>
            <a:off x="5199797" y="5362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期待的第一项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7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71750" y="1618015"/>
            <a:ext cx="3246278" cy="2690354"/>
            <a:chOff x="1276313" y="980364"/>
            <a:chExt cx="3848667" cy="3359537"/>
          </a:xfrm>
        </p:grpSpPr>
        <p:cxnSp>
          <p:nvCxnSpPr>
            <p:cNvPr id="5" name="直接连接符 4"/>
            <p:cNvCxnSpPr>
              <a:stCxn id="28" idx="0"/>
            </p:cNvCxnSpPr>
            <p:nvPr/>
          </p:nvCxnSpPr>
          <p:spPr>
            <a:xfrm flipH="1" flipV="1">
              <a:off x="2622891" y="1376149"/>
              <a:ext cx="1" cy="256796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7" idx="0"/>
            </p:cNvCxnSpPr>
            <p:nvPr/>
          </p:nvCxnSpPr>
          <p:spPr>
            <a:xfrm flipV="1">
              <a:off x="3778402" y="1376149"/>
              <a:ext cx="0" cy="25656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26" idx="0"/>
              <a:endCxn id="12" idx="4"/>
            </p:cNvCxnSpPr>
            <p:nvPr/>
          </p:nvCxnSpPr>
          <p:spPr>
            <a:xfrm flipV="1">
              <a:off x="4933912" y="1378424"/>
              <a:ext cx="0" cy="25656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11" idx="4"/>
            </p:cNvCxnSpPr>
            <p:nvPr/>
          </p:nvCxnSpPr>
          <p:spPr>
            <a:xfrm flipV="1">
              <a:off x="1467380" y="1376149"/>
              <a:ext cx="2" cy="2746559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11" idx="6"/>
              <a:endCxn id="12" idx="2"/>
            </p:cNvCxnSpPr>
            <p:nvPr/>
          </p:nvCxnSpPr>
          <p:spPr>
            <a:xfrm>
              <a:off x="1658450" y="1178257"/>
              <a:ext cx="3084393" cy="22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658449" y="2146145"/>
              <a:ext cx="3084393" cy="22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276313" y="980364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42843" y="982639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87333" y="980364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431823" y="982638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276313" y="1965278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742843" y="1967553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87333" y="1965278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31823" y="1967552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21" idx="6"/>
              <a:endCxn id="22" idx="2"/>
            </p:cNvCxnSpPr>
            <p:nvPr/>
          </p:nvCxnSpPr>
          <p:spPr>
            <a:xfrm>
              <a:off x="1658450" y="3154820"/>
              <a:ext cx="3084393" cy="22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658449" y="4122708"/>
              <a:ext cx="3084393" cy="227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1276313" y="2956927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742843" y="2959202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87333" y="2956927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31823" y="2959201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76313" y="3941841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4742843" y="3944116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87333" y="3941841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431823" y="3944115"/>
              <a:ext cx="382137" cy="39578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118450" y="1545576"/>
            <a:ext cx="3347142" cy="2936957"/>
            <a:chOff x="6753564" y="959970"/>
            <a:chExt cx="3884664" cy="3381177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8117093" y="1178256"/>
              <a:ext cx="0" cy="294445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266567" y="1178256"/>
              <a:ext cx="18110" cy="294445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0438228" y="1174273"/>
              <a:ext cx="0" cy="296546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6961582" y="1177118"/>
              <a:ext cx="12074" cy="294786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961582" y="1175411"/>
              <a:ext cx="3476646" cy="17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961582" y="2146145"/>
              <a:ext cx="3476646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6961582" y="3132151"/>
              <a:ext cx="3466532" cy="2266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6961582" y="4122709"/>
              <a:ext cx="3476646" cy="170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7337176" y="959971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516438" y="1981787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9666954" y="959970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8533454" y="98036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73001" y="1965278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782588" y="244677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753564" y="1430745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9673814" y="1948772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8530190" y="2934258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45819" y="2970585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0237045" y="1463170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9680175" y="2985903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926864" y="1464563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0256091" y="3447149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0247159" y="2466250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658200" y="3909398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921947" y="245950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906437" y="3447149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517308" y="3945362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9080788" y="2465350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098486" y="146203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759168" y="3433719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9075505" y="3451355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7318596" y="3925907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椭圆 61"/>
          <p:cNvSpPr/>
          <p:nvPr/>
        </p:nvSpPr>
        <p:spPr>
          <a:xfrm>
            <a:off x="2083723" y="5719437"/>
            <a:ext cx="322325" cy="31694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628755" y="5719437"/>
            <a:ext cx="329261" cy="34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779164" y="5643849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自旋 </a:t>
            </a:r>
            <a:endParaRPr lang="zh-CN" altLang="en-US" sz="28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236094" y="561630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玻尔兹曼矩阵</a:t>
            </a:r>
            <a:endParaRPr lang="zh-CN" altLang="en-US" sz="2800" dirty="0"/>
          </a:p>
        </p:txBody>
      </p:sp>
      <p:sp>
        <p:nvSpPr>
          <p:cNvPr id="66" name="下箭头 65"/>
          <p:cNvSpPr/>
          <p:nvPr/>
        </p:nvSpPr>
        <p:spPr>
          <a:xfrm rot="16200000">
            <a:off x="5377066" y="2434326"/>
            <a:ext cx="844061" cy="130598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714091" y="20283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玻尔兹曼表示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86366" y="425003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下图为根据张万舟老师的示意图</a:t>
            </a:r>
            <a:r>
              <a:rPr lang="zh-CN" altLang="en-US" sz="2800" b="1" dirty="0"/>
              <a:t>画</a:t>
            </a:r>
            <a:r>
              <a:rPr lang="zh-CN" altLang="en-US" sz="2800" b="1" dirty="0" smtClean="0"/>
              <a:t>的过程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7899841" y="495565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圆表示玻尔兹曼矩阵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直接连接符 323"/>
          <p:cNvCxnSpPr/>
          <p:nvPr/>
        </p:nvCxnSpPr>
        <p:spPr>
          <a:xfrm flipH="1">
            <a:off x="1913365" y="5304895"/>
            <a:ext cx="5236" cy="96929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880413" y="5304895"/>
            <a:ext cx="97368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弦形 156"/>
          <p:cNvSpPr/>
          <p:nvPr/>
        </p:nvSpPr>
        <p:spPr>
          <a:xfrm>
            <a:off x="2181867" y="5092251"/>
            <a:ext cx="506387" cy="400473"/>
          </a:xfrm>
          <a:prstGeom prst="chord">
            <a:avLst>
              <a:gd name="adj1" fmla="val 5332270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0" name="组合 339"/>
          <p:cNvGrpSpPr/>
          <p:nvPr/>
        </p:nvGrpSpPr>
        <p:grpSpPr>
          <a:xfrm>
            <a:off x="4619118" y="5092251"/>
            <a:ext cx="1927274" cy="1392956"/>
            <a:chOff x="4487594" y="4726490"/>
            <a:chExt cx="1927274" cy="1392956"/>
          </a:xfrm>
        </p:grpSpPr>
        <p:cxnSp>
          <p:nvCxnSpPr>
            <p:cNvPr id="334" name="直接连接符 333"/>
            <p:cNvCxnSpPr/>
            <p:nvPr/>
          </p:nvCxnSpPr>
          <p:spPr>
            <a:xfrm flipV="1">
              <a:off x="4487594" y="4923692"/>
              <a:ext cx="1927274" cy="281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 flipV="1">
              <a:off x="5441274" y="4935686"/>
              <a:ext cx="9957" cy="118376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弦形 144"/>
            <p:cNvSpPr/>
            <p:nvPr/>
          </p:nvSpPr>
          <p:spPr>
            <a:xfrm rot="10800000">
              <a:off x="4740266" y="4726490"/>
              <a:ext cx="506387" cy="400473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弦形 214"/>
            <p:cNvSpPr/>
            <p:nvPr/>
          </p:nvSpPr>
          <p:spPr>
            <a:xfrm>
              <a:off x="5741737" y="4726490"/>
              <a:ext cx="489198" cy="414544"/>
            </a:xfrm>
            <a:prstGeom prst="chord">
              <a:avLst>
                <a:gd name="adj1" fmla="val 555498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弦形 215"/>
            <p:cNvSpPr/>
            <p:nvPr/>
          </p:nvSpPr>
          <p:spPr>
            <a:xfrm rot="5400000">
              <a:off x="5209325" y="5461106"/>
              <a:ext cx="489198" cy="414544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弦形 224"/>
          <p:cNvSpPr/>
          <p:nvPr/>
        </p:nvSpPr>
        <p:spPr>
          <a:xfrm rot="5400000">
            <a:off x="1661352" y="5690778"/>
            <a:ext cx="489198" cy="414544"/>
          </a:xfrm>
          <a:prstGeom prst="chord">
            <a:avLst>
              <a:gd name="adj1" fmla="val 5332270"/>
              <a:gd name="adj2" fmla="val 162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5" name="组合 244"/>
          <p:cNvGrpSpPr/>
          <p:nvPr/>
        </p:nvGrpSpPr>
        <p:grpSpPr>
          <a:xfrm>
            <a:off x="932111" y="541375"/>
            <a:ext cx="3621260" cy="3058624"/>
            <a:chOff x="7103594" y="4131535"/>
            <a:chExt cx="2738518" cy="2394306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8074786" y="4317517"/>
              <a:ext cx="0" cy="202345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flipV="1">
              <a:off x="8864467" y="4317517"/>
              <a:ext cx="12441" cy="202345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flipV="1">
              <a:off x="9669390" y="4314780"/>
              <a:ext cx="0" cy="203788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flipV="1">
              <a:off x="7280958" y="4316735"/>
              <a:ext cx="8295" cy="202579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flipV="1">
              <a:off x="7280958" y="4315562"/>
              <a:ext cx="2388432" cy="117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7280958" y="4982658"/>
              <a:ext cx="2388432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7280958" y="5660249"/>
              <a:ext cx="2381484" cy="1557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7309718" y="6325390"/>
              <a:ext cx="2381484" cy="1557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弦形 253"/>
            <p:cNvSpPr/>
            <p:nvPr/>
          </p:nvSpPr>
          <p:spPr>
            <a:xfrm rot="10800000">
              <a:off x="7597236" y="4158034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弦形 254"/>
            <p:cNvSpPr/>
            <p:nvPr/>
          </p:nvSpPr>
          <p:spPr>
            <a:xfrm>
              <a:off x="7455986" y="4809552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弦形 255"/>
            <p:cNvSpPr/>
            <p:nvPr/>
          </p:nvSpPr>
          <p:spPr>
            <a:xfrm>
              <a:off x="7455987" y="4148322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弦形 256"/>
            <p:cNvSpPr/>
            <p:nvPr/>
          </p:nvSpPr>
          <p:spPr>
            <a:xfrm rot="10800000">
              <a:off x="7579646" y="4817341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弦形 257"/>
            <p:cNvSpPr/>
            <p:nvPr/>
          </p:nvSpPr>
          <p:spPr>
            <a:xfrm rot="10800000">
              <a:off x="7546885" y="5528451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弦形 258"/>
            <p:cNvSpPr/>
            <p:nvPr/>
          </p:nvSpPr>
          <p:spPr>
            <a:xfrm>
              <a:off x="7405636" y="5518739"/>
              <a:ext cx="382947" cy="313492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>
              <a:off x="9006816" y="5502720"/>
              <a:ext cx="524196" cy="323204"/>
              <a:chOff x="4765829" y="6138051"/>
              <a:chExt cx="524196" cy="323204"/>
            </a:xfrm>
          </p:grpSpPr>
          <p:sp>
            <p:nvSpPr>
              <p:cNvPr id="321" name="弦形 320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弦形 321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1" name="组合 260"/>
            <p:cNvGrpSpPr/>
            <p:nvPr/>
          </p:nvGrpSpPr>
          <p:grpSpPr>
            <a:xfrm>
              <a:off x="8220185" y="5497864"/>
              <a:ext cx="524196" cy="323204"/>
              <a:chOff x="4765829" y="6138051"/>
              <a:chExt cx="524196" cy="323204"/>
            </a:xfrm>
          </p:grpSpPr>
          <p:sp>
            <p:nvSpPr>
              <p:cNvPr id="319" name="弦形 318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弦形 319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8232680" y="4809552"/>
              <a:ext cx="524196" cy="323204"/>
              <a:chOff x="4765829" y="6138051"/>
              <a:chExt cx="524196" cy="323204"/>
            </a:xfrm>
          </p:grpSpPr>
          <p:sp>
            <p:nvSpPr>
              <p:cNvPr id="317" name="弦形 316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弦形 317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/>
          </p:nvGrpSpPr>
          <p:grpSpPr>
            <a:xfrm>
              <a:off x="8220634" y="4145059"/>
              <a:ext cx="524196" cy="323204"/>
              <a:chOff x="4765829" y="6138051"/>
              <a:chExt cx="524196" cy="323204"/>
            </a:xfrm>
          </p:grpSpPr>
          <p:sp>
            <p:nvSpPr>
              <p:cNvPr id="315" name="弦形 314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弦形 315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>
              <a:off x="8202905" y="6161159"/>
              <a:ext cx="524196" cy="323204"/>
              <a:chOff x="4765829" y="6138051"/>
              <a:chExt cx="524196" cy="323204"/>
            </a:xfrm>
          </p:grpSpPr>
          <p:sp>
            <p:nvSpPr>
              <p:cNvPr id="313" name="弦形 312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弦形 313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8988439" y="6202637"/>
              <a:ext cx="524196" cy="323204"/>
              <a:chOff x="4765829" y="6138051"/>
              <a:chExt cx="524196" cy="323204"/>
            </a:xfrm>
          </p:grpSpPr>
          <p:sp>
            <p:nvSpPr>
              <p:cNvPr id="311" name="弦形 310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弦形 311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6" name="组合 265"/>
            <p:cNvGrpSpPr/>
            <p:nvPr/>
          </p:nvGrpSpPr>
          <p:grpSpPr>
            <a:xfrm>
              <a:off x="8970120" y="4131535"/>
              <a:ext cx="524196" cy="323204"/>
              <a:chOff x="4765829" y="6138051"/>
              <a:chExt cx="524196" cy="323204"/>
            </a:xfrm>
          </p:grpSpPr>
          <p:sp>
            <p:nvSpPr>
              <p:cNvPr id="309" name="弦形 308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弦形 309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>
              <a:off x="8978988" y="4819947"/>
              <a:ext cx="524196" cy="323204"/>
              <a:chOff x="4765829" y="6138051"/>
              <a:chExt cx="524196" cy="323204"/>
            </a:xfrm>
          </p:grpSpPr>
          <p:sp>
            <p:nvSpPr>
              <p:cNvPr id="307" name="弦形 306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弦形 307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7413214" y="6202637"/>
              <a:ext cx="524196" cy="323204"/>
              <a:chOff x="4765829" y="6138051"/>
              <a:chExt cx="524196" cy="323204"/>
            </a:xfrm>
          </p:grpSpPr>
          <p:sp>
            <p:nvSpPr>
              <p:cNvPr id="305" name="弦形 304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弦形 305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 rot="5400000">
              <a:off x="7815525" y="5870646"/>
              <a:ext cx="524196" cy="323204"/>
              <a:chOff x="4765829" y="6138051"/>
              <a:chExt cx="524196" cy="323204"/>
            </a:xfrm>
          </p:grpSpPr>
          <p:sp>
            <p:nvSpPr>
              <p:cNvPr id="303" name="弦形 302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弦形 303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 rot="5400000">
              <a:off x="7826657" y="5176926"/>
              <a:ext cx="524196" cy="323204"/>
              <a:chOff x="4765829" y="6138051"/>
              <a:chExt cx="524196" cy="323204"/>
            </a:xfrm>
          </p:grpSpPr>
          <p:sp>
            <p:nvSpPr>
              <p:cNvPr id="301" name="弦形 300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弦形 301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/>
          </p:nvGrpSpPr>
          <p:grpSpPr>
            <a:xfrm rot="5400000">
              <a:off x="7824400" y="4471163"/>
              <a:ext cx="524196" cy="323204"/>
              <a:chOff x="4765829" y="6138051"/>
              <a:chExt cx="524196" cy="323204"/>
            </a:xfrm>
          </p:grpSpPr>
          <p:sp>
            <p:nvSpPr>
              <p:cNvPr id="299" name="弦形 298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弦形 299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 rot="5400000">
              <a:off x="7005159" y="5889990"/>
              <a:ext cx="524196" cy="323204"/>
              <a:chOff x="4765829" y="6138051"/>
              <a:chExt cx="524196" cy="323204"/>
            </a:xfrm>
          </p:grpSpPr>
          <p:sp>
            <p:nvSpPr>
              <p:cNvPr id="297" name="弦形 296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弦形 297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 rot="5400000">
              <a:off x="7003098" y="5171934"/>
              <a:ext cx="524196" cy="323204"/>
              <a:chOff x="4765829" y="6138051"/>
              <a:chExt cx="524196" cy="323204"/>
            </a:xfrm>
          </p:grpSpPr>
          <p:sp>
            <p:nvSpPr>
              <p:cNvPr id="295" name="弦形 294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弦形 295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 rot="5400000">
              <a:off x="7029987" y="4477832"/>
              <a:ext cx="524196" cy="323204"/>
              <a:chOff x="4765829" y="6138051"/>
              <a:chExt cx="524196" cy="323204"/>
            </a:xfrm>
          </p:grpSpPr>
          <p:sp>
            <p:nvSpPr>
              <p:cNvPr id="293" name="弦形 292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弦形 293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 rot="5400000">
              <a:off x="8628585" y="4476993"/>
              <a:ext cx="524196" cy="323204"/>
              <a:chOff x="4765829" y="6138051"/>
              <a:chExt cx="524196" cy="323204"/>
            </a:xfrm>
          </p:grpSpPr>
          <p:sp>
            <p:nvSpPr>
              <p:cNvPr id="291" name="弦形 290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弦形 291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5400000">
              <a:off x="8626620" y="5847823"/>
              <a:ext cx="524196" cy="323204"/>
              <a:chOff x="4765829" y="6138051"/>
              <a:chExt cx="524196" cy="323204"/>
            </a:xfrm>
          </p:grpSpPr>
          <p:sp>
            <p:nvSpPr>
              <p:cNvPr id="289" name="弦形 288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弦形 289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5400000">
              <a:off x="8596191" y="5161334"/>
              <a:ext cx="524196" cy="323204"/>
              <a:chOff x="4765829" y="6138051"/>
              <a:chExt cx="524196" cy="323204"/>
            </a:xfrm>
          </p:grpSpPr>
          <p:sp>
            <p:nvSpPr>
              <p:cNvPr id="287" name="弦形 286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弦形 287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5400000">
              <a:off x="9408488" y="5143935"/>
              <a:ext cx="524196" cy="323204"/>
              <a:chOff x="4765829" y="6138051"/>
              <a:chExt cx="524196" cy="323204"/>
            </a:xfrm>
          </p:grpSpPr>
          <p:sp>
            <p:nvSpPr>
              <p:cNvPr id="285" name="弦形 284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弦形 285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5400000">
              <a:off x="9418412" y="4523383"/>
              <a:ext cx="524196" cy="323204"/>
              <a:chOff x="4765829" y="6138051"/>
              <a:chExt cx="524196" cy="323204"/>
            </a:xfrm>
          </p:grpSpPr>
          <p:sp>
            <p:nvSpPr>
              <p:cNvPr id="283" name="弦形 282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弦形 283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5400000">
              <a:off x="9398192" y="5846654"/>
              <a:ext cx="524196" cy="323204"/>
              <a:chOff x="4765829" y="6138051"/>
              <a:chExt cx="524196" cy="323204"/>
            </a:xfrm>
          </p:grpSpPr>
          <p:sp>
            <p:nvSpPr>
              <p:cNvPr id="281" name="弦形 280"/>
              <p:cNvSpPr/>
              <p:nvPr/>
            </p:nvSpPr>
            <p:spPr>
              <a:xfrm rot="10800000">
                <a:off x="4907078" y="6147763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弦形 281"/>
              <p:cNvSpPr/>
              <p:nvPr/>
            </p:nvSpPr>
            <p:spPr>
              <a:xfrm>
                <a:off x="4765829" y="6138051"/>
                <a:ext cx="382947" cy="313492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1" name="文本框 340"/>
          <p:cNvSpPr txBox="1"/>
          <p:nvPr/>
        </p:nvSpPr>
        <p:spPr>
          <a:xfrm>
            <a:off x="5988019" y="5734364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A3</a:t>
            </a:r>
            <a:endParaRPr lang="zh-CN" altLang="en-US" sz="2800" dirty="0"/>
          </a:p>
        </p:txBody>
      </p:sp>
      <p:grpSp>
        <p:nvGrpSpPr>
          <p:cNvPr id="356" name="组合 355"/>
          <p:cNvGrpSpPr/>
          <p:nvPr/>
        </p:nvGrpSpPr>
        <p:grpSpPr>
          <a:xfrm>
            <a:off x="8335236" y="4493190"/>
            <a:ext cx="1688748" cy="1910668"/>
            <a:chOff x="7553211" y="3981157"/>
            <a:chExt cx="1688748" cy="1910668"/>
          </a:xfrm>
        </p:grpSpPr>
        <p:cxnSp>
          <p:nvCxnSpPr>
            <p:cNvPr id="343" name="直接连接符 342"/>
            <p:cNvCxnSpPr/>
            <p:nvPr/>
          </p:nvCxnSpPr>
          <p:spPr>
            <a:xfrm flipV="1">
              <a:off x="7568418" y="4951829"/>
              <a:ext cx="1673541" cy="2813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 flipH="1" flipV="1">
              <a:off x="8395121" y="3981157"/>
              <a:ext cx="6721" cy="191066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弦形 344"/>
            <p:cNvSpPr/>
            <p:nvPr/>
          </p:nvSpPr>
          <p:spPr>
            <a:xfrm rot="10800000">
              <a:off x="7553211" y="4756551"/>
              <a:ext cx="506387" cy="400473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弦形 345"/>
            <p:cNvSpPr/>
            <p:nvPr/>
          </p:nvSpPr>
          <p:spPr>
            <a:xfrm>
              <a:off x="8752761" y="4756551"/>
              <a:ext cx="489198" cy="414544"/>
            </a:xfrm>
            <a:prstGeom prst="chord">
              <a:avLst>
                <a:gd name="adj1" fmla="val 555498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弦形 346"/>
            <p:cNvSpPr/>
            <p:nvPr/>
          </p:nvSpPr>
          <p:spPr>
            <a:xfrm rot="5400000">
              <a:off x="8147829" y="5320295"/>
              <a:ext cx="489198" cy="414544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弦形 349"/>
            <p:cNvSpPr/>
            <p:nvPr/>
          </p:nvSpPr>
          <p:spPr>
            <a:xfrm rot="16200000">
              <a:off x="8147829" y="4125750"/>
              <a:ext cx="489198" cy="414544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7" name="文本框 356"/>
          <p:cNvSpPr txBox="1"/>
          <p:nvPr/>
        </p:nvSpPr>
        <p:spPr>
          <a:xfrm>
            <a:off x="9959406" y="575097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A4</a:t>
            </a:r>
            <a:endParaRPr lang="zh-CN" altLang="en-US" sz="2800" dirty="0"/>
          </a:p>
        </p:txBody>
      </p:sp>
      <p:sp>
        <p:nvSpPr>
          <p:cNvPr id="358" name="文本框 357"/>
          <p:cNvSpPr txBox="1"/>
          <p:nvPr/>
        </p:nvSpPr>
        <p:spPr>
          <a:xfrm>
            <a:off x="2333822" y="575097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A2</a:t>
            </a:r>
            <a:endParaRPr lang="zh-CN" altLang="en-US" sz="2800" dirty="0"/>
          </a:p>
        </p:txBody>
      </p:sp>
      <p:sp>
        <p:nvSpPr>
          <p:cNvPr id="359" name="下箭头 358"/>
          <p:cNvSpPr/>
          <p:nvPr/>
        </p:nvSpPr>
        <p:spPr>
          <a:xfrm rot="16200000">
            <a:off x="5598715" y="1419221"/>
            <a:ext cx="844061" cy="130598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0" name="组合 359"/>
          <p:cNvGrpSpPr/>
          <p:nvPr/>
        </p:nvGrpSpPr>
        <p:grpSpPr>
          <a:xfrm>
            <a:off x="7600880" y="661723"/>
            <a:ext cx="3334612" cy="2918289"/>
            <a:chOff x="6780676" y="977346"/>
            <a:chExt cx="3870122" cy="3359686"/>
          </a:xfrm>
        </p:grpSpPr>
        <p:cxnSp>
          <p:nvCxnSpPr>
            <p:cNvPr id="361" name="直接连接符 360"/>
            <p:cNvCxnSpPr/>
            <p:nvPr/>
          </p:nvCxnSpPr>
          <p:spPr>
            <a:xfrm flipV="1">
              <a:off x="8117093" y="1178256"/>
              <a:ext cx="0" cy="294445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 flipV="1">
              <a:off x="9266567" y="1178256"/>
              <a:ext cx="18110" cy="294445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V="1">
              <a:off x="10438228" y="1174273"/>
              <a:ext cx="0" cy="296546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 flipV="1">
              <a:off x="6961582" y="1177118"/>
              <a:ext cx="12074" cy="294786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 flipV="1">
              <a:off x="6961582" y="1175411"/>
              <a:ext cx="3476646" cy="17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961582" y="2146145"/>
              <a:ext cx="3476646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 flipV="1">
              <a:off x="6961582" y="3132151"/>
              <a:ext cx="3466532" cy="22668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6961582" y="4122709"/>
              <a:ext cx="3476646" cy="170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椭圆 369"/>
            <p:cNvSpPr/>
            <p:nvPr/>
          </p:nvSpPr>
          <p:spPr>
            <a:xfrm>
              <a:off x="9104226" y="1964373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9104228" y="981270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6782588" y="1931697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782589" y="2950831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6785100" y="100874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9104225" y="3941247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10237045" y="992588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929819" y="977346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10268661" y="2944691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10261508" y="196437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7921947" y="1941035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7921947" y="294174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10257776" y="3928434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9104225" y="2964479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6780676" y="3934465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7921947" y="3941247"/>
              <a:ext cx="382137" cy="3957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3" name="文本框 392"/>
          <p:cNvSpPr txBox="1"/>
          <p:nvPr/>
        </p:nvSpPr>
        <p:spPr>
          <a:xfrm>
            <a:off x="5436661" y="9783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缩并？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93151" y="40948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对玻尔兹曼矩阵做分解，半圆为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8" y="4025957"/>
            <a:ext cx="664045" cy="4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1" y="682582"/>
            <a:ext cx="11806929" cy="51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5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32838" y="2002829"/>
            <a:ext cx="2719545" cy="1723010"/>
            <a:chOff x="486131" y="476756"/>
            <a:chExt cx="3414279" cy="2071596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2118082" y="1579057"/>
              <a:ext cx="5236" cy="96929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85130" y="1579057"/>
              <a:ext cx="973688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弦形 5"/>
            <p:cNvSpPr/>
            <p:nvPr/>
          </p:nvSpPr>
          <p:spPr>
            <a:xfrm>
              <a:off x="2386584" y="1366413"/>
              <a:ext cx="506387" cy="400473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弦形 12"/>
            <p:cNvSpPr/>
            <p:nvPr/>
          </p:nvSpPr>
          <p:spPr>
            <a:xfrm rot="5400000">
              <a:off x="1866069" y="1964940"/>
              <a:ext cx="489198" cy="414544"/>
            </a:xfrm>
            <a:prstGeom prst="chord">
              <a:avLst>
                <a:gd name="adj1" fmla="val 5332270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38539" y="2025132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A2</a:t>
              </a:r>
              <a:endParaRPr lang="zh-CN" altLang="en-US" sz="2800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31" y="1703659"/>
              <a:ext cx="1280321" cy="828087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777" y="476756"/>
              <a:ext cx="1260633" cy="791056"/>
            </a:xfrm>
            <a:prstGeom prst="rect">
              <a:avLst/>
            </a:prstGeom>
          </p:spPr>
        </p:pic>
      </p:grpSp>
      <p:sp>
        <p:nvSpPr>
          <p:cNvPr id="41" name="文本框 40"/>
          <p:cNvSpPr txBox="1"/>
          <p:nvPr/>
        </p:nvSpPr>
        <p:spPr>
          <a:xfrm>
            <a:off x="217046" y="478418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数值上两个开了根号的玻尔</a:t>
            </a:r>
            <a:endParaRPr lang="en-US" altLang="zh-CN" sz="2000" dirty="0" smtClean="0"/>
          </a:p>
          <a:p>
            <a:r>
              <a:rPr lang="zh-CN" altLang="en-US" sz="2000" dirty="0" smtClean="0"/>
              <a:t>兹曼矩阵没有不同，其乘积</a:t>
            </a:r>
            <a:endParaRPr lang="en-US" altLang="zh-CN" sz="2000" dirty="0" smtClean="0"/>
          </a:p>
          <a:p>
            <a:r>
              <a:rPr lang="zh-CN" altLang="en-US" sz="2000" dirty="0" smtClean="0"/>
              <a:t>还是玻尔兹曼矩阵</a:t>
            </a:r>
            <a:endParaRPr lang="en-US" altLang="zh-CN" sz="2000" dirty="0" smtClean="0"/>
          </a:p>
        </p:txBody>
      </p:sp>
      <p:grpSp>
        <p:nvGrpSpPr>
          <p:cNvPr id="44" name="组合 43"/>
          <p:cNvGrpSpPr/>
          <p:nvPr/>
        </p:nvGrpSpPr>
        <p:grpSpPr>
          <a:xfrm>
            <a:off x="4235670" y="285873"/>
            <a:ext cx="6948146" cy="4498311"/>
            <a:chOff x="3699737" y="782162"/>
            <a:chExt cx="7849940" cy="5061019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737" y="782162"/>
              <a:ext cx="2889177" cy="524769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927" y="1430544"/>
              <a:ext cx="7319750" cy="1397966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870" y="2952123"/>
              <a:ext cx="5281684" cy="1499821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235" y="4740852"/>
              <a:ext cx="2436830" cy="1102329"/>
            </a:xfrm>
            <a:prstGeom prst="rect">
              <a:avLst/>
            </a:prstGeom>
          </p:spPr>
        </p:pic>
      </p:grp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" b="19052"/>
          <a:stretch/>
        </p:blipFill>
        <p:spPr>
          <a:xfrm>
            <a:off x="3699737" y="5055430"/>
            <a:ext cx="8372259" cy="157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72887" y="3145928"/>
            <a:ext cx="2880437" cy="2414170"/>
            <a:chOff x="0" y="3345835"/>
            <a:chExt cx="3636955" cy="3068334"/>
          </a:xfrm>
        </p:grpSpPr>
        <p:grpSp>
          <p:nvGrpSpPr>
            <p:cNvPr id="7" name="组合 6"/>
            <p:cNvGrpSpPr/>
            <p:nvPr/>
          </p:nvGrpSpPr>
          <p:grpSpPr>
            <a:xfrm>
              <a:off x="882572" y="4141144"/>
              <a:ext cx="1927274" cy="1392956"/>
              <a:chOff x="4487594" y="4726490"/>
              <a:chExt cx="1927274" cy="1392956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4487594" y="4923692"/>
                <a:ext cx="1927274" cy="28136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5441274" y="4935686"/>
                <a:ext cx="9957" cy="118376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弦形 9"/>
              <p:cNvSpPr/>
              <p:nvPr/>
            </p:nvSpPr>
            <p:spPr>
              <a:xfrm rot="10800000">
                <a:off x="4644381" y="4733525"/>
                <a:ext cx="506387" cy="400473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弦形 10"/>
              <p:cNvSpPr/>
              <p:nvPr/>
            </p:nvSpPr>
            <p:spPr>
              <a:xfrm>
                <a:off x="5741737" y="4726490"/>
                <a:ext cx="489198" cy="414544"/>
              </a:xfrm>
              <a:prstGeom prst="chord">
                <a:avLst>
                  <a:gd name="adj1" fmla="val 555498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弦形 11"/>
              <p:cNvSpPr/>
              <p:nvPr/>
            </p:nvSpPr>
            <p:spPr>
              <a:xfrm rot="5400000">
                <a:off x="5196673" y="5458321"/>
                <a:ext cx="489198" cy="414544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251473" y="4783257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A3</a:t>
              </a:r>
              <a:endParaRPr lang="zh-CN" altLang="en-US" sz="2800" dirty="0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322" y="3345835"/>
              <a:ext cx="1260633" cy="791056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7712"/>
              <a:ext cx="1280321" cy="828087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408" y="5633104"/>
              <a:ext cx="1198346" cy="781065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0" y="614597"/>
            <a:ext cx="12192000" cy="1364739"/>
            <a:chOff x="0" y="742138"/>
            <a:chExt cx="12192000" cy="1364739"/>
          </a:xfrm>
        </p:grpSpPr>
        <p:sp>
          <p:nvSpPr>
            <p:cNvPr id="3" name="矩形 2"/>
            <p:cNvSpPr/>
            <p:nvPr/>
          </p:nvSpPr>
          <p:spPr>
            <a:xfrm>
              <a:off x="1277353" y="800528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51834" y="800882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26315" y="800528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824512" y="742138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598993" y="742492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1373474" y="742138"/>
              <a:ext cx="545684" cy="130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43955"/>
              <a:ext cx="12192000" cy="1341244"/>
            </a:xfrm>
            <a:prstGeom prst="rect">
              <a:avLst/>
            </a:prstGeom>
          </p:spPr>
        </p:pic>
      </p:grp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" y="5966884"/>
            <a:ext cx="11746271" cy="7753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27" y="2947912"/>
            <a:ext cx="8549631" cy="273543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935319" y="2439306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若忽略根号，根据</a:t>
            </a:r>
            <a:r>
              <a:rPr lang="en-US" altLang="zh-CN" sz="2400" dirty="0" err="1" smtClean="0"/>
              <a:t>einsum</a:t>
            </a:r>
            <a:r>
              <a:rPr lang="zh-CN" altLang="en-US" sz="2400" dirty="0" smtClean="0"/>
              <a:t>命令求和的规则，可以得：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24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55077" y="479739"/>
            <a:ext cx="10804240" cy="595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Boundary MPS method for contracting the 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2-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dimensional tensor network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92423" y="2701734"/>
            <a:ext cx="2486258" cy="471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Code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理解和学习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61462" y="6061358"/>
            <a:ext cx="684483" cy="471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MHY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28077" y="3780430"/>
            <a:ext cx="70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2023-3-28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081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" b="19052"/>
          <a:stretch/>
        </p:blipFill>
        <p:spPr>
          <a:xfrm>
            <a:off x="847355" y="4692789"/>
            <a:ext cx="9770840" cy="183868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4633138" y="524948"/>
            <a:ext cx="2253515" cy="1579004"/>
            <a:chOff x="146462" y="634350"/>
            <a:chExt cx="2253515" cy="1579004"/>
          </a:xfrm>
        </p:grpSpPr>
        <p:grpSp>
          <p:nvGrpSpPr>
            <p:cNvPr id="19" name="组合 18"/>
            <p:cNvGrpSpPr/>
            <p:nvPr/>
          </p:nvGrpSpPr>
          <p:grpSpPr>
            <a:xfrm>
              <a:off x="1345928" y="1215807"/>
              <a:ext cx="986247" cy="983055"/>
              <a:chOff x="1903396" y="1366413"/>
              <a:chExt cx="1238193" cy="118193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118082" y="1579057"/>
                <a:ext cx="5236" cy="969295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085130" y="1579057"/>
                <a:ext cx="97368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弦形 21"/>
              <p:cNvSpPr/>
              <p:nvPr/>
            </p:nvSpPr>
            <p:spPr>
              <a:xfrm>
                <a:off x="2386584" y="1366413"/>
                <a:ext cx="506387" cy="400473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弦形 22"/>
              <p:cNvSpPr/>
              <p:nvPr/>
            </p:nvSpPr>
            <p:spPr>
              <a:xfrm rot="5400000">
                <a:off x="1866069" y="1964940"/>
                <a:ext cx="489198" cy="414544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538539" y="2025132"/>
                <a:ext cx="6030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A2</a:t>
                </a:r>
                <a:endParaRPr lang="zh-CN" altLang="en-US" sz="2800" dirty="0"/>
              </a:p>
            </p:txBody>
          </p:sp>
        </p:grp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64" y="634350"/>
              <a:ext cx="935013" cy="47531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62" y="1711953"/>
              <a:ext cx="986325" cy="501401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6614134" y="1025727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841220" y="1897680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832604" y="1025728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13" y="2761186"/>
            <a:ext cx="7336730" cy="14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9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" y="5966884"/>
            <a:ext cx="11746271" cy="775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8" y="2823049"/>
            <a:ext cx="6834714" cy="249386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rot="16200000">
            <a:off x="3453497" y="-183979"/>
            <a:ext cx="1526384" cy="3256029"/>
            <a:chOff x="882572" y="1395790"/>
            <a:chExt cx="1927274" cy="4138310"/>
          </a:xfrm>
        </p:grpSpPr>
        <p:grpSp>
          <p:nvGrpSpPr>
            <p:cNvPr id="18" name="组合 17"/>
            <p:cNvGrpSpPr/>
            <p:nvPr/>
          </p:nvGrpSpPr>
          <p:grpSpPr>
            <a:xfrm>
              <a:off x="882572" y="4141144"/>
              <a:ext cx="1927274" cy="1392956"/>
              <a:chOff x="4487594" y="4726490"/>
              <a:chExt cx="1927274" cy="1392956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4487594" y="4923692"/>
                <a:ext cx="1927274" cy="28136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5441274" y="4935686"/>
                <a:ext cx="9957" cy="118376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弦形 30"/>
              <p:cNvSpPr/>
              <p:nvPr/>
            </p:nvSpPr>
            <p:spPr>
              <a:xfrm rot="10800000">
                <a:off x="4644381" y="4733525"/>
                <a:ext cx="506387" cy="400473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弦形 31"/>
              <p:cNvSpPr/>
              <p:nvPr/>
            </p:nvSpPr>
            <p:spPr>
              <a:xfrm>
                <a:off x="5741737" y="4726490"/>
                <a:ext cx="489198" cy="414544"/>
              </a:xfrm>
              <a:prstGeom prst="chord">
                <a:avLst>
                  <a:gd name="adj1" fmla="val 555498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弦形 37"/>
              <p:cNvSpPr/>
              <p:nvPr/>
            </p:nvSpPr>
            <p:spPr>
              <a:xfrm rot="5400000">
                <a:off x="5196673" y="5458321"/>
                <a:ext cx="489198" cy="414544"/>
              </a:xfrm>
              <a:prstGeom prst="chord">
                <a:avLst>
                  <a:gd name="adj1" fmla="val 5332270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 rot="5400000">
              <a:off x="1571154" y="1439408"/>
              <a:ext cx="607027" cy="519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A3</a:t>
              </a:r>
              <a:endParaRPr lang="zh-CN" altLang="en-US" sz="2800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35" y="808440"/>
            <a:ext cx="804459" cy="40894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685042" y="1213957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4749598" y="1197192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748724" y="381617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748723" y="2034921"/>
            <a:ext cx="40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61" y="1670119"/>
            <a:ext cx="824017" cy="418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81" y="805822"/>
            <a:ext cx="791570" cy="4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130</Words>
  <Application>Microsoft Office PowerPoint</Application>
  <PresentationFormat>宽屏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 Neue</vt:lpstr>
      <vt:lpstr>STIXMathJax_Main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？</dc:creator>
  <cp:lastModifiedBy>？</cp:lastModifiedBy>
  <cp:revision>40</cp:revision>
  <dcterms:created xsi:type="dcterms:W3CDTF">2023-03-10T11:15:25Z</dcterms:created>
  <dcterms:modified xsi:type="dcterms:W3CDTF">2023-03-28T09:11:35Z</dcterms:modified>
</cp:coreProperties>
</file>