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6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0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3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5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8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4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7C88A-9ABD-4904-9E51-C4143E3F8DAF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9E83-76A9-4F52-ABF8-009190C8C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0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6066" y="971118"/>
            <a:ext cx="4913195" cy="4616648"/>
            <a:chOff x="382136" y="341194"/>
            <a:chExt cx="4913195" cy="4616648"/>
          </a:xfrm>
        </p:grpSpPr>
        <p:sp>
          <p:nvSpPr>
            <p:cNvPr id="5" name="文本框 4"/>
            <p:cNvSpPr txBox="1"/>
            <p:nvPr/>
          </p:nvSpPr>
          <p:spPr>
            <a:xfrm>
              <a:off x="382136" y="341194"/>
              <a:ext cx="4913195" cy="46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TNMH</a:t>
              </a:r>
              <a:r>
                <a:rPr lang="zh-CN" altLang="en-US" sz="2400" b="1" dirty="0" smtClean="0"/>
                <a:t>算法流程</a:t>
              </a:r>
              <a:endParaRPr lang="en-US" altLang="zh-CN" sz="2400" b="1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1.</a:t>
              </a:r>
              <a:r>
                <a:rPr lang="zh-CN" altLang="en-US" dirty="0"/>
                <a:t>计算与分布相关的</a:t>
              </a:r>
              <a:r>
                <a:rPr lang="zh-CN" altLang="en-US" dirty="0" smtClean="0"/>
                <a:t>张量：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2.</a:t>
              </a:r>
              <a:r>
                <a:rPr lang="zh-CN" altLang="en-US" dirty="0" smtClean="0"/>
                <a:t>设置</a:t>
              </a:r>
              <a:r>
                <a:rPr lang="en-US" altLang="zh-CN" dirty="0" smtClean="0"/>
                <a:t>t=0</a:t>
              </a:r>
              <a:r>
                <a:rPr lang="zh-CN" altLang="en-US" dirty="0" smtClean="0"/>
                <a:t>，并根据任意分布绘制一些初始构型</a:t>
              </a:r>
              <a:r>
                <a:rPr lang="en-US" altLang="zh-CN" dirty="0" smtClean="0"/>
                <a:t>ω0.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3.</a:t>
              </a:r>
              <a:r>
                <a:rPr lang="zh-CN" altLang="en-US" dirty="0" smtClean="0"/>
                <a:t>根据下式，使用张量网络绘制候选构型</a:t>
              </a:r>
              <a:r>
                <a:rPr lang="en-US" altLang="zh-CN" dirty="0" smtClean="0"/>
                <a:t>ω</a:t>
              </a:r>
              <a:r>
                <a:rPr lang="zh-CN" altLang="en-US" dirty="0" smtClean="0"/>
                <a:t>‘。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4. </a:t>
              </a:r>
              <a:r>
                <a:rPr lang="zh-CN" altLang="en-US" dirty="0" smtClean="0"/>
                <a:t>计算两个概率，并考虑接受构型改变。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5. t=t+1, </a:t>
              </a:r>
              <a:r>
                <a:rPr lang="zh-CN" altLang="en-US" dirty="0" smtClean="0"/>
                <a:t>直到</a:t>
              </a:r>
              <a:r>
                <a:rPr lang="en-US" altLang="zh-CN" dirty="0" smtClean="0"/>
                <a:t>t&gt;</a:t>
              </a:r>
              <a:r>
                <a:rPr lang="en-US" altLang="zh-CN" dirty="0" err="1" smtClean="0"/>
                <a:t>t_max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结束</a:t>
              </a:r>
              <a:endParaRPr lang="en-US" altLang="zh-CN" dirty="0" smtClean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23360"/>
            <a:stretch/>
          </p:blipFill>
          <p:spPr>
            <a:xfrm>
              <a:off x="504968" y="1350311"/>
              <a:ext cx="3985146" cy="68402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36" y="3279444"/>
              <a:ext cx="3941781" cy="56922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75" y="545660"/>
            <a:ext cx="3109236" cy="5467563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319957" y="685739"/>
            <a:ext cx="3272827" cy="6463308"/>
            <a:chOff x="8729390" y="679099"/>
            <a:chExt cx="3272827" cy="6463308"/>
          </a:xfrm>
        </p:grpSpPr>
        <p:sp>
          <p:nvSpPr>
            <p:cNvPr id="10" name="文本框 9"/>
            <p:cNvSpPr txBox="1"/>
            <p:nvPr/>
          </p:nvSpPr>
          <p:spPr>
            <a:xfrm>
              <a:off x="8729390" y="679099"/>
              <a:ext cx="3172731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TN</a:t>
              </a:r>
              <a:r>
                <a:rPr lang="zh-CN" altLang="en-US" dirty="0" smtClean="0"/>
                <a:t>重整化计算出近似值：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en-US" altLang="zh-CN" dirty="0" smtClean="0"/>
                <a:t>                   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因此有：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从而决定了</a:t>
              </a:r>
              <a:r>
                <a:rPr lang="en-US" altLang="zh-CN" dirty="0" smtClean="0"/>
                <a:t>s1</a:t>
              </a:r>
              <a:r>
                <a:rPr lang="zh-CN" altLang="en-US" dirty="0" smtClean="0"/>
                <a:t>的自旋值。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类似的，固定了</a:t>
              </a:r>
              <a:r>
                <a:rPr lang="en-US" altLang="zh-CN" dirty="0" smtClean="0"/>
                <a:t>s1</a:t>
              </a:r>
              <a:r>
                <a:rPr lang="zh-CN" altLang="en-US" dirty="0" smtClean="0"/>
                <a:t>的情况下，</a:t>
              </a:r>
              <a:endParaRPr lang="en-US" altLang="zh-CN" dirty="0" smtClean="0"/>
            </a:p>
            <a:p>
              <a:r>
                <a:rPr lang="en-US" altLang="zh-CN" dirty="0" smtClean="0"/>
                <a:t>TN</a:t>
              </a:r>
              <a:r>
                <a:rPr lang="zh-CN" altLang="en-US" dirty="0" smtClean="0"/>
                <a:t>重整化近似计算出：</a:t>
              </a:r>
              <a:endParaRPr lang="en-US" altLang="zh-CN" dirty="0" smtClean="0"/>
            </a:p>
            <a:p>
              <a:endParaRPr lang="en-US" altLang="zh-CN" dirty="0" smtClean="0"/>
            </a:p>
            <a:p>
              <a:r>
                <a:rPr lang="en-US" altLang="zh-CN" dirty="0" smtClean="0"/>
                <a:t>                          </a:t>
              </a:r>
              <a:r>
                <a:rPr lang="zh-CN" altLang="en-US" dirty="0" smtClean="0"/>
                <a:t>，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因此有：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从而决定</a:t>
              </a:r>
              <a:r>
                <a:rPr lang="en-US" altLang="zh-CN" dirty="0" smtClean="0"/>
                <a:t>s2</a:t>
              </a:r>
              <a:r>
                <a:rPr lang="zh-CN" altLang="en-US" dirty="0" smtClean="0"/>
                <a:t>的自旋值。以此类推。</a:t>
              </a:r>
              <a:endParaRPr lang="en-US" altLang="zh-CN" dirty="0" smtClean="0"/>
            </a:p>
            <a:p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311" y="1083970"/>
              <a:ext cx="1073571" cy="47766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5756" y="1083970"/>
              <a:ext cx="860070" cy="52646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311" y="2196094"/>
              <a:ext cx="3065906" cy="46816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24526" y="4426223"/>
              <a:ext cx="1496191" cy="50019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5791" y="4465918"/>
              <a:ext cx="973839" cy="460498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68" y="5587766"/>
            <a:ext cx="3990532" cy="3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785" y="586854"/>
            <a:ext cx="748794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计算          、</a:t>
            </a:r>
            <a:endParaRPr lang="en-US" altLang="zh-CN" sz="3200" b="1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考虑近邻哈密顿量：                                                其配分函数：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其中 </a:t>
            </a:r>
            <a:r>
              <a:rPr lang="en-US" altLang="zh-CN" dirty="0" err="1" smtClean="0"/>
              <a:t>W_ij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表示为：                                                 ，</a:t>
            </a:r>
            <a:r>
              <a:rPr lang="en-US" altLang="zh-CN" dirty="0" err="1" smtClean="0"/>
              <a:t>W_ij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图解法表示为：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5" y="656313"/>
            <a:ext cx="1073571" cy="47766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23" y="631914"/>
            <a:ext cx="860070" cy="5264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t="-1" b="-3430"/>
          <a:stretch/>
        </p:blipFill>
        <p:spPr>
          <a:xfrm>
            <a:off x="2527386" y="1632311"/>
            <a:ext cx="2961564" cy="9819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041" y="1632311"/>
            <a:ext cx="3884081" cy="97790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93" y="2687699"/>
            <a:ext cx="2807771" cy="10969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82" y="2724291"/>
            <a:ext cx="1771897" cy="94310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04967" y="4135272"/>
            <a:ext cx="1044053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SVD</a:t>
            </a:r>
            <a:r>
              <a:rPr lang="zh-CN" altLang="en-US" dirty="0" smtClean="0"/>
              <a:t>分解</a:t>
            </a:r>
            <a:r>
              <a:rPr lang="en-US" altLang="zh-CN" dirty="0" err="1" smtClean="0"/>
              <a:t>W_ij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表示顶点右边的点，其他方向也同理。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3" y="4715082"/>
            <a:ext cx="4419621" cy="93177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41" y="4715082"/>
            <a:ext cx="3400900" cy="876422"/>
          </a:xfrm>
          <a:prstGeom prst="rect">
            <a:avLst/>
          </a:prstGeom>
        </p:spPr>
      </p:pic>
      <p:sp>
        <p:nvSpPr>
          <p:cNvPr id="23" name="等号 22"/>
          <p:cNvSpPr/>
          <p:nvPr/>
        </p:nvSpPr>
        <p:spPr>
          <a:xfrm>
            <a:off x="5441182" y="4886841"/>
            <a:ext cx="971961" cy="588251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78173" y="5475093"/>
            <a:ext cx="150126" cy="52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4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91570" y="955344"/>
            <a:ext cx="10440537" cy="4247317"/>
            <a:chOff x="614149" y="218365"/>
            <a:chExt cx="10440537" cy="4247317"/>
          </a:xfrm>
        </p:grpSpPr>
        <p:sp>
          <p:nvSpPr>
            <p:cNvPr id="4" name="文本框 3"/>
            <p:cNvSpPr txBox="1"/>
            <p:nvPr/>
          </p:nvSpPr>
          <p:spPr>
            <a:xfrm>
              <a:off x="614149" y="218365"/>
              <a:ext cx="10440537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基于此，我们可以将具有  四个分量的张量  与  具有四个相邻顶点及每个自旋值为</a:t>
              </a:r>
              <a:r>
                <a:rPr lang="en-US" altLang="zh-CN" dirty="0" smtClean="0"/>
                <a:t>σ </a:t>
              </a:r>
              <a:r>
                <a:rPr lang="zh-CN" altLang="en-US" dirty="0" smtClean="0"/>
                <a:t>的顶点  相</a:t>
              </a:r>
              <a:r>
                <a:rPr lang="zh-CN" altLang="en-US" dirty="0"/>
                <a:t>关联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利用这些张量，配分函数表示为：</a:t>
              </a:r>
              <a:endParaRPr lang="en-US" altLang="zh-CN" dirty="0" smtClean="0"/>
            </a:p>
            <a:p>
              <a:endParaRPr lang="en-US" altLang="zh-CN" dirty="0"/>
            </a:p>
            <a:p>
              <a:r>
                <a:rPr lang="zh-CN" altLang="en-US" dirty="0" smtClean="0"/>
                <a:t>                                                            表示与所有位点相关的所有张量的收缩。</a:t>
              </a:r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r>
                <a:rPr lang="zh-CN" altLang="en-US" dirty="0" smtClean="0"/>
                <a:t>类似的可以计算一些固定自旋值情况下的配分函数：</a:t>
              </a:r>
              <a:endParaRPr lang="en-US" altLang="zh-CN" dirty="0" smtClean="0"/>
            </a:p>
            <a:p>
              <a:endParaRPr lang="en-US" altLang="zh-CN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69" y="1537966"/>
              <a:ext cx="4759469" cy="903697"/>
            </a:xfrm>
            <a:prstGeom prst="rect">
              <a:avLst/>
            </a:prstGeom>
          </p:spPr>
        </p:pic>
        <p:sp>
          <p:nvSpPr>
            <p:cNvPr id="6" name="等号 5"/>
            <p:cNvSpPr/>
            <p:nvPr/>
          </p:nvSpPr>
          <p:spPr>
            <a:xfrm>
              <a:off x="5998243" y="1695688"/>
              <a:ext cx="971961" cy="588251"/>
            </a:xfrm>
            <a:prstGeom prst="mathEqual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022" y="1227709"/>
              <a:ext cx="2838846" cy="152421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69" y="2718912"/>
              <a:ext cx="2590319" cy="86744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004856" y="2825036"/>
              <a:ext cx="1446663" cy="6005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451519" y="3125286"/>
              <a:ext cx="915765" cy="27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87" y="155366"/>
            <a:ext cx="860070" cy="52646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75876" y="20263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计算</a:t>
            </a:r>
            <a:endParaRPr lang="en-US" altLang="zh-CN" sz="28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82" y="4443650"/>
            <a:ext cx="1073571" cy="477668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9294125" y="2497540"/>
            <a:ext cx="1378424" cy="574230"/>
          </a:xfrm>
          <a:custGeom>
            <a:avLst/>
            <a:gdLst>
              <a:gd name="connsiteX0" fmla="*/ 68239 w 1378424"/>
              <a:gd name="connsiteY0" fmla="*/ 0 h 574230"/>
              <a:gd name="connsiteX1" fmla="*/ 54591 w 1378424"/>
              <a:gd name="connsiteY1" fmla="*/ 68239 h 574230"/>
              <a:gd name="connsiteX2" fmla="*/ 27296 w 1378424"/>
              <a:gd name="connsiteY2" fmla="*/ 122830 h 574230"/>
              <a:gd name="connsiteX3" fmla="*/ 13648 w 1378424"/>
              <a:gd name="connsiteY3" fmla="*/ 286603 h 574230"/>
              <a:gd name="connsiteX4" fmla="*/ 0 w 1378424"/>
              <a:gd name="connsiteY4" fmla="*/ 341194 h 574230"/>
              <a:gd name="connsiteX5" fmla="*/ 13648 w 1378424"/>
              <a:gd name="connsiteY5" fmla="*/ 464024 h 574230"/>
              <a:gd name="connsiteX6" fmla="*/ 136478 w 1378424"/>
              <a:gd name="connsiteY6" fmla="*/ 504967 h 574230"/>
              <a:gd name="connsiteX7" fmla="*/ 1351129 w 1378424"/>
              <a:gd name="connsiteY7" fmla="*/ 368490 h 574230"/>
              <a:gd name="connsiteX8" fmla="*/ 1378424 w 1378424"/>
              <a:gd name="connsiteY8" fmla="*/ 327547 h 574230"/>
              <a:gd name="connsiteX9" fmla="*/ 1323833 w 1378424"/>
              <a:gd name="connsiteY9" fmla="*/ 177421 h 574230"/>
              <a:gd name="connsiteX10" fmla="*/ 1296538 w 1378424"/>
              <a:gd name="connsiteY10" fmla="*/ 136478 h 574230"/>
              <a:gd name="connsiteX11" fmla="*/ 1187356 w 1378424"/>
              <a:gd name="connsiteY11" fmla="*/ 109182 h 574230"/>
              <a:gd name="connsiteX12" fmla="*/ 163774 w 1378424"/>
              <a:gd name="connsiteY12" fmla="*/ 95535 h 574230"/>
              <a:gd name="connsiteX13" fmla="*/ 81887 w 1378424"/>
              <a:gd name="connsiteY13" fmla="*/ 68239 h 574230"/>
              <a:gd name="connsiteX14" fmla="*/ 40944 w 1378424"/>
              <a:gd name="connsiteY14" fmla="*/ 54591 h 574230"/>
              <a:gd name="connsiteX15" fmla="*/ 13648 w 1378424"/>
              <a:gd name="connsiteY15" fmla="*/ 54591 h 57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8424" h="574230">
                <a:moveTo>
                  <a:pt x="68239" y="0"/>
                </a:moveTo>
                <a:cubicBezTo>
                  <a:pt x="63690" y="22746"/>
                  <a:pt x="61926" y="46233"/>
                  <a:pt x="54591" y="68239"/>
                </a:cubicBezTo>
                <a:cubicBezTo>
                  <a:pt x="48157" y="87540"/>
                  <a:pt x="31045" y="102834"/>
                  <a:pt x="27296" y="122830"/>
                </a:cubicBezTo>
                <a:cubicBezTo>
                  <a:pt x="17201" y="176672"/>
                  <a:pt x="20443" y="232246"/>
                  <a:pt x="13648" y="286603"/>
                </a:cubicBezTo>
                <a:cubicBezTo>
                  <a:pt x="11321" y="305215"/>
                  <a:pt x="4549" y="322997"/>
                  <a:pt x="0" y="341194"/>
                </a:cubicBezTo>
                <a:cubicBezTo>
                  <a:pt x="4549" y="382137"/>
                  <a:pt x="-6078" y="427859"/>
                  <a:pt x="13648" y="464024"/>
                </a:cubicBezTo>
                <a:cubicBezTo>
                  <a:pt x="21764" y="478903"/>
                  <a:pt x="117486" y="500219"/>
                  <a:pt x="136478" y="504967"/>
                </a:cubicBezTo>
                <a:cubicBezTo>
                  <a:pt x="395756" y="498565"/>
                  <a:pt x="1106647" y="735218"/>
                  <a:pt x="1351129" y="368490"/>
                </a:cubicBezTo>
                <a:lnTo>
                  <a:pt x="1378424" y="327547"/>
                </a:lnTo>
                <a:cubicBezTo>
                  <a:pt x="1358644" y="169308"/>
                  <a:pt x="1392678" y="260035"/>
                  <a:pt x="1323833" y="177421"/>
                </a:cubicBezTo>
                <a:cubicBezTo>
                  <a:pt x="1313332" y="164820"/>
                  <a:pt x="1311209" y="143813"/>
                  <a:pt x="1296538" y="136478"/>
                </a:cubicBezTo>
                <a:cubicBezTo>
                  <a:pt x="1262984" y="119701"/>
                  <a:pt x="1224867" y="109682"/>
                  <a:pt x="1187356" y="109182"/>
                </a:cubicBezTo>
                <a:lnTo>
                  <a:pt x="163774" y="95535"/>
                </a:lnTo>
                <a:lnTo>
                  <a:pt x="81887" y="68239"/>
                </a:lnTo>
                <a:cubicBezTo>
                  <a:pt x="68239" y="63690"/>
                  <a:pt x="55330" y="54591"/>
                  <a:pt x="40944" y="54591"/>
                </a:cubicBezTo>
                <a:lnTo>
                  <a:pt x="13648" y="54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6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27" y="499450"/>
            <a:ext cx="5774939" cy="6194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90448" y="130118"/>
            <a:ext cx="297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4x4 </a:t>
            </a:r>
            <a:r>
              <a:rPr lang="zh-CN" altLang="en-US" dirty="0" smtClean="0"/>
              <a:t>晶格的分解图示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5847967" y="3166281"/>
            <a:ext cx="3760286" cy="3316406"/>
          </a:xfrm>
          <a:custGeom>
            <a:avLst/>
            <a:gdLst>
              <a:gd name="connsiteX0" fmla="*/ 511890 w 3760286"/>
              <a:gd name="connsiteY0" fmla="*/ 300250 h 3316406"/>
              <a:gd name="connsiteX1" fmla="*/ 443651 w 3760286"/>
              <a:gd name="connsiteY1" fmla="*/ 313898 h 3316406"/>
              <a:gd name="connsiteX2" fmla="*/ 348117 w 3760286"/>
              <a:gd name="connsiteY2" fmla="*/ 382137 h 3316406"/>
              <a:gd name="connsiteX3" fmla="*/ 293526 w 3760286"/>
              <a:gd name="connsiteY3" fmla="*/ 409432 h 3316406"/>
              <a:gd name="connsiteX4" fmla="*/ 266230 w 3760286"/>
              <a:gd name="connsiteY4" fmla="*/ 450376 h 3316406"/>
              <a:gd name="connsiteX5" fmla="*/ 143400 w 3760286"/>
              <a:gd name="connsiteY5" fmla="*/ 600501 h 3316406"/>
              <a:gd name="connsiteX6" fmla="*/ 75161 w 3760286"/>
              <a:gd name="connsiteY6" fmla="*/ 791570 h 3316406"/>
              <a:gd name="connsiteX7" fmla="*/ 88809 w 3760286"/>
              <a:gd name="connsiteY7" fmla="*/ 2620370 h 3316406"/>
              <a:gd name="connsiteX8" fmla="*/ 102457 w 3760286"/>
              <a:gd name="connsiteY8" fmla="*/ 2756847 h 3316406"/>
              <a:gd name="connsiteX9" fmla="*/ 116105 w 3760286"/>
              <a:gd name="connsiteY9" fmla="*/ 2797791 h 3316406"/>
              <a:gd name="connsiteX10" fmla="*/ 170696 w 3760286"/>
              <a:gd name="connsiteY10" fmla="*/ 3057098 h 3316406"/>
              <a:gd name="connsiteX11" fmla="*/ 320821 w 3760286"/>
              <a:gd name="connsiteY11" fmla="*/ 3302758 h 3316406"/>
              <a:gd name="connsiteX12" fmla="*/ 375412 w 3760286"/>
              <a:gd name="connsiteY12" fmla="*/ 3316406 h 3316406"/>
              <a:gd name="connsiteX13" fmla="*/ 1508176 w 3760286"/>
              <a:gd name="connsiteY13" fmla="*/ 3275462 h 3316406"/>
              <a:gd name="connsiteX14" fmla="*/ 1740188 w 3760286"/>
              <a:gd name="connsiteY14" fmla="*/ 3248167 h 3316406"/>
              <a:gd name="connsiteX15" fmla="*/ 2231508 w 3760286"/>
              <a:gd name="connsiteY15" fmla="*/ 3111689 h 3316406"/>
              <a:gd name="connsiteX16" fmla="*/ 2518111 w 3760286"/>
              <a:gd name="connsiteY16" fmla="*/ 3043450 h 3316406"/>
              <a:gd name="connsiteX17" fmla="*/ 2599997 w 3760286"/>
              <a:gd name="connsiteY17" fmla="*/ 3016155 h 3316406"/>
              <a:gd name="connsiteX18" fmla="*/ 2804714 w 3760286"/>
              <a:gd name="connsiteY18" fmla="*/ 2975212 h 3316406"/>
              <a:gd name="connsiteX19" fmla="*/ 2859305 w 3760286"/>
              <a:gd name="connsiteY19" fmla="*/ 2961564 h 3316406"/>
              <a:gd name="connsiteX20" fmla="*/ 2982134 w 3760286"/>
              <a:gd name="connsiteY20" fmla="*/ 2906973 h 3316406"/>
              <a:gd name="connsiteX21" fmla="*/ 3036726 w 3760286"/>
              <a:gd name="connsiteY21" fmla="*/ 2879677 h 3316406"/>
              <a:gd name="connsiteX22" fmla="*/ 3077669 w 3760286"/>
              <a:gd name="connsiteY22" fmla="*/ 2838734 h 3316406"/>
              <a:gd name="connsiteX23" fmla="*/ 3323329 w 3760286"/>
              <a:gd name="connsiteY23" fmla="*/ 2702256 h 3316406"/>
              <a:gd name="connsiteX24" fmla="*/ 3377920 w 3760286"/>
              <a:gd name="connsiteY24" fmla="*/ 2647665 h 3316406"/>
              <a:gd name="connsiteX25" fmla="*/ 3568988 w 3760286"/>
              <a:gd name="connsiteY25" fmla="*/ 2483892 h 3316406"/>
              <a:gd name="connsiteX26" fmla="*/ 3664523 w 3760286"/>
              <a:gd name="connsiteY26" fmla="*/ 2320119 h 3316406"/>
              <a:gd name="connsiteX27" fmla="*/ 3760057 w 3760286"/>
              <a:gd name="connsiteY27" fmla="*/ 1937982 h 3316406"/>
              <a:gd name="connsiteX28" fmla="*/ 3623579 w 3760286"/>
              <a:gd name="connsiteY28" fmla="*/ 1173707 h 3316406"/>
              <a:gd name="connsiteX29" fmla="*/ 3568988 w 3760286"/>
              <a:gd name="connsiteY29" fmla="*/ 1091820 h 3316406"/>
              <a:gd name="connsiteX30" fmla="*/ 3282385 w 3760286"/>
              <a:gd name="connsiteY30" fmla="*/ 655092 h 3316406"/>
              <a:gd name="connsiteX31" fmla="*/ 3145908 w 3760286"/>
              <a:gd name="connsiteY31" fmla="*/ 545910 h 3316406"/>
              <a:gd name="connsiteX32" fmla="*/ 3036726 w 3760286"/>
              <a:gd name="connsiteY32" fmla="*/ 450376 h 3316406"/>
              <a:gd name="connsiteX33" fmla="*/ 2599997 w 3760286"/>
              <a:gd name="connsiteY33" fmla="*/ 191068 h 3316406"/>
              <a:gd name="connsiteX34" fmla="*/ 2518111 w 3760286"/>
              <a:gd name="connsiteY34" fmla="*/ 150125 h 3316406"/>
              <a:gd name="connsiteX35" fmla="*/ 2477167 w 3760286"/>
              <a:gd name="connsiteY35" fmla="*/ 122829 h 3316406"/>
              <a:gd name="connsiteX36" fmla="*/ 2245155 w 3760286"/>
              <a:gd name="connsiteY36" fmla="*/ 40943 h 3316406"/>
              <a:gd name="connsiteX37" fmla="*/ 1972200 w 3760286"/>
              <a:gd name="connsiteY37" fmla="*/ 0 h 3316406"/>
              <a:gd name="connsiteX38" fmla="*/ 1221573 w 3760286"/>
              <a:gd name="connsiteY38" fmla="*/ 40943 h 3316406"/>
              <a:gd name="connsiteX39" fmla="*/ 1044152 w 3760286"/>
              <a:gd name="connsiteY39" fmla="*/ 54591 h 3316406"/>
              <a:gd name="connsiteX40" fmla="*/ 825788 w 3760286"/>
              <a:gd name="connsiteY40" fmla="*/ 109182 h 3316406"/>
              <a:gd name="connsiteX41" fmla="*/ 607424 w 3760286"/>
              <a:gd name="connsiteY41" fmla="*/ 150125 h 3316406"/>
              <a:gd name="connsiteX42" fmla="*/ 511890 w 3760286"/>
              <a:gd name="connsiteY42" fmla="*/ 204716 h 3316406"/>
              <a:gd name="connsiteX43" fmla="*/ 470946 w 3760286"/>
              <a:gd name="connsiteY43" fmla="*/ 259307 h 3316406"/>
              <a:gd name="connsiteX44" fmla="*/ 457299 w 3760286"/>
              <a:gd name="connsiteY44" fmla="*/ 341194 h 3316406"/>
              <a:gd name="connsiteX45" fmla="*/ 430003 w 3760286"/>
              <a:gd name="connsiteY45" fmla="*/ 477671 h 331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60286" h="3316406">
                <a:moveTo>
                  <a:pt x="511890" y="300250"/>
                </a:moveTo>
                <a:cubicBezTo>
                  <a:pt x="489144" y="304799"/>
                  <a:pt x="465371" y="305753"/>
                  <a:pt x="443651" y="313898"/>
                </a:cubicBezTo>
                <a:cubicBezTo>
                  <a:pt x="429219" y="319310"/>
                  <a:pt x="352821" y="379197"/>
                  <a:pt x="348117" y="382137"/>
                </a:cubicBezTo>
                <a:cubicBezTo>
                  <a:pt x="330865" y="392920"/>
                  <a:pt x="311723" y="400334"/>
                  <a:pt x="293526" y="409432"/>
                </a:cubicBezTo>
                <a:cubicBezTo>
                  <a:pt x="284427" y="423080"/>
                  <a:pt x="277031" y="438032"/>
                  <a:pt x="266230" y="450376"/>
                </a:cubicBezTo>
                <a:cubicBezTo>
                  <a:pt x="225131" y="497347"/>
                  <a:pt x="164502" y="537195"/>
                  <a:pt x="143400" y="600501"/>
                </a:cubicBezTo>
                <a:cubicBezTo>
                  <a:pt x="94710" y="746572"/>
                  <a:pt x="118486" y="683260"/>
                  <a:pt x="75161" y="791570"/>
                </a:cubicBezTo>
                <a:cubicBezTo>
                  <a:pt x="7929" y="1396694"/>
                  <a:pt x="-59373" y="2027651"/>
                  <a:pt x="88809" y="2620370"/>
                </a:cubicBezTo>
                <a:cubicBezTo>
                  <a:pt x="93358" y="2665862"/>
                  <a:pt x="95505" y="2711659"/>
                  <a:pt x="102457" y="2756847"/>
                </a:cubicBezTo>
                <a:cubicBezTo>
                  <a:pt x="104645" y="2771066"/>
                  <a:pt x="113605" y="2783624"/>
                  <a:pt x="116105" y="2797791"/>
                </a:cubicBezTo>
                <a:cubicBezTo>
                  <a:pt x="175242" y="3132901"/>
                  <a:pt x="108700" y="2883510"/>
                  <a:pt x="170696" y="3057098"/>
                </a:cubicBezTo>
                <a:cubicBezTo>
                  <a:pt x="218781" y="3191736"/>
                  <a:pt x="195889" y="3198648"/>
                  <a:pt x="320821" y="3302758"/>
                </a:cubicBezTo>
                <a:cubicBezTo>
                  <a:pt x="335231" y="3314766"/>
                  <a:pt x="357215" y="3311857"/>
                  <a:pt x="375412" y="3316406"/>
                </a:cubicBezTo>
                <a:lnTo>
                  <a:pt x="1508176" y="3275462"/>
                </a:lnTo>
                <a:cubicBezTo>
                  <a:pt x="1535329" y="3274281"/>
                  <a:pt x="1707767" y="3252220"/>
                  <a:pt x="1740188" y="3248167"/>
                </a:cubicBezTo>
                <a:cubicBezTo>
                  <a:pt x="1903961" y="3202674"/>
                  <a:pt x="2066156" y="3151059"/>
                  <a:pt x="2231508" y="3111689"/>
                </a:cubicBezTo>
                <a:cubicBezTo>
                  <a:pt x="2327042" y="3088943"/>
                  <a:pt x="2424946" y="3074505"/>
                  <a:pt x="2518111" y="3043450"/>
                </a:cubicBezTo>
                <a:cubicBezTo>
                  <a:pt x="2545406" y="3034352"/>
                  <a:pt x="2572439" y="3024422"/>
                  <a:pt x="2599997" y="3016155"/>
                </a:cubicBezTo>
                <a:cubicBezTo>
                  <a:pt x="2663275" y="2997172"/>
                  <a:pt x="2746379" y="2986879"/>
                  <a:pt x="2804714" y="2975212"/>
                </a:cubicBezTo>
                <a:cubicBezTo>
                  <a:pt x="2823107" y="2971533"/>
                  <a:pt x="2841798" y="2968297"/>
                  <a:pt x="2859305" y="2961564"/>
                </a:cubicBezTo>
                <a:cubicBezTo>
                  <a:pt x="2901123" y="2945480"/>
                  <a:pt x="2941453" y="2925749"/>
                  <a:pt x="2982134" y="2906973"/>
                </a:cubicBezTo>
                <a:cubicBezTo>
                  <a:pt x="3000607" y="2898447"/>
                  <a:pt x="3020170" y="2891502"/>
                  <a:pt x="3036726" y="2879677"/>
                </a:cubicBezTo>
                <a:cubicBezTo>
                  <a:pt x="3052432" y="2868459"/>
                  <a:pt x="3061800" y="2849720"/>
                  <a:pt x="3077669" y="2838734"/>
                </a:cubicBezTo>
                <a:cubicBezTo>
                  <a:pt x="3166786" y="2777037"/>
                  <a:pt x="3229779" y="2749031"/>
                  <a:pt x="3323329" y="2702256"/>
                </a:cubicBezTo>
                <a:cubicBezTo>
                  <a:pt x="3341526" y="2684059"/>
                  <a:pt x="3358686" y="2664762"/>
                  <a:pt x="3377920" y="2647665"/>
                </a:cubicBezTo>
                <a:cubicBezTo>
                  <a:pt x="3440616" y="2591936"/>
                  <a:pt x="3513750" y="2547021"/>
                  <a:pt x="3568988" y="2483892"/>
                </a:cubicBezTo>
                <a:cubicBezTo>
                  <a:pt x="3610606" y="2436329"/>
                  <a:pt x="3664523" y="2320119"/>
                  <a:pt x="3664523" y="2320119"/>
                </a:cubicBezTo>
                <a:cubicBezTo>
                  <a:pt x="3696368" y="2192740"/>
                  <a:pt x="3764743" y="2069198"/>
                  <a:pt x="3760057" y="1937982"/>
                </a:cubicBezTo>
                <a:cubicBezTo>
                  <a:pt x="3750820" y="1679359"/>
                  <a:pt x="3680580" y="1426140"/>
                  <a:pt x="3623579" y="1173707"/>
                </a:cubicBezTo>
                <a:cubicBezTo>
                  <a:pt x="3616353" y="1141707"/>
                  <a:pt x="3585264" y="1120303"/>
                  <a:pt x="3568988" y="1091820"/>
                </a:cubicBezTo>
                <a:cubicBezTo>
                  <a:pt x="3435088" y="857494"/>
                  <a:pt x="3601949" y="1033834"/>
                  <a:pt x="3282385" y="655092"/>
                </a:cubicBezTo>
                <a:cubicBezTo>
                  <a:pt x="3244816" y="610565"/>
                  <a:pt x="3190664" y="583206"/>
                  <a:pt x="3145908" y="545910"/>
                </a:cubicBezTo>
                <a:cubicBezTo>
                  <a:pt x="3108757" y="514951"/>
                  <a:pt x="3077525" y="476339"/>
                  <a:pt x="3036726" y="450376"/>
                </a:cubicBezTo>
                <a:cubicBezTo>
                  <a:pt x="2889240" y="356521"/>
                  <a:pt x="2761002" y="271571"/>
                  <a:pt x="2599997" y="191068"/>
                </a:cubicBezTo>
                <a:cubicBezTo>
                  <a:pt x="2572702" y="177420"/>
                  <a:pt x="2544788" y="164945"/>
                  <a:pt x="2518111" y="150125"/>
                </a:cubicBezTo>
                <a:cubicBezTo>
                  <a:pt x="2503772" y="142159"/>
                  <a:pt x="2492397" y="128921"/>
                  <a:pt x="2477167" y="122829"/>
                </a:cubicBezTo>
                <a:cubicBezTo>
                  <a:pt x="2401020" y="92370"/>
                  <a:pt x="2323789" y="64242"/>
                  <a:pt x="2245155" y="40943"/>
                </a:cubicBezTo>
                <a:cubicBezTo>
                  <a:pt x="2152784" y="13574"/>
                  <a:pt x="2067195" y="9499"/>
                  <a:pt x="1972200" y="0"/>
                </a:cubicBezTo>
                <a:lnTo>
                  <a:pt x="1221573" y="40943"/>
                </a:lnTo>
                <a:cubicBezTo>
                  <a:pt x="1162360" y="44426"/>
                  <a:pt x="1102605" y="44513"/>
                  <a:pt x="1044152" y="54591"/>
                </a:cubicBezTo>
                <a:cubicBezTo>
                  <a:pt x="970215" y="67339"/>
                  <a:pt x="899083" y="93149"/>
                  <a:pt x="825788" y="109182"/>
                </a:cubicBezTo>
                <a:cubicBezTo>
                  <a:pt x="753442" y="125008"/>
                  <a:pt x="680212" y="136477"/>
                  <a:pt x="607424" y="150125"/>
                </a:cubicBezTo>
                <a:cubicBezTo>
                  <a:pt x="586012" y="160831"/>
                  <a:pt x="531183" y="185423"/>
                  <a:pt x="511890" y="204716"/>
                </a:cubicBezTo>
                <a:cubicBezTo>
                  <a:pt x="495806" y="220800"/>
                  <a:pt x="484594" y="241110"/>
                  <a:pt x="470946" y="259307"/>
                </a:cubicBezTo>
                <a:cubicBezTo>
                  <a:pt x="466397" y="286603"/>
                  <a:pt x="462726" y="314059"/>
                  <a:pt x="457299" y="341194"/>
                </a:cubicBezTo>
                <a:cubicBezTo>
                  <a:pt x="429016" y="482609"/>
                  <a:pt x="430003" y="420547"/>
                  <a:pt x="430003" y="4776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4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217</Words>
  <Application>Microsoft Office PowerPoint</Application>
  <PresentationFormat>宽屏</PresentationFormat>
  <Paragraphs>70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？</dc:creator>
  <cp:lastModifiedBy>？</cp:lastModifiedBy>
  <cp:revision>18</cp:revision>
  <dcterms:created xsi:type="dcterms:W3CDTF">2023-02-02T00:46:08Z</dcterms:created>
  <dcterms:modified xsi:type="dcterms:W3CDTF">2023-02-02T05:50:25Z</dcterms:modified>
</cp:coreProperties>
</file>