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4" r:id="rId7"/>
    <p:sldId id="275" r:id="rId8"/>
    <p:sldId id="272" r:id="rId9"/>
    <p:sldId id="263" r:id="rId10"/>
    <p:sldId id="264" r:id="rId11"/>
    <p:sldId id="273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77F08-828A-45C0-8AAC-B3CBEDC5D7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/>
              <a:t>S</a:t>
            </a:r>
            <a:r>
              <a:rPr lang="en-US" dirty="0"/>
              <a:t>PRINT 3 </a:t>
            </a:r>
            <a:r>
              <a:rPr lang="en-US" sz="6600" dirty="0"/>
              <a:t>R</a:t>
            </a:r>
            <a:r>
              <a:rPr lang="en-US" dirty="0"/>
              <a:t>ETROSPECTIVE</a:t>
            </a:r>
            <a:br>
              <a:rPr lang="en-US" dirty="0"/>
            </a:br>
            <a:r>
              <a:rPr lang="en-US" dirty="0"/>
              <a:t>							</a:t>
            </a:r>
            <a:r>
              <a:rPr lang="en-US" sz="3600" dirty="0"/>
              <a:t>Team R02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617A15-1228-4013-BA29-D3B6FBDED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4737100"/>
            <a:ext cx="8791575" cy="5207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SE2 – SPG Sprint 2</a:t>
            </a:r>
          </a:p>
        </p:txBody>
      </p:sp>
    </p:spTree>
    <p:extLst>
      <p:ext uri="{BB962C8B-B14F-4D97-AF65-F5344CB8AC3E}">
        <p14:creationId xmlns:p14="http://schemas.microsoft.com/office/powerpoint/2010/main" val="2463886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QUALITY MEASURES</a:t>
            </a:r>
            <a:b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</a:br>
            <a:r>
              <a:rPr lang="en-US" sz="2800" dirty="0"/>
              <a:t>E2e testing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413000"/>
            <a:ext cx="9905999" cy="3378201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Total hours estimated: </a:t>
            </a:r>
            <a:r>
              <a:rPr lang="en-US" b="0" i="0" dirty="0">
                <a:solidFill>
                  <a:srgbClr val="D4D4D4"/>
                </a:solidFill>
                <a:effectLst/>
                <a:latin typeface="-apple-system"/>
              </a:rPr>
              <a:t>8h (1h per story) - included inside each story</a:t>
            </a:r>
            <a:endParaRPr lang="en-US" b="0" i="0" dirty="0">
              <a:solidFill>
                <a:srgbClr val="C9D1D9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Total hours spent: 8h</a:t>
            </a:r>
          </a:p>
        </p:txBody>
      </p:sp>
    </p:spTree>
    <p:extLst>
      <p:ext uri="{BB962C8B-B14F-4D97-AF65-F5344CB8AC3E}">
        <p14:creationId xmlns:p14="http://schemas.microsoft.com/office/powerpoint/2010/main" val="3411864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QUALITY MEASURES</a:t>
            </a:r>
            <a:b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</a:br>
            <a:r>
              <a:rPr lang="en-US" sz="2800" dirty="0"/>
              <a:t>Code review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413000"/>
            <a:ext cx="9905999" cy="3378201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Total hours estimated: </a:t>
            </a:r>
            <a:r>
              <a:rPr lang="en-US" b="0" i="0" dirty="0">
                <a:solidFill>
                  <a:srgbClr val="D4D4D4"/>
                </a:solidFill>
                <a:effectLst/>
                <a:latin typeface="-apple-system"/>
              </a:rPr>
              <a:t>8h (1h per story) - included inside each story</a:t>
            </a:r>
            <a:endParaRPr lang="en-US" b="0" i="0" dirty="0">
              <a:solidFill>
                <a:srgbClr val="C9D1D9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Total hours spent: 8h</a:t>
            </a:r>
          </a:p>
        </p:txBody>
      </p:sp>
    </p:spTree>
    <p:extLst>
      <p:ext uri="{BB962C8B-B14F-4D97-AF65-F5344CB8AC3E}">
        <p14:creationId xmlns:p14="http://schemas.microsoft.com/office/powerpoint/2010/main" val="1472056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QUALITY MEASURES</a:t>
            </a:r>
            <a:b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</a:br>
            <a:r>
              <a:rPr lang="en-US" sz="2800" dirty="0"/>
              <a:t>Technical debt management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48118"/>
            <a:ext cx="9905999" cy="4924145"/>
          </a:xfrm>
        </p:spPr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Total hours estimated: 1d 2h 30m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Total hours spent: 1d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-apple-system"/>
              </a:rPr>
              <a:t>Hours estimated for remediation by SonarQube: 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-apple-system"/>
              </a:rPr>
              <a:t>2d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-apple-system"/>
              </a:rPr>
              <a:t> (only in Maintainability - fixing code smells)</a:t>
            </a:r>
          </a:p>
          <a:p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-apple-system"/>
              </a:rPr>
              <a:t>Hours estimated for remediation by SonarQube only for the selected and planned issues: 1d7h (only in New Code - Maintainability  - fixing code smells) </a:t>
            </a:r>
          </a:p>
          <a:p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-apple-system"/>
              </a:rPr>
              <a:t>Hours spent on remediation: 1d 2h 30m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debt ratio (as reported by SonarQube under "Measures-Maintainability"): 0.3%</a:t>
            </a:r>
            <a:endParaRPr lang="en-US" b="1" i="0" dirty="0">
              <a:solidFill>
                <a:srgbClr val="FF000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rating for each quality characteristic reported in SonarQube under "Measures" (namely reliability, security, maintainability): </a:t>
            </a:r>
          </a:p>
          <a:p>
            <a:pPr lvl="1"/>
            <a:r>
              <a:rPr lang="en-US" dirty="0">
                <a:solidFill>
                  <a:srgbClr val="C9D1D9"/>
                </a:solidFill>
                <a:latin typeface="-apple-system"/>
              </a:rPr>
              <a:t>Reliability		</a:t>
            </a:r>
            <a:r>
              <a:rPr lang="en-US" sz="2000" dirty="0"/>
              <a:t>→	A</a:t>
            </a:r>
          </a:p>
          <a:p>
            <a:pPr lvl="1"/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Security	</a:t>
            </a:r>
            <a:r>
              <a:rPr lang="en-US" sz="2000" dirty="0"/>
              <a:t> 	→	</a:t>
            </a:r>
            <a:r>
              <a:rPr lang="en-US" dirty="0"/>
              <a:t>A</a:t>
            </a:r>
            <a:endParaRPr lang="en-US" sz="2000" dirty="0"/>
          </a:p>
          <a:p>
            <a:pPr lvl="1"/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Maintainability	</a:t>
            </a:r>
            <a:r>
              <a:rPr lang="en-US" sz="2000" dirty="0"/>
              <a:t>→	A</a:t>
            </a:r>
            <a:endParaRPr lang="en-US" b="0" i="0" dirty="0">
              <a:solidFill>
                <a:srgbClr val="C9D1D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95844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Assessment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48118"/>
            <a:ext cx="9905999" cy="404308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What caused your errors in estimation (if any)?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b="0" i="0" dirty="0">
                <a:solidFill>
                  <a:srgbClr val="C9D1D9"/>
                </a:solidFill>
                <a:effectLst/>
                <a:latin typeface="-apple-system"/>
              </a:rPr>
              <a:t>Reviewing globally the app and controlling that every story is correctly connected to the others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solidFill>
                  <a:srgbClr val="C9D1D9"/>
                </a:solidFill>
                <a:latin typeface="-apple-system"/>
              </a:rPr>
              <a:t>Making well-designed and responsive pages is not always a straight-forward process</a:t>
            </a:r>
            <a:endParaRPr lang="en-US" sz="2000" b="0" i="0" dirty="0">
              <a:solidFill>
                <a:srgbClr val="C9D1D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971441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Assessment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48118"/>
            <a:ext cx="9905999" cy="404308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What lessons did you learn (both positive and negative) in this sprint?</a:t>
            </a:r>
          </a:p>
          <a:p>
            <a:pPr marL="457200" indent="-457200" algn="l">
              <a:buAutoNum type="arabicPeriod"/>
            </a:pPr>
            <a:r>
              <a:rPr lang="en-US" sz="2000" dirty="0">
                <a:solidFill>
                  <a:srgbClr val="FF0000"/>
                </a:solidFill>
                <a:latin typeface="-apple-system"/>
              </a:rPr>
              <a:t>Comment more our code to let the other group mates understand what we did.</a:t>
            </a:r>
          </a:p>
          <a:p>
            <a:pPr marL="457200" indent="-457200" algn="l">
              <a:buAutoNum type="arabicPeriod"/>
            </a:pPr>
            <a:r>
              <a:rPr lang="en-US" sz="2000" dirty="0">
                <a:solidFill>
                  <a:srgbClr val="FF0000"/>
                </a:solidFill>
                <a:latin typeface="-apple-system"/>
              </a:rPr>
              <a:t>Write a general documentation in the readme file (for example write the users credentials).</a:t>
            </a:r>
          </a:p>
          <a:p>
            <a:pPr marL="457200" indent="-457200" algn="l">
              <a:buAutoNum type="arabicPeriod"/>
            </a:pPr>
            <a:r>
              <a:rPr lang="en-US" sz="2000" dirty="0">
                <a:solidFill>
                  <a:srgbClr val="FF0000"/>
                </a:solidFill>
                <a:latin typeface="-apple-system"/>
              </a:rPr>
              <a:t>A good FE needs more development time allocated.</a:t>
            </a:r>
          </a:p>
        </p:txBody>
      </p:sp>
    </p:spTree>
    <p:extLst>
      <p:ext uri="{BB962C8B-B14F-4D97-AF65-F5344CB8AC3E}">
        <p14:creationId xmlns:p14="http://schemas.microsoft.com/office/powerpoint/2010/main" val="3085898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Assessment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48118"/>
            <a:ext cx="9905999" cy="404308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Which improvement goals set in the previous retrospective were you able to achieve?</a:t>
            </a:r>
          </a:p>
          <a:p>
            <a:pPr marL="457200" indent="-457200" algn="l">
              <a:buAutoNum type="arabicPeriod"/>
            </a:pPr>
            <a:r>
              <a:rPr lang="en-US" sz="2000" b="0" i="0" dirty="0">
                <a:solidFill>
                  <a:srgbClr val="C9D1D9"/>
                </a:solidFill>
                <a:effectLst/>
                <a:latin typeface="-apple-system"/>
              </a:rPr>
              <a:t>We have cured more the design of our application and made all the pages responsive</a:t>
            </a:r>
          </a:p>
          <a:p>
            <a:pPr marL="457200" indent="-457200" algn="l">
              <a:buAutoNum type="arabicPeriod"/>
            </a:pPr>
            <a:r>
              <a:rPr lang="en-US" sz="2000" dirty="0">
                <a:solidFill>
                  <a:srgbClr val="C9D1D9"/>
                </a:solidFill>
                <a:latin typeface="-apple-system"/>
              </a:rPr>
              <a:t>We have added to the readme file all the API calls and the corresponding explanations </a:t>
            </a:r>
          </a:p>
          <a:p>
            <a:pPr marL="457200" indent="-457200" algn="l">
              <a:buAutoNum type="arabicPeriod"/>
            </a:pPr>
            <a:r>
              <a:rPr lang="en-US" sz="2000" b="0" i="0" dirty="0">
                <a:solidFill>
                  <a:srgbClr val="C9D1D9"/>
                </a:solidFill>
                <a:effectLst/>
                <a:latin typeface="-apple-system"/>
              </a:rPr>
              <a:t>We have fixed most of the past and new issues and we have completed all the stories left from previous sprint</a:t>
            </a:r>
          </a:p>
        </p:txBody>
      </p:sp>
    </p:spTree>
    <p:extLst>
      <p:ext uri="{BB962C8B-B14F-4D97-AF65-F5344CB8AC3E}">
        <p14:creationId xmlns:p14="http://schemas.microsoft.com/office/powerpoint/2010/main" val="2466056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Assessment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48118"/>
            <a:ext cx="9905999" cy="404308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Which ones you were not able to achieve? Why?</a:t>
            </a:r>
          </a:p>
          <a:p>
            <a:pPr marL="457200" indent="-457200" algn="l">
              <a:buAutoNum type="arabicPeriod"/>
            </a:pPr>
            <a:r>
              <a:rPr lang="en-US" sz="2000" dirty="0">
                <a:solidFill>
                  <a:srgbClr val="C9D1D9"/>
                </a:solidFill>
                <a:latin typeface="-apple-system"/>
              </a:rPr>
              <a:t>We achieved all of the goals set in the previous retrospective.</a:t>
            </a:r>
            <a:endParaRPr lang="en-US" sz="2000" b="0" i="0" dirty="0">
              <a:solidFill>
                <a:srgbClr val="C9D1D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509141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Assessment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48118"/>
            <a:ext cx="9905999" cy="404308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Improvement goals for the next sprint and how to achieve them (technical tasks, team coordination, etc.)</a:t>
            </a:r>
          </a:p>
          <a:p>
            <a:pPr marL="457200" indent="-457200" algn="l">
              <a:buAutoNum type="arabicPeriod"/>
            </a:pPr>
            <a:r>
              <a:rPr lang="en-US" sz="2000" dirty="0">
                <a:solidFill>
                  <a:srgbClr val="FF0000"/>
                </a:solidFill>
                <a:latin typeface="-apple-system"/>
              </a:rPr>
              <a:t>We need to increase the technical debt remediation time and to increase the number of technical tasks needed to refactor our code and make the UI responsive.</a:t>
            </a:r>
          </a:p>
          <a:p>
            <a:pPr marL="457200" indent="-457200" algn="l">
              <a:buAutoNum type="arabicPeriod"/>
            </a:pPr>
            <a:r>
              <a:rPr lang="en-US" sz="2000" b="0" i="0" dirty="0">
                <a:solidFill>
                  <a:srgbClr val="FF0000"/>
                </a:solidFill>
                <a:effectLst/>
                <a:latin typeface="-apple-system"/>
              </a:rPr>
              <a:t>W</a:t>
            </a:r>
            <a:r>
              <a:rPr lang="en-US" sz="2000" dirty="0">
                <a:solidFill>
                  <a:srgbClr val="FF0000"/>
                </a:solidFill>
                <a:latin typeface="-apple-system"/>
              </a:rPr>
              <a:t>e plan to develop less stories and focus more on the currently open issues and app visual improvements.</a:t>
            </a:r>
            <a:endParaRPr lang="en-US" b="0" i="0" dirty="0">
              <a:solidFill>
                <a:srgbClr val="FF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82669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Assessment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48118"/>
            <a:ext cx="9905999" cy="404308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One thing you are proud of as a Team:</a:t>
            </a:r>
          </a:p>
          <a:p>
            <a:pPr marL="457200" indent="-457200" algn="l">
              <a:buAutoNum type="arabicPeriod"/>
            </a:pPr>
            <a:r>
              <a:rPr lang="en-US" sz="2000" b="0" i="0" dirty="0">
                <a:solidFill>
                  <a:srgbClr val="C9D1D9"/>
                </a:solidFill>
                <a:effectLst/>
                <a:latin typeface="-apple-system"/>
              </a:rPr>
              <a:t>We supported each other on any difficulty that appeared.</a:t>
            </a:r>
          </a:p>
          <a:p>
            <a:pPr marL="457200" indent="-457200" algn="l">
              <a:buAutoNum type="arabicPeriod"/>
            </a:pPr>
            <a:endParaRPr lang="en-US" sz="2000" b="0" i="0" dirty="0">
              <a:solidFill>
                <a:srgbClr val="C9D1D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919630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PROCESS MEASURES</a:t>
            </a:r>
            <a:b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</a:br>
            <a:r>
              <a:rPr lang="en-US" sz="2800" dirty="0"/>
              <a:t>Macro statistics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413000"/>
            <a:ext cx="9905999" cy="3378201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Committed Stories: </a:t>
            </a:r>
            <a:r>
              <a:rPr lang="en-US" dirty="0">
                <a:solidFill>
                  <a:srgbClr val="C9D1D9"/>
                </a:solidFill>
                <a:latin typeface="-apple-system"/>
              </a:rPr>
              <a:t>8</a:t>
            </a: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 	→	Done: </a:t>
            </a:r>
            <a:r>
              <a:rPr lang="en-US" dirty="0">
                <a:solidFill>
                  <a:srgbClr val="C9D1D9"/>
                </a:solidFill>
                <a:latin typeface="-apple-system"/>
              </a:rPr>
              <a:t>8</a:t>
            </a:r>
            <a:endParaRPr lang="en-US" b="0" i="0" dirty="0">
              <a:solidFill>
                <a:srgbClr val="C9D1D9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Committed Points: </a:t>
            </a:r>
            <a:r>
              <a:rPr lang="en-US" dirty="0">
                <a:solidFill>
                  <a:srgbClr val="C9D1D9"/>
                </a:solidFill>
                <a:latin typeface="-apple-system"/>
              </a:rPr>
              <a:t>42</a:t>
            </a: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	→	Done: 42</a:t>
            </a:r>
          </a:p>
          <a:p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Planned hours: 98h  	→	Spent hours: 100h 50m</a:t>
            </a:r>
            <a:endParaRPr lang="en-US" dirty="0">
              <a:solidFill>
                <a:srgbClr val="FF0000"/>
              </a:solidFill>
              <a:latin typeface="-apple-system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305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PROCESS MEASURES</a:t>
            </a:r>
            <a:b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</a:br>
            <a:r>
              <a:rPr lang="en-US" sz="2800" dirty="0"/>
              <a:t>detailed statistics - 1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46201"/>
            <a:ext cx="10476847" cy="532060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Story #0: </a:t>
            </a:r>
            <a:r>
              <a:rPr lang="en-US" sz="2000" dirty="0"/>
              <a:t>Technical tasks (10 tasks)</a:t>
            </a:r>
            <a:endParaRPr lang="en-US" dirty="0"/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Estimated: 72h30min	→	Actual:	63h50min</a:t>
            </a:r>
          </a:p>
          <a:p>
            <a:r>
              <a:rPr lang="en-US" dirty="0"/>
              <a:t>Story #15: </a:t>
            </a:r>
            <a:r>
              <a:rPr lang="en-US" sz="2000" dirty="0"/>
              <a:t>(Warehouse manager) Acknowledge delivery</a:t>
            </a:r>
            <a:endParaRPr lang="en-US" dirty="0"/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#1: FE for acknowledge delivery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#2: BE for acknowledge delivery 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Story points: 2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Estimated: 1h 30m		→	Actual:	3h30m</a:t>
            </a:r>
          </a:p>
          <a:p>
            <a:r>
              <a:rPr lang="en-US" dirty="0"/>
              <a:t>Story #16</a:t>
            </a:r>
            <a:r>
              <a:rPr lang="en-US" sz="2000" dirty="0"/>
              <a:t>: (Client) Booking change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#1: FE for booking change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#2: BE for booking change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Story points: 13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Estimated: 1h		→	Actual:	2h 30min</a:t>
            </a:r>
          </a:p>
          <a:p>
            <a:pPr marL="403225" indent="0">
              <a:lnSpc>
                <a:spcPct val="100000"/>
              </a:lnSpc>
              <a:buNone/>
            </a:pPr>
            <a:endParaRPr lang="en-US" sz="2000" dirty="0"/>
          </a:p>
          <a:p>
            <a:pPr marL="403225" indent="0">
              <a:lnSpc>
                <a:spcPct val="10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73218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PROCESS MEASURES</a:t>
            </a:r>
            <a:b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</a:br>
            <a:r>
              <a:rPr lang="en-US" sz="2800" dirty="0"/>
              <a:t>detailed statistics - 2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25600"/>
            <a:ext cx="10476847" cy="4613882"/>
          </a:xfrm>
        </p:spPr>
        <p:txBody>
          <a:bodyPr>
            <a:normAutofit/>
          </a:bodyPr>
          <a:lstStyle/>
          <a:p>
            <a:r>
              <a:rPr lang="en-US" dirty="0"/>
              <a:t>Story #21: </a:t>
            </a:r>
            <a:r>
              <a:rPr lang="en-US" sz="2000" dirty="0"/>
              <a:t>(Shop Employee) Contact client that didn’t pick up the order</a:t>
            </a:r>
            <a:endParaRPr lang="en-US" dirty="0"/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#1: FE for missed pick-up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#2: BE for missed pick-up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Story points: 5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Estimated: 2h	→	Actual:	3h45m</a:t>
            </a:r>
          </a:p>
          <a:p>
            <a:r>
              <a:rPr lang="en-US" dirty="0"/>
              <a:t>Story #22</a:t>
            </a:r>
            <a:r>
              <a:rPr lang="en-US" sz="2000" dirty="0"/>
              <a:t>: (Manager) Select farmers by their applications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#1: FE for select farmers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#2: BE for select farmers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Story points: 5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Estimated: 5h		→	Actual:	5h 15m</a:t>
            </a:r>
          </a:p>
          <a:p>
            <a:pPr marL="403225" indent="0">
              <a:lnSpc>
                <a:spcPct val="100000"/>
              </a:lnSpc>
              <a:buNone/>
            </a:pPr>
            <a:endParaRPr lang="en-US" sz="2000" dirty="0"/>
          </a:p>
          <a:p>
            <a:pPr marL="403225" indent="0">
              <a:lnSpc>
                <a:spcPct val="10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02611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PROCESS MEASURES</a:t>
            </a:r>
            <a:b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</a:br>
            <a:r>
              <a:rPr lang="en-US" sz="2800" dirty="0"/>
              <a:t>detailed statistics - 3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25600"/>
            <a:ext cx="10476847" cy="4613882"/>
          </a:xfrm>
        </p:spPr>
        <p:txBody>
          <a:bodyPr>
            <a:normAutofit/>
          </a:bodyPr>
          <a:lstStyle/>
          <a:p>
            <a:r>
              <a:rPr lang="en-US" dirty="0"/>
              <a:t>Story #23: </a:t>
            </a:r>
            <a:r>
              <a:rPr lang="en-US" sz="2000" dirty="0"/>
              <a:t>(Registered client) Receive a reminder email 1 day before the pickup date</a:t>
            </a:r>
            <a:endParaRPr lang="en-US" dirty="0"/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#1: FE for Notification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#2: BE for Notification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Story points: 8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Estimated: 2h		→	Actual:	4h</a:t>
            </a:r>
          </a:p>
          <a:p>
            <a:r>
              <a:rPr lang="en-US" dirty="0"/>
              <a:t>Story #24</a:t>
            </a:r>
            <a:r>
              <a:rPr lang="en-US" sz="2000" dirty="0"/>
              <a:t>: (Farmer) See changes of products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#1: FE for see changes of products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#2: BE for see changes of products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Story points: 5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Estimated: 4h		→	Actual:	4h</a:t>
            </a:r>
          </a:p>
          <a:p>
            <a:pPr marL="403225" indent="0">
              <a:lnSpc>
                <a:spcPct val="100000"/>
              </a:lnSpc>
              <a:buNone/>
            </a:pPr>
            <a:endParaRPr lang="en-US" sz="2000" dirty="0"/>
          </a:p>
          <a:p>
            <a:pPr marL="403225" indent="0">
              <a:lnSpc>
                <a:spcPct val="10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69293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PROCESS MEASURES</a:t>
            </a:r>
            <a:b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</a:br>
            <a:r>
              <a:rPr lang="en-US" sz="2800" dirty="0"/>
              <a:t>detailed statistics - 4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25600"/>
            <a:ext cx="10476847" cy="4613882"/>
          </a:xfrm>
        </p:spPr>
        <p:txBody>
          <a:bodyPr>
            <a:normAutofit/>
          </a:bodyPr>
          <a:lstStyle/>
          <a:p>
            <a:r>
              <a:rPr lang="en-US" dirty="0"/>
              <a:t>Story #25</a:t>
            </a:r>
            <a:r>
              <a:rPr lang="en-US" sz="2000" dirty="0"/>
              <a:t>: (Farmer)  See the bookings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#1: FE for see bookings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#2: BE for see bookings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Story points: 2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Estimated: 2h		→	Actual:	3h</a:t>
            </a:r>
          </a:p>
          <a:p>
            <a:r>
              <a:rPr lang="en-US" dirty="0"/>
              <a:t>Story #26</a:t>
            </a:r>
            <a:r>
              <a:rPr lang="en-US" sz="2000" dirty="0"/>
              <a:t>: (Registered Delivery person) Confirm delivery and payment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#1: FE for confirm home delivery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#2: BE for confirm home delivery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Story points: 2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Estimated: 8h		→	Actual:	11h</a:t>
            </a:r>
          </a:p>
          <a:p>
            <a:pPr marL="403225" indent="0">
              <a:lnSpc>
                <a:spcPct val="10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31340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PROCESS MEASURES</a:t>
            </a:r>
            <a:b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</a:br>
            <a:r>
              <a:rPr lang="en-US" sz="2800" dirty="0"/>
              <a:t>detailed statistics - 5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25600"/>
            <a:ext cx="10476847" cy="4613882"/>
          </a:xfrm>
        </p:spPr>
        <p:txBody>
          <a:bodyPr>
            <a:normAutofit/>
          </a:bodyPr>
          <a:lstStyle/>
          <a:p>
            <a:r>
              <a:rPr lang="en-US" dirty="0"/>
              <a:t>Fixed Git issues in this Sprint: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Navbar color contrast issue </a:t>
            </a:r>
            <a:r>
              <a:rPr lang="en-US" sz="2000" dirty="0">
                <a:sym typeface="Wingdings" panose="05000000000000000000" pitchFamily="2" charset="2"/>
              </a:rPr>
              <a:t> Navbar was completely redesigned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Shopping cart not allowing floating point values  shopping cart now increments the quantity by 0.5 units instead of 1 unit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endParaRPr lang="en-US" sz="2000" dirty="0"/>
          </a:p>
          <a:p>
            <a:pPr marL="403225" indent="0">
              <a:lnSpc>
                <a:spcPct val="10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90800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Detailed Statistics</a:t>
            </a: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86000"/>
            <a:ext cx="10476847" cy="3953482"/>
          </a:xfrm>
        </p:spPr>
        <p:txBody>
          <a:bodyPr>
            <a:normAutofit/>
          </a:bodyPr>
          <a:lstStyle/>
          <a:p>
            <a:pPr marL="860425" indent="-457200">
              <a:lnSpc>
                <a:spcPct val="100000"/>
              </a:lnSpc>
            </a:pPr>
            <a:r>
              <a:rPr lang="en-US" sz="2800" dirty="0"/>
              <a:t>Average Hour per task : 100.8(hours)/ 26(#tasks) = 3.87 hours</a:t>
            </a:r>
          </a:p>
          <a:p>
            <a:pPr marL="860425" indent="-457200">
              <a:lnSpc>
                <a:spcPct val="100000"/>
              </a:lnSpc>
            </a:pPr>
            <a:r>
              <a:rPr lang="en-US" sz="2800" dirty="0"/>
              <a:t>Standard deviation: 0.54</a:t>
            </a:r>
          </a:p>
          <a:p>
            <a:pPr marL="860425" indent="-457200">
              <a:lnSpc>
                <a:spcPct val="100000"/>
              </a:lnSpc>
            </a:pPr>
            <a:r>
              <a:rPr lang="en-US" sz="2800" dirty="0"/>
              <a:t>Total task estimation error ratio: 0.972</a:t>
            </a:r>
          </a:p>
          <a:p>
            <a:pPr marL="403225" indent="0">
              <a:lnSpc>
                <a:spcPct val="100000"/>
              </a:lnSpc>
              <a:buNone/>
            </a:pPr>
            <a:endParaRPr lang="en-US" sz="2800" dirty="0"/>
          </a:p>
          <a:p>
            <a:pPr marL="403225" indent="0">
              <a:lnSpc>
                <a:spcPct val="100000"/>
              </a:lnSpc>
              <a:buNone/>
            </a:pPr>
            <a:endParaRPr lang="en-US" sz="2000" dirty="0"/>
          </a:p>
          <a:p>
            <a:pPr marL="403225" indent="0">
              <a:lnSpc>
                <a:spcPct val="10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05819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QUALITY MEASURES</a:t>
            </a:r>
            <a:b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</a:br>
            <a:r>
              <a:rPr lang="en-US" sz="2800" dirty="0"/>
              <a:t>UNIT TESTING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413000"/>
            <a:ext cx="9905999" cy="3378201"/>
          </a:xfrm>
        </p:spPr>
        <p:txBody>
          <a:bodyPr/>
          <a:lstStyle/>
          <a:p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Total hours estimated: 3d 6h (for implementing tests)</a:t>
            </a:r>
          </a:p>
          <a:p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Total hours spent: 1d 5h (of testing)</a:t>
            </a:r>
          </a:p>
          <a:p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Nr of automated unit test cases: 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-apple-system"/>
              </a:rPr>
              <a:t>46</a:t>
            </a:r>
            <a:r>
              <a:rPr lang="en-US" b="0" i="0" dirty="0">
                <a:solidFill>
                  <a:srgbClr val="FF0000"/>
                </a:solidFill>
                <a:effectLst/>
                <a:latin typeface="-apple-system"/>
              </a:rPr>
              <a:t> </a:t>
            </a: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for BE + </a:t>
            </a:r>
            <a:r>
              <a:rPr lang="en-US" dirty="0">
                <a:solidFill>
                  <a:srgbClr val="C9D1D9"/>
                </a:solidFill>
                <a:latin typeface="-apple-system"/>
              </a:rPr>
              <a:t>47</a:t>
            </a: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 for FE</a:t>
            </a:r>
            <a:r>
              <a:rPr lang="en-US" b="0" i="0" dirty="0">
                <a:effectLst/>
                <a:latin typeface="-apple-system"/>
              </a:rPr>
              <a:t> = </a:t>
            </a: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93 unit test cases</a:t>
            </a:r>
          </a:p>
          <a:p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Coverage: 60% </a:t>
            </a:r>
            <a:r>
              <a:rPr lang="en-US" b="1" i="0" dirty="0">
                <a:solidFill>
                  <a:srgbClr val="FF0000"/>
                </a:solidFill>
                <a:effectLst/>
                <a:latin typeface="-apple-system"/>
              </a:rPr>
              <a:t>(Could not get SonarCloud to read the coverage – we estimated it to be around 60% based on the outputs of the testing)</a:t>
            </a:r>
          </a:p>
          <a:p>
            <a:pPr marL="0" indent="0">
              <a:buNone/>
            </a:pPr>
            <a:endParaRPr lang="en-US" b="0" i="0" dirty="0">
              <a:solidFill>
                <a:srgbClr val="C9D1D9"/>
              </a:solidFill>
              <a:effectLst/>
              <a:latin typeface="-apple-system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8974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1233</TotalTime>
  <Words>1047</Words>
  <Application>Microsoft Office PowerPoint</Application>
  <PresentationFormat>Widescreen</PresentationFormat>
  <Paragraphs>107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-apple-system</vt:lpstr>
      <vt:lpstr>Arial</vt:lpstr>
      <vt:lpstr>Tw Cen MT</vt:lpstr>
      <vt:lpstr>Wingdings</vt:lpstr>
      <vt:lpstr>Circuit</vt:lpstr>
      <vt:lpstr>SPRINT 3 RETROSPECTIVE        Team R02</vt:lpstr>
      <vt:lpstr>PROCESS MEASURES Macro statistics</vt:lpstr>
      <vt:lpstr>PROCESS MEASURES detailed statistics - 1</vt:lpstr>
      <vt:lpstr>PROCESS MEASURES detailed statistics - 2</vt:lpstr>
      <vt:lpstr>PROCESS MEASURES detailed statistics - 3</vt:lpstr>
      <vt:lpstr>PROCESS MEASURES detailed statistics - 4</vt:lpstr>
      <vt:lpstr>PROCESS MEASURES detailed statistics - 5</vt:lpstr>
      <vt:lpstr>Detailed Statistics</vt:lpstr>
      <vt:lpstr>QUALITY MEASURES UNIT TESTING</vt:lpstr>
      <vt:lpstr>QUALITY MEASURES E2e testing</vt:lpstr>
      <vt:lpstr>QUALITY MEASURES Code review</vt:lpstr>
      <vt:lpstr>QUALITY MEASURES Technical debt management</vt:lpstr>
      <vt:lpstr>Assessment</vt:lpstr>
      <vt:lpstr>Assessment</vt:lpstr>
      <vt:lpstr>Assessment</vt:lpstr>
      <vt:lpstr>Assessment</vt:lpstr>
      <vt:lpstr>Assessment</vt:lpstr>
      <vt:lpstr>Assessment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RETROSPECTIVE        Team R02</dc:title>
  <dc:creator>Mario Deda</dc:creator>
  <cp:lastModifiedBy>Mario Deda</cp:lastModifiedBy>
  <cp:revision>38</cp:revision>
  <dcterms:created xsi:type="dcterms:W3CDTF">2021-10-25T11:45:02Z</dcterms:created>
  <dcterms:modified xsi:type="dcterms:W3CDTF">2021-12-16T20:34:45Z</dcterms:modified>
</cp:coreProperties>
</file>