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2" r:id="rId9"/>
    <p:sldId id="263" r:id="rId10"/>
    <p:sldId id="264" r:id="rId11"/>
    <p:sldId id="273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7F08-828A-45C0-8AAC-B3CBEDC5D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S</a:t>
            </a:r>
            <a:r>
              <a:rPr lang="en-US" dirty="0"/>
              <a:t>PRINT 4 </a:t>
            </a:r>
            <a:r>
              <a:rPr lang="en-US" sz="6600" dirty="0"/>
              <a:t>R</a:t>
            </a:r>
            <a:r>
              <a:rPr lang="en-US" dirty="0"/>
              <a:t>ETROSPECTIVE</a:t>
            </a:r>
            <a:br>
              <a:rPr lang="en-US" dirty="0"/>
            </a:br>
            <a:r>
              <a:rPr lang="en-US" dirty="0"/>
              <a:t>							</a:t>
            </a:r>
            <a:r>
              <a:rPr lang="en-US" sz="3600" dirty="0"/>
              <a:t>Team R02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17A15-1228-4013-BA29-D3B6FBDED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737100"/>
            <a:ext cx="8791575" cy="5207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SE2 – SPG Sprint 4</a:t>
            </a:r>
          </a:p>
        </p:txBody>
      </p:sp>
    </p:spTree>
    <p:extLst>
      <p:ext uri="{BB962C8B-B14F-4D97-AF65-F5344CB8AC3E}">
        <p14:creationId xmlns:p14="http://schemas.microsoft.com/office/powerpoint/2010/main" val="246388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E2e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8h (1h per story) - included inside each story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6h</a:t>
            </a:r>
          </a:p>
        </p:txBody>
      </p:sp>
    </p:spTree>
    <p:extLst>
      <p:ext uri="{BB962C8B-B14F-4D97-AF65-F5344CB8AC3E}">
        <p14:creationId xmlns:p14="http://schemas.microsoft.com/office/powerpoint/2010/main" val="341186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Code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8h (1h per story) - included inside each story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6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47205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Technical debt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924145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1d 1h 30m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6h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Hours estimated for remediation by SonarQube:1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d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 (only in Maintainability - fixing code smells)</a:t>
            </a:r>
          </a:p>
          <a:p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Hours estimated for remediation by SonarQube only for the selected and planned issues:1d1h30m h (only in New Code - Maintainability  - fixing code smells) </a:t>
            </a:r>
          </a:p>
          <a:p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Hours spent on remediation: 6h</a:t>
            </a:r>
          </a:p>
          <a:p>
            <a:r>
              <a:rPr lang="en-US" dirty="0">
                <a:solidFill>
                  <a:srgbClr val="C9D1D9"/>
                </a:solidFill>
                <a:latin typeface="-apple-system"/>
              </a:rPr>
              <a:t>D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ebt ratio (as reported by SonarQube under "Measures-Maintainability"): 0.3%</a:t>
            </a:r>
            <a:endParaRPr lang="en-US" b="1" i="0" dirty="0">
              <a:solidFill>
                <a:srgbClr val="FF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9D1D9"/>
                </a:solidFill>
                <a:latin typeface="-apple-system"/>
              </a:rPr>
              <a:t>R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ating for each quality characteristic reported in SonarQube under "Measures" (namely reliability, security, maintainability): </a:t>
            </a:r>
          </a:p>
          <a:p>
            <a:pPr lvl="1"/>
            <a:r>
              <a:rPr lang="en-US" dirty="0">
                <a:solidFill>
                  <a:srgbClr val="C9D1D9"/>
                </a:solidFill>
                <a:latin typeface="-apple-system"/>
              </a:rPr>
              <a:t>Reliability		</a:t>
            </a:r>
            <a:r>
              <a:rPr lang="en-US" sz="2000" dirty="0"/>
              <a:t>→	A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Security	</a:t>
            </a:r>
            <a:r>
              <a:rPr lang="en-US" sz="2000" dirty="0"/>
              <a:t> 	→	</a:t>
            </a:r>
            <a:r>
              <a:rPr lang="en-US" dirty="0"/>
              <a:t>A</a:t>
            </a:r>
            <a:endParaRPr lang="en-US" sz="2000" dirty="0"/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Maintainability	</a:t>
            </a:r>
            <a:r>
              <a:rPr lang="en-US" sz="2000" dirty="0"/>
              <a:t>→	A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584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What caused your errors in estimation (if any)?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Visual design &amp; usability improvement proved really tough (especially making every page design consistent with the rest) so we overspent some hours for this task.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API testing integration proved to be less difficult due to the repetitive nature of the API calls.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The Story # (Disabled users) proved very difficult and by sacrificing time for it (still could not finish) we ended up with less time on the Story # (Unpicked food) and we completed none of the stories.</a:t>
            </a:r>
          </a:p>
          <a:p>
            <a:pPr marL="457200" indent="-457200">
              <a:buFont typeface="+mj-lt"/>
              <a:buAutoNum type="arabicPeriod"/>
            </a:pPr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7144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What lessons did you learn (both positive and negative) in this sprint?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Story integration was not as swift as we expected. We faced some initial difficulty on integrating our previously implemented stories with the new ones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Documentation (the Git readme) proved to be very helpful and we often used it as a “manual” to quickly search and get the information we needed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At the end of this sprint we were able to deliver a much better looking and much more responsive app. This step helped us better understand the effects of a better design on the stakeholders feedback and “happiness”</a:t>
            </a:r>
          </a:p>
        </p:txBody>
      </p:sp>
    </p:spTree>
    <p:extLst>
      <p:ext uri="{BB962C8B-B14F-4D97-AF65-F5344CB8AC3E}">
        <p14:creationId xmlns:p14="http://schemas.microsoft.com/office/powerpoint/2010/main" val="308589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Which improvement goals set in the previous retrospective were you able to achieve?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Design &amp; usability was very much improved.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Different alerts and interactive buttons were placed throughout the app.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API test suite coverage went up from less than 50% to higher than 90%.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6056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Which ones you were not able to achieve? Why?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We achieved all of the goals set in the previous retrospective</a:t>
            </a: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0914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Improvement goals for the next sprint and how to achieve them (technical tasks, team coordination, etc.)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We want to further improve the site design by making it more intuitive, using more icons and creating a very consistent design and work-flow in every page of the app.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 </a:t>
            </a: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We should increase the documentation for each component that we create. In this way others can quickly edit and adapt components without breaking the app.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We should try to finish our tasks earlier so there is enough time to check that every new feature was correctly integrated.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 b="0" i="0" dirty="0">
              <a:solidFill>
                <a:schemeClr val="tx1">
                  <a:lumMod val="85000"/>
                </a:schemeClr>
              </a:solidFill>
              <a:effectLst/>
              <a:latin typeface="-apple-system"/>
            </a:endParaRPr>
          </a:p>
          <a:p>
            <a:pPr marL="457200" indent="-457200" algn="l">
              <a:buAutoNum type="arabicPeriod"/>
            </a:pP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2669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One thing you are proud of as a Team: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Cooperation! Every team member did their best to help in delivering a working app for the last sprint of the course.</a:t>
            </a:r>
          </a:p>
          <a:p>
            <a:pPr marL="457200" indent="-457200" algn="l">
              <a:buAutoNum type="arabicPeriod"/>
            </a:pP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1963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Macro 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Committed Stories: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8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	→	Done: 6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Committed Points: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81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	→	Done: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68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Planned hours: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96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h 45m  	→	Spent hours: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</a:t>
            </a:r>
            <a:r>
              <a:rPr lang="it-IT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102h 30m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 </a:t>
            </a:r>
            <a:endParaRPr lang="en-US" dirty="0">
              <a:solidFill>
                <a:schemeClr val="tx1">
                  <a:lumMod val="95000"/>
                </a:schemeClr>
              </a:solidFill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0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6201"/>
            <a:ext cx="10476847" cy="53206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Story #0: </a:t>
            </a:r>
            <a:r>
              <a:rPr lang="en-US" sz="2000" dirty="0"/>
              <a:t>Technical tasks (7 tasks)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 59.45h	→	Actual:	</a:t>
            </a:r>
            <a:r>
              <a:rPr lang="it-IT" sz="20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63h 50m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/>
              <a:t>Story #2: </a:t>
            </a:r>
            <a:r>
              <a:rPr lang="en-US" sz="2000" dirty="0"/>
              <a:t>(Registered user)</a:t>
            </a:r>
            <a:r>
              <a:rPr lang="it-I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2000" b="0" i="0" dirty="0">
                <a:effectLst/>
                <a:latin typeface="Tw Cen MT (Corpo)"/>
              </a:rPr>
              <a:t>Telegram update products </a:t>
            </a:r>
            <a:r>
              <a:rPr lang="it-IT" sz="2000" b="0" i="0" dirty="0" err="1">
                <a:effectLst/>
                <a:latin typeface="Tw Cen MT (Corpo)"/>
              </a:rPr>
              <a:t>available</a:t>
            </a:r>
            <a:endParaRPr lang="en-US" sz="2000" dirty="0">
              <a:latin typeface="Tw Cen MT (Corpo)"/>
            </a:endParaRP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telegram product availability msg 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telegram product availability msg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13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5h 		→	Actual:	5h30m</a:t>
            </a:r>
          </a:p>
          <a:p>
            <a:r>
              <a:rPr lang="en-US" dirty="0"/>
              <a:t>Story #3</a:t>
            </a:r>
            <a:r>
              <a:rPr lang="en-US" sz="2000" dirty="0"/>
              <a:t>: (Manager) </a:t>
            </a:r>
            <a:r>
              <a:rPr lang="it-IT" sz="2000" b="0" i="0" dirty="0">
                <a:effectLst/>
              </a:rPr>
              <a:t>Check </a:t>
            </a:r>
            <a:r>
              <a:rPr lang="it-IT" sz="2000" b="0" i="0" dirty="0" err="1">
                <a:effectLst/>
              </a:rPr>
              <a:t>unretrieved</a:t>
            </a:r>
            <a:r>
              <a:rPr lang="it-IT" sz="2000" b="0" i="0" dirty="0">
                <a:effectLst/>
              </a:rPr>
              <a:t> food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checking unretrieved food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checking unretrieved food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5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5h		→	Actual:	-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321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#4: </a:t>
            </a:r>
            <a:r>
              <a:rPr lang="en-US" sz="2000" dirty="0"/>
              <a:t>(Manager) </a:t>
            </a:r>
            <a:r>
              <a:rPr lang="it-IT" sz="2000" b="0" i="0" dirty="0" err="1">
                <a:effectLst/>
              </a:rPr>
              <a:t>Alert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frequent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missed</a:t>
            </a:r>
            <a:r>
              <a:rPr lang="it-IT" sz="2000" b="0" i="0" dirty="0">
                <a:effectLst/>
              </a:rPr>
              <a:t> pickups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missed pick-up alert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missed pick-up alert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21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1d 1h	→	Actual:	1d 1h</a:t>
            </a:r>
          </a:p>
          <a:p>
            <a:r>
              <a:rPr lang="en-US" dirty="0"/>
              <a:t>Story #5</a:t>
            </a:r>
            <a:r>
              <a:rPr lang="en-US" sz="2000" dirty="0"/>
              <a:t>: (Manager</a:t>
            </a:r>
            <a:r>
              <a:rPr lang="it-IT" sz="2000" b="0" i="0" dirty="0">
                <a:effectLst/>
              </a:rPr>
              <a:t> ) Client order </a:t>
            </a:r>
            <a:r>
              <a:rPr lang="it-IT" sz="2000" b="0" i="0" dirty="0" err="1">
                <a:effectLst/>
              </a:rPr>
              <a:t>suspension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client suspension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client suspension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8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3h		→	Actual:	1d 5h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261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#6: </a:t>
            </a:r>
            <a:r>
              <a:rPr lang="en-US" sz="2000" dirty="0"/>
              <a:t>(Registered user)</a:t>
            </a:r>
            <a:r>
              <a:rPr lang="it-IT" sz="2000" b="0" i="0" dirty="0">
                <a:effectLst/>
              </a:rPr>
              <a:t> Telegram balance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telegram balance notification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telegram balance notification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13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7h		→	Actual:	7h</a:t>
            </a:r>
          </a:p>
          <a:p>
            <a:r>
              <a:rPr lang="en-US" dirty="0"/>
              <a:t>Story #7</a:t>
            </a:r>
            <a:r>
              <a:rPr lang="en-US" sz="2000" dirty="0"/>
              <a:t>: (Registered user) </a:t>
            </a:r>
            <a:r>
              <a:rPr lang="it-IT" sz="2000" b="0" i="0" dirty="0">
                <a:effectLst/>
              </a:rPr>
              <a:t>Telegram </a:t>
            </a:r>
            <a:r>
              <a:rPr lang="it-IT" sz="2000" b="0" i="0" dirty="0" err="1">
                <a:effectLst/>
              </a:rPr>
              <a:t>Confirmation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telegram confirmation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telegram confirmation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8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3h		→	Actual:	3h 30m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929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#8</a:t>
            </a:r>
            <a:r>
              <a:rPr lang="en-US" sz="2000" dirty="0"/>
              <a:t>: (Registered user) </a:t>
            </a:r>
            <a:r>
              <a:rPr lang="it-IT" sz="2000" b="0" i="0" dirty="0">
                <a:effectLst/>
              </a:rPr>
              <a:t>Telegram </a:t>
            </a:r>
            <a:r>
              <a:rPr lang="it-IT" sz="2000" b="0" i="0" dirty="0" err="1">
                <a:effectLst/>
              </a:rPr>
              <a:t>reminder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telegram reminder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telegram reminder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8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3h		→	Actual:	3h 30m</a:t>
            </a:r>
          </a:p>
          <a:p>
            <a:r>
              <a:rPr lang="en-US" dirty="0"/>
              <a:t>Story #9</a:t>
            </a:r>
            <a:r>
              <a:rPr lang="en-US" sz="2000" dirty="0"/>
              <a:t>: (Registered user) Telegram top-up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telegram top-up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telegram top-up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5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2h		→	Actual:	2h 30m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134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Fixed Git issues in this Sprint: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Logos on manage orders </a:t>
            </a:r>
          </a:p>
          <a:p>
            <a:pPr marL="0" indent="0"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080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Detailed Statistics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86000"/>
            <a:ext cx="10476847" cy="3953482"/>
          </a:xfrm>
        </p:spPr>
        <p:txBody>
          <a:bodyPr>
            <a:normAutofit/>
          </a:bodyPr>
          <a:lstStyle/>
          <a:p>
            <a:pPr marL="860425" indent="-457200">
              <a:lnSpc>
                <a:spcPct val="100000"/>
              </a:lnSpc>
            </a:pPr>
            <a:r>
              <a:rPr lang="en-US" sz="2800" dirty="0"/>
              <a:t>Average Hour per task :</a:t>
            </a: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102.5(hours)/23(#tasks)= 4.45 hours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;</a:t>
            </a:r>
            <a:endParaRPr lang="en-US" sz="2800" dirty="0"/>
          </a:p>
          <a:p>
            <a:pPr marL="860425" indent="-457200">
              <a:lnSpc>
                <a:spcPct val="100000"/>
              </a:lnSpc>
            </a:pPr>
            <a:r>
              <a:rPr lang="en-US" sz="2800" dirty="0"/>
              <a:t>Standard deviation: 0.54</a:t>
            </a:r>
          </a:p>
          <a:p>
            <a:pPr marL="860425" indent="-457200">
              <a:lnSpc>
                <a:spcPct val="100000"/>
              </a:lnSpc>
            </a:pPr>
            <a:r>
              <a:rPr lang="en-US" sz="2800" dirty="0"/>
              <a:t>Total task estimation error ratio: 0.956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8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581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UNIT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2d 6h (for implementing/integrating tests)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1d 3h (of testing)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Nr of automated unit test cases: 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for BE +  for FE</a:t>
            </a:r>
            <a:r>
              <a:rPr lang="en-US" b="0" i="0" dirty="0">
                <a:effectLst/>
                <a:latin typeface="-apple-system"/>
              </a:rPr>
              <a:t> =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unit test cases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Coverage: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% </a:t>
            </a: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(Could not get SonarCloud to read the coverage – we estimated it to be around 60% based on the outputs of the testing)</a:t>
            </a:r>
          </a:p>
          <a:p>
            <a:pPr marL="0" indent="0">
              <a:buNone/>
            </a:pP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97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1400</TotalTime>
  <Words>1166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Tw Cen MT</vt:lpstr>
      <vt:lpstr>Tw Cen MT (Corpo)</vt:lpstr>
      <vt:lpstr>Wingdings</vt:lpstr>
      <vt:lpstr>Circuit</vt:lpstr>
      <vt:lpstr>SPRINT 4 RETROSPECTIVE        Team R02</vt:lpstr>
      <vt:lpstr>PROCESS MEASURES Macro statistics</vt:lpstr>
      <vt:lpstr>PROCESS MEASURES detailed statistics - 1</vt:lpstr>
      <vt:lpstr>PROCESS MEASURES detailed statistics - 2</vt:lpstr>
      <vt:lpstr>PROCESS MEASURES detailed statistics - 3</vt:lpstr>
      <vt:lpstr>PROCESS MEASURES detailed statistics - 4</vt:lpstr>
      <vt:lpstr>PROCESS MEASURES detailed statistics - 5</vt:lpstr>
      <vt:lpstr>Detailed Statistics</vt:lpstr>
      <vt:lpstr>QUALITY MEASURES UNIT TESTING</vt:lpstr>
      <vt:lpstr>QUALITY MEASURES E2e testing</vt:lpstr>
      <vt:lpstr>QUALITY MEASURES Code review</vt:lpstr>
      <vt:lpstr>QUALITY MEASURES Technical debt management</vt:lpstr>
      <vt:lpstr>Assessment</vt:lpstr>
      <vt:lpstr>Assessment</vt:lpstr>
      <vt:lpstr>Assessment</vt:lpstr>
      <vt:lpstr>Assessment</vt:lpstr>
      <vt:lpstr>Assessment</vt:lpstr>
      <vt:lpstr>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        Team R02</dc:title>
  <dc:creator>Mario Deda</dc:creator>
  <cp:lastModifiedBy>SARA NAJLAE BEKKARI</cp:lastModifiedBy>
  <cp:revision>43</cp:revision>
  <dcterms:created xsi:type="dcterms:W3CDTF">2021-10-25T11:45:02Z</dcterms:created>
  <dcterms:modified xsi:type="dcterms:W3CDTF">2022-01-13T22:44:18Z</dcterms:modified>
</cp:coreProperties>
</file>